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 id="2147483670" r:id="rId2"/>
    <p:sldMasterId id="2147483680" r:id="rId3"/>
    <p:sldMasterId id="2147483740" r:id="rId4"/>
    <p:sldMasterId id="2147483750" r:id="rId5"/>
    <p:sldMasterId id="2147483760" r:id="rId6"/>
    <p:sldMasterId id="2147483770" r:id="rId7"/>
    <p:sldMasterId id="2147483780" r:id="rId8"/>
  </p:sldMasterIdLst>
  <p:notesMasterIdLst>
    <p:notesMasterId r:id="rId52"/>
  </p:notesMasterIdLst>
  <p:handoutMasterIdLst>
    <p:handoutMasterId r:id="rId53"/>
  </p:handoutMasterIdLst>
  <p:sldIdLst>
    <p:sldId id="256" r:id="rId9"/>
    <p:sldId id="326" r:id="rId10"/>
    <p:sldId id="258" r:id="rId11"/>
    <p:sldId id="325" r:id="rId12"/>
    <p:sldId id="281" r:id="rId13"/>
    <p:sldId id="287" r:id="rId14"/>
    <p:sldId id="282" r:id="rId15"/>
    <p:sldId id="283" r:id="rId16"/>
    <p:sldId id="288" r:id="rId17"/>
    <p:sldId id="289" r:id="rId18"/>
    <p:sldId id="290" r:id="rId19"/>
    <p:sldId id="327" r:id="rId20"/>
    <p:sldId id="328" r:id="rId21"/>
    <p:sldId id="294" r:id="rId22"/>
    <p:sldId id="296" r:id="rId23"/>
    <p:sldId id="297" r:id="rId24"/>
    <p:sldId id="298" r:id="rId25"/>
    <p:sldId id="329" r:id="rId26"/>
    <p:sldId id="302" r:id="rId27"/>
    <p:sldId id="303" r:id="rId28"/>
    <p:sldId id="330" r:id="rId29"/>
    <p:sldId id="304" r:id="rId30"/>
    <p:sldId id="305" r:id="rId31"/>
    <p:sldId id="332" r:id="rId32"/>
    <p:sldId id="331" r:id="rId33"/>
    <p:sldId id="306" r:id="rId34"/>
    <p:sldId id="307" r:id="rId35"/>
    <p:sldId id="333" r:id="rId36"/>
    <p:sldId id="315" r:id="rId37"/>
    <p:sldId id="334" r:id="rId38"/>
    <p:sldId id="335" r:id="rId39"/>
    <p:sldId id="336" r:id="rId40"/>
    <p:sldId id="340" r:id="rId41"/>
    <p:sldId id="341" r:id="rId42"/>
    <p:sldId id="320" r:id="rId43"/>
    <p:sldId id="342" r:id="rId44"/>
    <p:sldId id="343" r:id="rId45"/>
    <p:sldId id="309" r:id="rId46"/>
    <p:sldId id="310" r:id="rId47"/>
    <p:sldId id="311" r:id="rId48"/>
    <p:sldId id="312" r:id="rId49"/>
    <p:sldId id="318" r:id="rId50"/>
    <p:sldId id="269" r:id="rId51"/>
  </p:sldIdLst>
  <p:sldSz cx="9144000" cy="6858000" type="screen4x3"/>
  <p:notesSz cx="6858000" cy="9144000"/>
  <p:defaultText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3" algn="l" defTabSz="457136" rtl="0" eaLnBrk="1" latinLnBrk="0" hangingPunct="1">
      <a:defRPr sz="1800" kern="1200">
        <a:solidFill>
          <a:schemeClr val="tx1"/>
        </a:solidFill>
        <a:latin typeface="+mn-lt"/>
        <a:ea typeface="+mn-ea"/>
        <a:cs typeface="+mn-cs"/>
      </a:defRPr>
    </a:lvl5pPr>
    <a:lvl6pPr marL="2285679" algn="l" defTabSz="457136" rtl="0" eaLnBrk="1" latinLnBrk="0" hangingPunct="1">
      <a:defRPr sz="1800" kern="1200">
        <a:solidFill>
          <a:schemeClr val="tx1"/>
        </a:solidFill>
        <a:latin typeface="+mn-lt"/>
        <a:ea typeface="+mn-ea"/>
        <a:cs typeface="+mn-cs"/>
      </a:defRPr>
    </a:lvl6pPr>
    <a:lvl7pPr marL="2742815" algn="l" defTabSz="457136" rtl="0" eaLnBrk="1" latinLnBrk="0" hangingPunct="1">
      <a:defRPr sz="1800" kern="1200">
        <a:solidFill>
          <a:schemeClr val="tx1"/>
        </a:solidFill>
        <a:latin typeface="+mn-lt"/>
        <a:ea typeface="+mn-ea"/>
        <a:cs typeface="+mn-cs"/>
      </a:defRPr>
    </a:lvl7pPr>
    <a:lvl8pPr marL="3199951" algn="l" defTabSz="457136" rtl="0" eaLnBrk="1" latinLnBrk="0" hangingPunct="1">
      <a:defRPr sz="1800" kern="1200">
        <a:solidFill>
          <a:schemeClr val="tx1"/>
        </a:solidFill>
        <a:latin typeface="+mn-lt"/>
        <a:ea typeface="+mn-ea"/>
        <a:cs typeface="+mn-cs"/>
      </a:defRPr>
    </a:lvl8pPr>
    <a:lvl9pPr marL="3657087" algn="l" defTabSz="4571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njith Ramadas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43C9D6"/>
    <a:srgbClr val="A4C2D2"/>
    <a:srgbClr val="C7EAFB"/>
    <a:srgbClr val="E1F4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79" autoAdjust="0"/>
    <p:restoredTop sz="79147" autoAdjust="0"/>
  </p:normalViewPr>
  <p:slideViewPr>
    <p:cSldViewPr snapToGrid="0" snapToObjects="1">
      <p:cViewPr varScale="1">
        <p:scale>
          <a:sx n="59" d="100"/>
          <a:sy n="59" d="100"/>
        </p:scale>
        <p:origin x="123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39" d="100"/>
          <a:sy n="139" d="100"/>
        </p:scale>
        <p:origin x="-556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SERVER:PUBLIC:CITIES_and_LIFESTYLES_Unit:SPP:10YFP%20SPP:WORK%20PLAN:CORE%20ACTIVITIES:Global%20Review:2016:Global%20Review%202016%20Report:Charts:Charts_Chapter%202_Nat_Gov.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RVER:PUBLIC:CITIES_and_LIFESTYLES_Unit:SPP:10YFP%20SPP:WORK%20PLAN:CORE%20ACTIVITIES:Global%20Review:2016:Global%20Review%202016%20Report:Charts:Charts_Chapter%203_Surve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ERVER:PUBLIC:CITIES_and_LIFESTYLES_Unit:SPP:10YFP%20SPP:WORK%20PLAN:CORE%20ACTIVITIES:Global%20Review:2016:Global%20Review%202016%20Report:Charts:Charts_Chapter%202_Nat_Gov.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ERVER:PUBLIC:CITIES_and_LIFESTYLES_Unit:SPP:10YFP%20SPP:WORK%20PLAN:CORE%20ACTIVITIES:Global%20Review:2016:Global%20Review%202016%20Report:Charts:Charts_Chapter%202_Nat_Gov.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lauraskt:Downloads:Charts_Chapter%202_Nat_Gov%20(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588420565076"/>
          <c:y val="0.136841828981904"/>
          <c:w val="0.54117600427159596"/>
          <c:h val="0.80701616122505304"/>
        </c:manualLayout>
      </c:layout>
      <c:doughnutChart>
        <c:varyColors val="1"/>
        <c:ser>
          <c:idx val="0"/>
          <c:order val="0"/>
          <c:tx>
            <c:strRef>
              <c:f>'Data analysis'!$C$3</c:f>
              <c:strCache>
                <c:ptCount val="1"/>
                <c:pt idx="0">
                  <c:v>Nº countries replayed</c:v>
                </c:pt>
              </c:strCache>
            </c:strRef>
          </c:tx>
          <c:spPr>
            <a:gradFill rotWithShape="0">
              <a:gsLst>
                <a:gs pos="0">
                  <a:srgbClr val="3F80CD"/>
                </a:gs>
                <a:gs pos="100000">
                  <a:srgbClr val="9BC1FF"/>
                </a:gs>
              </a:gsLst>
              <a:lin ang="5400000" scaled="1"/>
            </a:gradFill>
            <a:ln w="25400">
              <a:noFill/>
            </a:ln>
          </c:spPr>
          <c:dPt>
            <c:idx val="0"/>
            <c:bubble3D val="0"/>
            <c:spPr>
              <a:solidFill>
                <a:srgbClr val="BCFF8B"/>
              </a:solidFill>
              <a:ln w="25400">
                <a:noFill/>
              </a:ln>
            </c:spPr>
          </c:dPt>
          <c:dPt>
            <c:idx val="1"/>
            <c:bubble3D val="0"/>
            <c:spPr>
              <a:solidFill>
                <a:srgbClr val="18BCB5"/>
              </a:solidFill>
              <a:ln w="25400">
                <a:noFill/>
              </a:ln>
            </c:spPr>
          </c:dPt>
          <c:dPt>
            <c:idx val="2"/>
            <c:bubble3D val="0"/>
            <c:spPr>
              <a:solidFill>
                <a:srgbClr val="C0C0C0"/>
              </a:solidFill>
              <a:ln w="25400">
                <a:noFill/>
              </a:ln>
            </c:spPr>
          </c:dPt>
          <c:dPt>
            <c:idx val="3"/>
            <c:bubble3D val="0"/>
            <c:spPr>
              <a:solidFill>
                <a:srgbClr val="FEA008"/>
              </a:solidFill>
              <a:ln w="25400">
                <a:noFill/>
              </a:ln>
            </c:spPr>
          </c:dPt>
          <c:dPt>
            <c:idx val="4"/>
            <c:bubble3D val="0"/>
            <c:spPr>
              <a:solidFill>
                <a:srgbClr val="FF6600"/>
              </a:solidFill>
              <a:ln w="25400">
                <a:noFill/>
              </a:ln>
            </c:spPr>
          </c:dPt>
          <c:dLbls>
            <c:dLbl>
              <c:idx val="0"/>
              <c:layout>
                <c:manualLayout>
                  <c:x val="8.6068041969812308E-3"/>
                  <c:y val="-0.17570103416560101"/>
                </c:manualLayout>
              </c:layout>
              <c:tx>
                <c:rich>
                  <a:bodyPr/>
                  <a:lstStyle/>
                  <a:p>
                    <a:pPr>
                      <a:defRPr lang="da-DK" sz="1000" b="0" i="0" u="none" strike="noStrike" baseline="0">
                        <a:solidFill>
                          <a:srgbClr val="000000"/>
                        </a:solidFill>
                        <a:latin typeface="Verdana"/>
                        <a:ea typeface="Verdana"/>
                        <a:cs typeface="Verdana"/>
                      </a:defRPr>
                    </a:pPr>
                    <a:r>
                      <a:rPr lang="en-US" sz="1200" b="0" i="0" u="none" strike="noStrike" baseline="0">
                        <a:solidFill>
                          <a:srgbClr val="000000"/>
                        </a:solidFill>
                        <a:latin typeface="Calibri"/>
                        <a:ea typeface="Calibri"/>
                        <a:cs typeface="Calibri"/>
                      </a:rPr>
                      <a:t>Africa, 2%</a:t>
                    </a:r>
                  </a:p>
                  <a:p>
                    <a:pPr>
                      <a:defRPr lang="da-DK" sz="1000" b="0" i="0" u="none" strike="noStrike" baseline="0">
                        <a:solidFill>
                          <a:srgbClr val="000000"/>
                        </a:solidFill>
                        <a:latin typeface="Verdana"/>
                        <a:ea typeface="Verdana"/>
                        <a:cs typeface="Verdana"/>
                      </a:defRPr>
                    </a:pPr>
                    <a:r>
                      <a:rPr lang="en-US" sz="1000" b="0" i="0" u="none" strike="noStrike" baseline="0">
                        <a:solidFill>
                          <a:srgbClr val="000000"/>
                        </a:solidFill>
                        <a:latin typeface="Arial"/>
                        <a:ea typeface="Arial"/>
                        <a:cs typeface="Arial"/>
                      </a:rPr>
                      <a:t>(1 government) </a:t>
                    </a:r>
                  </a:p>
                </c:rich>
              </c:tx>
              <c:spPr>
                <a:noFill/>
                <a:ln w="25400">
                  <a:noFill/>
                </a:ln>
              </c:spPr>
              <c:showLegendKey val="1"/>
              <c:showVal val="0"/>
              <c:showCatName val="0"/>
              <c:showSerName val="0"/>
              <c:showPercent val="0"/>
              <c:showBubbleSize val="0"/>
              <c:extLst>
                <c:ext xmlns:c15="http://schemas.microsoft.com/office/drawing/2012/chart" uri="{CE6537A1-D6FC-4f65-9D91-7224C49458BB}"/>
              </c:extLst>
            </c:dLbl>
            <c:dLbl>
              <c:idx val="1"/>
              <c:layout>
                <c:manualLayout>
                  <c:x val="0.20054295172723399"/>
                  <c:y val="-2.04233685532898E-2"/>
                </c:manualLayout>
              </c:layout>
              <c:tx>
                <c:rich>
                  <a:bodyPr/>
                  <a:lstStyle/>
                  <a:p>
                    <a:pPr>
                      <a:defRPr lang="da-DK" sz="1000" b="0" i="0" u="none" strike="noStrike" baseline="0">
                        <a:solidFill>
                          <a:srgbClr val="000000"/>
                        </a:solidFill>
                        <a:latin typeface="Verdana"/>
                        <a:ea typeface="Verdana"/>
                        <a:cs typeface="Verdana"/>
                      </a:defRPr>
                    </a:pPr>
                    <a:r>
                      <a:rPr lang="en-US" sz="1100" b="0" i="0" u="none" strike="noStrike" baseline="0">
                        <a:solidFill>
                          <a:srgbClr val="000000"/>
                        </a:solidFill>
                        <a:latin typeface="Calibri"/>
                        <a:ea typeface="Calibri"/>
                        <a:cs typeface="Calibri"/>
                      </a:rPr>
                      <a:t>Asia, 22%</a:t>
                    </a:r>
                  </a:p>
                  <a:p>
                    <a:pPr>
                      <a:defRPr lang="da-DK" sz="1000" b="0" i="0" u="none" strike="noStrike" baseline="0">
                        <a:solidFill>
                          <a:srgbClr val="000000"/>
                        </a:solidFill>
                        <a:latin typeface="Verdana"/>
                        <a:ea typeface="Verdana"/>
                        <a:cs typeface="Verdana"/>
                      </a:defRPr>
                    </a:pPr>
                    <a:r>
                      <a:rPr lang="en-US" sz="1100" b="0" i="0" u="none" strike="noStrike" baseline="0">
                        <a:solidFill>
                          <a:srgbClr val="000000"/>
                        </a:solidFill>
                        <a:latin typeface="Calibri"/>
                        <a:ea typeface="Calibri"/>
                        <a:cs typeface="Calibri"/>
                      </a:rPr>
                      <a:t>(9 governments) </a:t>
                    </a:r>
                  </a:p>
                </c:rich>
              </c:tx>
              <c:spPr>
                <a:noFill/>
                <a:ln w="25400">
                  <a:noFill/>
                </a:ln>
              </c:spPr>
              <c:showLegendKey val="1"/>
              <c:showVal val="0"/>
              <c:showCatName val="0"/>
              <c:showSerName val="0"/>
              <c:showPercent val="0"/>
              <c:showBubbleSize val="0"/>
              <c:extLst>
                <c:ext xmlns:c15="http://schemas.microsoft.com/office/drawing/2012/chart" uri="{CE6537A1-D6FC-4f65-9D91-7224C49458BB}"/>
              </c:extLst>
            </c:dLbl>
            <c:dLbl>
              <c:idx val="2"/>
              <c:layout>
                <c:manualLayout>
                  <c:x val="0.213402098490658"/>
                  <c:y val="6.3892534266550005E-2"/>
                </c:manualLayout>
              </c:layout>
              <c:tx>
                <c:rich>
                  <a:bodyPr/>
                  <a:lstStyle/>
                  <a:p>
                    <a:pPr>
                      <a:defRPr lang="da-DK" sz="1000" b="0" i="0" u="none" strike="noStrike" baseline="0">
                        <a:solidFill>
                          <a:srgbClr val="000000"/>
                        </a:solidFill>
                        <a:latin typeface="Verdana"/>
                        <a:ea typeface="Verdana"/>
                        <a:cs typeface="Verdana"/>
                      </a:defRPr>
                    </a:pPr>
                    <a:r>
                      <a:rPr lang="en-US" sz="1100" b="0" i="0" u="none" strike="noStrike" baseline="0">
                        <a:solidFill>
                          <a:srgbClr val="000000"/>
                        </a:solidFill>
                        <a:latin typeface="Calibri"/>
                        <a:ea typeface="Calibri"/>
                        <a:cs typeface="Calibri"/>
                      </a:rPr>
                      <a:t>Europe, 44% </a:t>
                    </a:r>
                  </a:p>
                  <a:p>
                    <a:pPr>
                      <a:defRPr lang="da-DK" sz="1000" b="0" i="0" u="none" strike="noStrike" baseline="0">
                        <a:solidFill>
                          <a:srgbClr val="000000"/>
                        </a:solidFill>
                        <a:latin typeface="Verdana"/>
                        <a:ea typeface="Verdana"/>
                        <a:cs typeface="Verdana"/>
                      </a:defRPr>
                    </a:pPr>
                    <a:r>
                      <a:rPr lang="en-US" sz="1200" b="0" i="0" u="none" strike="noStrike" baseline="0">
                        <a:solidFill>
                          <a:srgbClr val="000000"/>
                        </a:solidFill>
                        <a:latin typeface="Calibri"/>
                        <a:ea typeface="Calibri"/>
                        <a:cs typeface="Calibri"/>
                      </a:rPr>
                      <a:t>(18 governments)</a:t>
                    </a:r>
                  </a:p>
                </c:rich>
              </c:tx>
              <c:spPr>
                <a:noFill/>
                <a:ln w="25400">
                  <a:noFill/>
                </a:ln>
              </c:spPr>
              <c:showLegendKey val="1"/>
              <c:showVal val="0"/>
              <c:showCatName val="0"/>
              <c:showSerName val="0"/>
              <c:showPercent val="0"/>
              <c:showBubbleSize val="0"/>
              <c:extLst>
                <c:ext xmlns:c15="http://schemas.microsoft.com/office/drawing/2012/chart" uri="{CE6537A1-D6FC-4f65-9D91-7224C49458BB}"/>
              </c:extLst>
            </c:dLbl>
            <c:dLbl>
              <c:idx val="3"/>
              <c:layout>
                <c:manualLayout>
                  <c:x val="-0.20112387079881"/>
                  <c:y val="7.3159364694797793E-2"/>
                </c:manualLayout>
              </c:layout>
              <c:tx>
                <c:rich>
                  <a:bodyPr/>
                  <a:lstStyle/>
                  <a:p>
                    <a:pPr>
                      <a:defRPr lang="da-DK" sz="1000" b="0" i="0" u="none" strike="noStrike" baseline="0">
                        <a:solidFill>
                          <a:srgbClr val="000000"/>
                        </a:solidFill>
                        <a:latin typeface="Verdana"/>
                        <a:ea typeface="Verdana"/>
                        <a:cs typeface="Verdana"/>
                      </a:defRPr>
                    </a:pPr>
                    <a:r>
                      <a:rPr lang="en-US" sz="1000" b="0" i="0" u="none" strike="noStrike" baseline="0">
                        <a:solidFill>
                          <a:srgbClr val="000000"/>
                        </a:solidFill>
                        <a:latin typeface="Arial"/>
                        <a:ea typeface="Arial"/>
                        <a:cs typeface="Arial"/>
                      </a:rPr>
                      <a:t>Latin America and Caribbean, 27%</a:t>
                    </a:r>
                  </a:p>
                  <a:p>
                    <a:pPr>
                      <a:defRPr lang="da-DK" sz="1000" b="0" i="0" u="none" strike="noStrike" baseline="0">
                        <a:solidFill>
                          <a:srgbClr val="000000"/>
                        </a:solidFill>
                        <a:latin typeface="Verdana"/>
                        <a:ea typeface="Verdana"/>
                        <a:cs typeface="Verdana"/>
                      </a:defRPr>
                    </a:pPr>
                    <a:r>
                      <a:rPr lang="en-US" sz="1000" b="0" i="0" u="none" strike="noStrike" baseline="0">
                        <a:solidFill>
                          <a:srgbClr val="000000"/>
                        </a:solidFill>
                        <a:latin typeface="Arial"/>
                        <a:ea typeface="Arial"/>
                        <a:cs typeface="Arial"/>
                      </a:rPr>
                      <a:t>(11 governments) </a:t>
                    </a:r>
                  </a:p>
                </c:rich>
              </c:tx>
              <c:spPr>
                <a:noFill/>
                <a:ln w="25400">
                  <a:noFill/>
                </a:ln>
              </c:spPr>
              <c:showLegendKey val="1"/>
              <c:showVal val="0"/>
              <c:showCatName val="0"/>
              <c:showSerName val="0"/>
              <c:showPercent val="0"/>
              <c:showBubbleSize val="0"/>
              <c:extLst>
                <c:ext xmlns:c15="http://schemas.microsoft.com/office/drawing/2012/chart" uri="{CE6537A1-D6FC-4f65-9D91-7224C49458BB}"/>
              </c:extLst>
            </c:dLbl>
            <c:dLbl>
              <c:idx val="4"/>
              <c:layout>
                <c:manualLayout>
                  <c:x val="-0.24326986739484199"/>
                  <c:y val="-0.12979871907037299"/>
                </c:manualLayout>
              </c:layout>
              <c:tx>
                <c:rich>
                  <a:bodyPr/>
                  <a:lstStyle/>
                  <a:p>
                    <a:pPr>
                      <a:defRPr lang="da-DK" sz="1000" b="0" i="0" u="none" strike="noStrike" baseline="0">
                        <a:solidFill>
                          <a:srgbClr val="000000"/>
                        </a:solidFill>
                        <a:latin typeface="Verdana"/>
                        <a:ea typeface="Verdana"/>
                        <a:cs typeface="Verdana"/>
                      </a:defRPr>
                    </a:pPr>
                    <a:r>
                      <a:rPr lang="en-US" sz="1100" b="0" i="0" u="none" strike="noStrike" baseline="0">
                        <a:solidFill>
                          <a:srgbClr val="000000"/>
                        </a:solidFill>
                        <a:latin typeface="Calibri"/>
                        <a:ea typeface="Calibri"/>
                        <a:cs typeface="Calibri"/>
                      </a:rPr>
                      <a:t>North</a:t>
                    </a:r>
                  </a:p>
                  <a:p>
                    <a:pPr>
                      <a:defRPr lang="da-DK" sz="1000" b="0" i="0" u="none" strike="noStrike" baseline="0">
                        <a:solidFill>
                          <a:srgbClr val="000000"/>
                        </a:solidFill>
                        <a:latin typeface="Verdana"/>
                        <a:ea typeface="Verdana"/>
                        <a:cs typeface="Verdana"/>
                      </a:defRPr>
                    </a:pPr>
                    <a:r>
                      <a:rPr lang="en-US" sz="1100" b="0" i="0" u="none" strike="noStrike" baseline="0">
                        <a:solidFill>
                          <a:srgbClr val="000000"/>
                        </a:solidFill>
                        <a:latin typeface="Calibri"/>
                        <a:ea typeface="Calibri"/>
                        <a:cs typeface="Calibri"/>
                      </a:rPr>
                      <a:t> America, 5%  </a:t>
                    </a:r>
                  </a:p>
                  <a:p>
                    <a:pPr>
                      <a:defRPr lang="da-DK" sz="1000" b="0" i="0" u="none" strike="noStrike" baseline="0">
                        <a:solidFill>
                          <a:srgbClr val="000000"/>
                        </a:solidFill>
                        <a:latin typeface="Verdana"/>
                        <a:ea typeface="Verdana"/>
                        <a:cs typeface="Verdana"/>
                      </a:defRPr>
                    </a:pPr>
                    <a:r>
                      <a:rPr lang="en-US" sz="1100" b="0" i="0" u="none" strike="noStrike" baseline="0">
                        <a:solidFill>
                          <a:srgbClr val="000000"/>
                        </a:solidFill>
                        <a:latin typeface="Calibri"/>
                        <a:ea typeface="Calibri"/>
                        <a:cs typeface="Calibri"/>
                      </a:rPr>
                      <a:t>(2 governments) </a:t>
                    </a:r>
                  </a:p>
                </c:rich>
              </c:tx>
              <c:spPr>
                <a:noFill/>
                <a:ln w="25400">
                  <a:noFill/>
                </a:ln>
              </c:spPr>
              <c:showLegendKey val="1"/>
              <c:showVal val="0"/>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'Data analysis'!$A$5:$A$9</c:f>
              <c:strCache>
                <c:ptCount val="5"/>
                <c:pt idx="0">
                  <c:v>Africa</c:v>
                </c:pt>
                <c:pt idx="1">
                  <c:v>Asia</c:v>
                </c:pt>
                <c:pt idx="2">
                  <c:v>Europe</c:v>
                </c:pt>
                <c:pt idx="3">
                  <c:v>Latin America &amp; Caribean</c:v>
                </c:pt>
                <c:pt idx="4">
                  <c:v>Northern America</c:v>
                </c:pt>
              </c:strCache>
            </c:strRef>
          </c:cat>
          <c:val>
            <c:numRef>
              <c:f>'Data analysis'!$C$5:$C$9</c:f>
              <c:numCache>
                <c:formatCode>General</c:formatCode>
                <c:ptCount val="5"/>
                <c:pt idx="0">
                  <c:v>1</c:v>
                </c:pt>
                <c:pt idx="1">
                  <c:v>9</c:v>
                </c:pt>
                <c:pt idx="2">
                  <c:v>18</c:v>
                </c:pt>
                <c:pt idx="3">
                  <c:v>11</c:v>
                </c:pt>
                <c:pt idx="4">
                  <c:v>2</c:v>
                </c:pt>
              </c:numCache>
            </c:numRef>
          </c:val>
        </c:ser>
        <c:dLbls>
          <c:showLegendKey val="0"/>
          <c:showVal val="0"/>
          <c:showCatName val="0"/>
          <c:showSerName val="0"/>
          <c:showPercent val="0"/>
          <c:showBubbleSize val="0"/>
          <c:showLeaderLines val="1"/>
        </c:dLbls>
        <c:firstSliceAng val="0"/>
        <c:holeSize val="50"/>
      </c:doughnutChart>
      <c:spPr>
        <a:noFill/>
        <a:ln w="25400">
          <a:noFill/>
        </a:ln>
      </c:spPr>
    </c:plotArea>
    <c:plotVisOnly val="1"/>
    <c:dispBlanksAs val="zero"/>
    <c:showDLblsOverMax val="0"/>
  </c:chart>
  <c:spPr>
    <a:solidFill>
      <a:srgbClr val="FFFFFF"/>
    </a:solidFill>
    <a:ln w="9525">
      <a:noFill/>
    </a:ln>
  </c:spPr>
  <c:txPr>
    <a:bodyPr/>
    <a:lstStyle/>
    <a:p>
      <a:pPr>
        <a:defRPr sz="1000" b="0" i="0" u="none" strike="noStrike" baseline="0">
          <a:solidFill>
            <a:srgbClr val="000000"/>
          </a:solidFill>
          <a:latin typeface="Verdana"/>
          <a:ea typeface="Verdana"/>
          <a:cs typeface="Verdan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5018333491504602"/>
          <c:y val="0.176325571091274"/>
          <c:w val="0.57892499464701297"/>
          <c:h val="0.70407750811449998"/>
        </c:manualLayout>
      </c:layout>
      <c:doughnutChart>
        <c:varyColors val="1"/>
        <c:ser>
          <c:idx val="0"/>
          <c:order val="0"/>
          <c:dLbls>
            <c:dLbl>
              <c:idx val="0"/>
              <c:layout>
                <c:manualLayout>
                  <c:x val="0.196134045078036"/>
                  <c:y val="1.6550269856699301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156783705584911"/>
                  <c:y val="2.4024770497996201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6.7575681045091401E-2"/>
                  <c:y val="0.11120957383001299"/>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0.111635669013615"/>
                  <c:y val="-2.5249706266623099E-2"/>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0.14759911654139801"/>
                  <c:y val="-2.6193528846160701E-2"/>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0.14457340416270301"/>
                  <c:y val="-5.7503556979011702E-2"/>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0.133239776970625"/>
                  <c:y val="-8.6974985232585802E-2"/>
                </c:manualLayout>
              </c:layout>
              <c:showLegendKey val="0"/>
              <c:showVal val="0"/>
              <c:showCatName val="1"/>
              <c:showSerName val="0"/>
              <c:showPercent val="1"/>
              <c:showBubbleSize val="0"/>
              <c:extLst>
                <c:ext xmlns:c15="http://schemas.microsoft.com/office/drawing/2012/chart" uri="{CE6537A1-D6FC-4f65-9D91-7224C49458BB}"/>
              </c:extLst>
            </c:dLbl>
            <c:dLbl>
              <c:idx val="7"/>
              <c:layout>
                <c:manualLayout>
                  <c:x val="-4.6116084138765202E-2"/>
                  <c:y val="-0.12991831448838201"/>
                </c:manualLayout>
              </c:layout>
              <c:showLegendKey val="0"/>
              <c:showVal val="0"/>
              <c:showCatName val="1"/>
              <c:showSerName val="0"/>
              <c:showPercent val="1"/>
              <c:showBubbleSize val="0"/>
              <c:extLst>
                <c:ext xmlns:c15="http://schemas.microsoft.com/office/drawing/2012/chart" uri="{CE6537A1-D6FC-4f65-9D91-7224C49458BB}"/>
              </c:extLst>
            </c:dLbl>
            <c:dLbl>
              <c:idx val="8"/>
              <c:delete val="1"/>
              <c:extLst>
                <c:ext xmlns:c15="http://schemas.microsoft.com/office/drawing/2012/chart" uri="{CE6537A1-D6FC-4f65-9D91-7224C49458BB}"/>
              </c:extLst>
            </c:dLbl>
            <c:spPr>
              <a:noFill/>
              <a:ln>
                <a:noFill/>
              </a:ln>
              <a:effectLst/>
            </c:spPr>
            <c:txPr>
              <a:bodyPr/>
              <a:lstStyle/>
              <a:p>
                <a:pPr>
                  <a:defRPr lang="da-DK"/>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'Figure 19-21'!$A$4:$A$13</c:f>
              <c:strCache>
                <c:ptCount val="9"/>
                <c:pt idx="0">
                  <c:v>North America</c:v>
                </c:pt>
                <c:pt idx="1">
                  <c:v>Europe</c:v>
                </c:pt>
                <c:pt idx="2">
                  <c:v>South America</c:v>
                </c:pt>
                <c:pt idx="3">
                  <c:v>Asia</c:v>
                </c:pt>
                <c:pt idx="4">
                  <c:v>Global (i.e. international organization)</c:v>
                </c:pt>
                <c:pt idx="5">
                  <c:v>Africa</c:v>
                </c:pt>
                <c:pt idx="6">
                  <c:v>Central America/ Caribbean</c:v>
                </c:pt>
                <c:pt idx="7">
                  <c:v>Oceania</c:v>
                </c:pt>
                <c:pt idx="8">
                  <c:v>Middle East</c:v>
                </c:pt>
              </c:strCache>
            </c:strRef>
          </c:cat>
          <c:val>
            <c:numRef>
              <c:f>'Figure 19-21'!$B$4:$B$13</c:f>
              <c:numCache>
                <c:formatCode>General</c:formatCode>
                <c:ptCount val="10"/>
                <c:pt idx="0">
                  <c:v>48</c:v>
                </c:pt>
                <c:pt idx="1">
                  <c:v>47</c:v>
                </c:pt>
                <c:pt idx="2">
                  <c:v>27</c:v>
                </c:pt>
                <c:pt idx="3">
                  <c:v>27</c:v>
                </c:pt>
                <c:pt idx="4">
                  <c:v>20</c:v>
                </c:pt>
                <c:pt idx="5">
                  <c:v>15</c:v>
                </c:pt>
                <c:pt idx="6">
                  <c:v>15</c:v>
                </c:pt>
                <c:pt idx="7">
                  <c:v>2</c:v>
                </c:pt>
                <c:pt idx="8">
                  <c:v>0</c:v>
                </c:pt>
              </c:numCache>
            </c:numRef>
          </c:val>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746052250002703E-2"/>
          <c:y val="5.9113407132887902E-2"/>
          <c:w val="0.93915404572924799"/>
          <c:h val="0.71921312011680305"/>
        </c:manualLayout>
      </c:layout>
      <c:barChart>
        <c:barDir val="col"/>
        <c:grouping val="stacked"/>
        <c:varyColors val="0"/>
        <c:ser>
          <c:idx val="0"/>
          <c:order val="0"/>
          <c:spPr>
            <a:solidFill>
              <a:srgbClr val="FEB309"/>
            </a:solidFill>
            <a:ln w="25400">
              <a:noFill/>
            </a:ln>
          </c:spPr>
          <c:invertIfNegative val="0"/>
          <c:dPt>
            <c:idx val="0"/>
            <c:invertIfNegative val="0"/>
            <c:bubble3D val="0"/>
            <c:spPr>
              <a:solidFill>
                <a:srgbClr val="6DBDE3"/>
              </a:solidFill>
              <a:ln w="25400">
                <a:noFill/>
              </a:ln>
            </c:spPr>
          </c:dPt>
          <c:dLbls>
            <c:dLbl>
              <c:idx val="0"/>
              <c:spPr>
                <a:noFill/>
                <a:ln w="25400">
                  <a:noFill/>
                </a:ln>
              </c:spPr>
              <c:txPr>
                <a:bodyPr/>
                <a:lstStyle/>
                <a:p>
                  <a:pPr>
                    <a:defRPr lang="da-DK"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spPr>
                <a:noFill/>
                <a:ln w="25400">
                  <a:noFill/>
                </a:ln>
              </c:spPr>
              <c:txPr>
                <a:bodyPr/>
                <a:lstStyle/>
                <a:p>
                  <a:pPr>
                    <a:defRPr lang="da-DK"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2"/>
              <c:spPr>
                <a:noFill/>
                <a:ln w="25400">
                  <a:noFill/>
                </a:ln>
              </c:spPr>
              <c:txPr>
                <a:bodyPr/>
                <a:lstStyle/>
                <a:p>
                  <a:pPr>
                    <a:defRPr lang="da-DK"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('Data analysis'!$E$3,'Data analysis'!$M$3,'Data analysis'!$O$3)</c:f>
              <c:strCache>
                <c:ptCount val="3"/>
                <c:pt idx="0">
                  <c:v>SPP in ovearching or thematic policies</c:v>
                </c:pt>
                <c:pt idx="1">
                  <c:v>SPP in procurement regulations</c:v>
                </c:pt>
                <c:pt idx="2">
                  <c:v>SPP policies</c:v>
                </c:pt>
              </c:strCache>
            </c:strRef>
          </c:cat>
          <c:val>
            <c:numRef>
              <c:f>('Data analysis'!$F$4,'Data analysis'!$N$4,'Data analysis'!$P$4)</c:f>
              <c:numCache>
                <c:formatCode>0%</c:formatCode>
                <c:ptCount val="3"/>
                <c:pt idx="0">
                  <c:v>0.92682926829268297</c:v>
                </c:pt>
                <c:pt idx="1">
                  <c:v>0.78048780487804903</c:v>
                </c:pt>
                <c:pt idx="2">
                  <c:v>0.65853658536585402</c:v>
                </c:pt>
              </c:numCache>
            </c:numRef>
          </c:val>
        </c:ser>
        <c:dLbls>
          <c:showLegendKey val="0"/>
          <c:showVal val="0"/>
          <c:showCatName val="0"/>
          <c:showSerName val="0"/>
          <c:showPercent val="0"/>
          <c:showBubbleSize val="0"/>
        </c:dLbls>
        <c:gapWidth val="150"/>
        <c:overlap val="100"/>
        <c:axId val="296137888"/>
        <c:axId val="291997376"/>
      </c:barChart>
      <c:catAx>
        <c:axId val="296137888"/>
        <c:scaling>
          <c:orientation val="minMax"/>
        </c:scaling>
        <c:delete val="0"/>
        <c:axPos val="b"/>
        <c:numFmt formatCode="General" sourceLinked="1"/>
        <c:majorTickMark val="none"/>
        <c:minorTickMark val="none"/>
        <c:tickLblPos val="nextTo"/>
        <c:spPr>
          <a:ln w="3175">
            <a:solidFill>
              <a:srgbClr val="808080"/>
            </a:solidFill>
            <a:prstDash val="solid"/>
          </a:ln>
        </c:spPr>
        <c:txPr>
          <a:bodyPr rot="0" vert="horz"/>
          <a:lstStyle/>
          <a:p>
            <a:pPr>
              <a:defRPr lang="da-DK" sz="1200" b="0" i="0" u="none" strike="noStrike" baseline="0">
                <a:solidFill>
                  <a:srgbClr val="000000"/>
                </a:solidFill>
                <a:latin typeface="Arial"/>
                <a:ea typeface="Arial"/>
                <a:cs typeface="Arial"/>
              </a:defRPr>
            </a:pPr>
            <a:endParaRPr lang="en-US"/>
          </a:p>
        </c:txPr>
        <c:crossAx val="291997376"/>
        <c:crossesAt val="0"/>
        <c:auto val="1"/>
        <c:lblAlgn val="ctr"/>
        <c:lblOffset val="100"/>
        <c:tickLblSkip val="1"/>
        <c:tickMarkSkip val="1"/>
        <c:noMultiLvlLbl val="0"/>
      </c:catAx>
      <c:valAx>
        <c:axId val="291997376"/>
        <c:scaling>
          <c:orientation val="minMax"/>
        </c:scaling>
        <c:delete val="1"/>
        <c:axPos val="l"/>
        <c:numFmt formatCode="0%" sourceLinked="1"/>
        <c:majorTickMark val="out"/>
        <c:minorTickMark val="none"/>
        <c:tickLblPos val="nextTo"/>
        <c:crossAx val="296137888"/>
        <c:crosses val="autoZero"/>
        <c:crossBetween val="between"/>
      </c:valAx>
      <c:spPr>
        <a:solidFill>
          <a:srgbClr val="FFFFFF"/>
        </a:solidFill>
        <a:ln w="25400">
          <a:noFill/>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Verdana"/>
          <a:ea typeface="Verdana"/>
          <a:cs typeface="Verdana"/>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851405293088402"/>
          <c:y val="2.3483354729469899E-2"/>
          <c:w val="0.47872279636920401"/>
          <c:h val="0.95498975899844096"/>
        </c:manualLayout>
      </c:layout>
      <c:barChart>
        <c:barDir val="bar"/>
        <c:grouping val="stacked"/>
        <c:varyColors val="0"/>
        <c:ser>
          <c:idx val="0"/>
          <c:order val="0"/>
          <c:spPr>
            <a:solidFill>
              <a:srgbClr val="19C5B0"/>
            </a:solidFill>
            <a:ln w="25400">
              <a:noFill/>
            </a:ln>
          </c:spPr>
          <c:invertIfNegative val="0"/>
          <c:dPt>
            <c:idx val="13"/>
            <c:invertIfNegative val="0"/>
            <c:bubble3D val="0"/>
            <c:spPr>
              <a:solidFill>
                <a:srgbClr val="FEB309"/>
              </a:solidFill>
              <a:ln w="25400">
                <a:noFill/>
              </a:ln>
            </c:spPr>
          </c:dPt>
          <c:dPt>
            <c:idx val="14"/>
            <c:invertIfNegative val="0"/>
            <c:bubble3D val="0"/>
            <c:spPr>
              <a:solidFill>
                <a:srgbClr val="FEB309"/>
              </a:solidFill>
              <a:ln w="25400">
                <a:noFill/>
              </a:ln>
            </c:spPr>
          </c:dPt>
          <c:dPt>
            <c:idx val="16"/>
            <c:invertIfNegative val="0"/>
            <c:bubble3D val="0"/>
            <c:spPr>
              <a:solidFill>
                <a:srgbClr val="FEB309"/>
              </a:solidFill>
              <a:ln w="25400">
                <a:noFill/>
              </a:ln>
            </c:spPr>
          </c:dPt>
          <c:dPt>
            <c:idx val="17"/>
            <c:invertIfNegative val="0"/>
            <c:bubble3D val="0"/>
            <c:spPr>
              <a:solidFill>
                <a:srgbClr val="FEB309"/>
              </a:solidFill>
              <a:ln w="25400">
                <a:noFill/>
              </a:ln>
            </c:spPr>
          </c:dPt>
          <c:dPt>
            <c:idx val="18"/>
            <c:invertIfNegative val="0"/>
            <c:bubble3D val="0"/>
            <c:spPr>
              <a:solidFill>
                <a:srgbClr val="FEB309"/>
              </a:solidFill>
              <a:ln w="25400">
                <a:noFill/>
              </a:ln>
            </c:spPr>
          </c:dPt>
          <c:dPt>
            <c:idx val="19"/>
            <c:invertIfNegative val="0"/>
            <c:bubble3D val="0"/>
            <c:spPr>
              <a:solidFill>
                <a:srgbClr val="FEB309"/>
              </a:solidFill>
              <a:ln w="25400">
                <a:noFill/>
              </a:ln>
            </c:spPr>
          </c:dPt>
          <c:dPt>
            <c:idx val="20"/>
            <c:invertIfNegative val="0"/>
            <c:bubble3D val="0"/>
            <c:spPr>
              <a:solidFill>
                <a:srgbClr val="FEB309"/>
              </a:solidFill>
              <a:ln w="25400">
                <a:noFill/>
              </a:ln>
            </c:spPr>
          </c:dPt>
          <c:dPt>
            <c:idx val="21"/>
            <c:invertIfNegative val="0"/>
            <c:bubble3D val="0"/>
            <c:spPr>
              <a:solidFill>
                <a:srgbClr val="FEB309"/>
              </a:solidFill>
              <a:ln w="25400">
                <a:noFill/>
              </a:ln>
            </c:spPr>
          </c:dPt>
          <c:dPt>
            <c:idx val="22"/>
            <c:invertIfNegative val="0"/>
            <c:bubble3D val="0"/>
            <c:spPr>
              <a:solidFill>
                <a:srgbClr val="FEB309"/>
              </a:solidFill>
              <a:ln w="25400">
                <a:noFill/>
              </a:ln>
            </c:spPr>
          </c:dPt>
          <c:dPt>
            <c:idx val="23"/>
            <c:invertIfNegative val="0"/>
            <c:bubble3D val="0"/>
            <c:spPr>
              <a:solidFill>
                <a:srgbClr val="FEB309"/>
              </a:solidFill>
              <a:ln w="25400">
                <a:noFill/>
              </a:ln>
            </c:spPr>
          </c:dPt>
          <c:dPt>
            <c:idx val="24"/>
            <c:invertIfNegative val="0"/>
            <c:bubble3D val="0"/>
            <c:spPr>
              <a:solidFill>
                <a:srgbClr val="FEB309"/>
              </a:solidFill>
              <a:ln w="25400">
                <a:noFill/>
              </a:ln>
            </c:spPr>
          </c:dPt>
          <c:dPt>
            <c:idx val="25"/>
            <c:invertIfNegative val="0"/>
            <c:bubble3D val="0"/>
            <c:spPr>
              <a:solidFill>
                <a:srgbClr val="FEB309"/>
              </a:solidFill>
              <a:ln w="25400">
                <a:noFill/>
              </a:ln>
            </c:spPr>
          </c:dPt>
          <c:dPt>
            <c:idx val="26"/>
            <c:invertIfNegative val="0"/>
            <c:bubble3D val="0"/>
            <c:spPr>
              <a:solidFill>
                <a:srgbClr val="FEB309"/>
              </a:solidFill>
              <a:ln w="25400">
                <a:noFill/>
              </a:ln>
            </c:spPr>
          </c:dPt>
          <c:dPt>
            <c:idx val="28"/>
            <c:invertIfNegative val="0"/>
            <c:bubble3D val="0"/>
            <c:spPr>
              <a:solidFill>
                <a:srgbClr val="FEB309"/>
              </a:solidFill>
              <a:ln w="25400">
                <a:noFill/>
              </a:ln>
            </c:spPr>
          </c:dPt>
          <c:dLbls>
            <c:dLbl>
              <c:idx val="0"/>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2"/>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3"/>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4"/>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5"/>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6"/>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7"/>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8"/>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9"/>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0"/>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1"/>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2"/>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3"/>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4"/>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5"/>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6"/>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7"/>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8"/>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9"/>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20"/>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21"/>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22"/>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23"/>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24"/>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25"/>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26"/>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27"/>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28"/>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'2.1. Graph Sust. aspects'!$A$3:$A$31</c:f>
              <c:strCache>
                <c:ptCount val="29"/>
                <c:pt idx="0">
                  <c:v>Resource efficiency</c:v>
                </c:pt>
                <c:pt idx="1">
                  <c:v>Hazardous substances</c:v>
                </c:pt>
                <c:pt idx="2">
                  <c:v>Energy conservation</c:v>
                </c:pt>
                <c:pt idx="3">
                  <c:v>Climate change mitigation</c:v>
                </c:pt>
                <c:pt idx="4">
                  <c:v>Waste minimisation</c:v>
                </c:pt>
                <c:pt idx="5">
                  <c:v>Air pollution</c:v>
                </c:pt>
                <c:pt idx="6">
                  <c:v>Protection of natural resources</c:v>
                </c:pt>
                <c:pt idx="7">
                  <c:v>Health quality</c:v>
                </c:pt>
                <c:pt idx="8">
                  <c:v>Clean technology and eco-innovation</c:v>
                </c:pt>
                <c:pt idx="9">
                  <c:v>Water pollution</c:v>
                </c:pt>
                <c:pt idx="10">
                  <c:v>Water conservation</c:v>
                </c:pt>
                <c:pt idx="11">
                  <c:v>Biodiversity preservation</c:v>
                </c:pt>
                <c:pt idx="12">
                  <c:v>Ozone depletion</c:v>
                </c:pt>
                <c:pt idx="13">
                  <c:v>Diversity and equality</c:v>
                </c:pt>
                <c:pt idx="14">
                  <c:v>Micro, small and medium enterprises</c:v>
                </c:pt>
                <c:pt idx="15">
                  <c:v>Soil protection</c:v>
                </c:pt>
                <c:pt idx="16">
                  <c:v>Local environmental conditions</c:v>
                </c:pt>
                <c:pt idx="17">
                  <c:v>Occupational health and safety</c:v>
                </c:pt>
                <c:pt idx="18">
                  <c:v>Workers rights</c:v>
                </c:pt>
                <c:pt idx="19">
                  <c:v>Elimination of access barriers</c:v>
                </c:pt>
                <c:pt idx="20">
                  <c:v>Fair or ethical trade</c:v>
                </c:pt>
                <c:pt idx="21">
                  <c:v>Human rights</c:v>
                </c:pt>
                <c:pt idx="22">
                  <c:v>Local content / local producers</c:v>
                </c:pt>
                <c:pt idx="23">
                  <c:v>Skills and training opportunities</c:v>
                </c:pt>
                <c:pt idx="24">
                  <c:v>Social, sheltered or set-aside enterprises</c:v>
                </c:pt>
                <c:pt idx="25">
                  <c:v>Community engagement/development</c:v>
                </c:pt>
                <c:pt idx="26">
                  <c:v>Human trafficking</c:v>
                </c:pt>
                <c:pt idx="27">
                  <c:v>Other environmental aspects</c:v>
                </c:pt>
                <c:pt idx="28">
                  <c:v>Other social aspects</c:v>
                </c:pt>
              </c:strCache>
            </c:strRef>
          </c:cat>
          <c:val>
            <c:numRef>
              <c:f>'2.1. Graph Sust. aspects'!$B$3:$B$31</c:f>
              <c:numCache>
                <c:formatCode>0%</c:formatCode>
                <c:ptCount val="29"/>
                <c:pt idx="0">
                  <c:v>0.707317073170732</c:v>
                </c:pt>
                <c:pt idx="1">
                  <c:v>0.65853658536585402</c:v>
                </c:pt>
                <c:pt idx="2">
                  <c:v>0.65853658536585402</c:v>
                </c:pt>
                <c:pt idx="3">
                  <c:v>0.65853658536585402</c:v>
                </c:pt>
                <c:pt idx="4">
                  <c:v>0.63414634146341498</c:v>
                </c:pt>
                <c:pt idx="5">
                  <c:v>0.63414634146341498</c:v>
                </c:pt>
                <c:pt idx="6">
                  <c:v>0.53658536585365901</c:v>
                </c:pt>
                <c:pt idx="7">
                  <c:v>0.53658536585365901</c:v>
                </c:pt>
                <c:pt idx="8">
                  <c:v>0.48780487804877998</c:v>
                </c:pt>
                <c:pt idx="9">
                  <c:v>0.46341463414634099</c:v>
                </c:pt>
                <c:pt idx="10">
                  <c:v>0.46341463414634099</c:v>
                </c:pt>
                <c:pt idx="11">
                  <c:v>0.46341463414634099</c:v>
                </c:pt>
                <c:pt idx="12">
                  <c:v>0.41463414634146301</c:v>
                </c:pt>
                <c:pt idx="13">
                  <c:v>0.39024390243902402</c:v>
                </c:pt>
                <c:pt idx="14">
                  <c:v>0.39024390243902402</c:v>
                </c:pt>
                <c:pt idx="15">
                  <c:v>0.36585365853658502</c:v>
                </c:pt>
                <c:pt idx="16">
                  <c:v>0.36585365853658502</c:v>
                </c:pt>
                <c:pt idx="17">
                  <c:v>0.34146341463414598</c:v>
                </c:pt>
                <c:pt idx="18">
                  <c:v>0.34146341463414598</c:v>
                </c:pt>
                <c:pt idx="19">
                  <c:v>0.31707317073170699</c:v>
                </c:pt>
                <c:pt idx="20">
                  <c:v>0.31707317073170699</c:v>
                </c:pt>
                <c:pt idx="21">
                  <c:v>0.292682926829268</c:v>
                </c:pt>
                <c:pt idx="22">
                  <c:v>0.26829268292682901</c:v>
                </c:pt>
                <c:pt idx="23">
                  <c:v>0.26829268292682901</c:v>
                </c:pt>
                <c:pt idx="24">
                  <c:v>0.24390243902438999</c:v>
                </c:pt>
                <c:pt idx="25">
                  <c:v>0.219512195121951</c:v>
                </c:pt>
                <c:pt idx="26">
                  <c:v>0.19512195121951201</c:v>
                </c:pt>
                <c:pt idx="27">
                  <c:v>7.3170731707317097E-2</c:v>
                </c:pt>
                <c:pt idx="28">
                  <c:v>7.3170731707317097E-2</c:v>
                </c:pt>
              </c:numCache>
            </c:numRef>
          </c:val>
        </c:ser>
        <c:dLbls>
          <c:showLegendKey val="0"/>
          <c:showVal val="0"/>
          <c:showCatName val="0"/>
          <c:showSerName val="0"/>
          <c:showPercent val="0"/>
          <c:showBubbleSize val="0"/>
        </c:dLbls>
        <c:gapWidth val="90"/>
        <c:overlap val="100"/>
        <c:axId val="291998464"/>
        <c:axId val="292010432"/>
      </c:barChart>
      <c:catAx>
        <c:axId val="291998464"/>
        <c:scaling>
          <c:orientation val="maxMin"/>
        </c:scaling>
        <c:delete val="0"/>
        <c:axPos val="l"/>
        <c:numFmt formatCode="General" sourceLinked="1"/>
        <c:majorTickMark val="none"/>
        <c:minorTickMark val="none"/>
        <c:tickLblPos val="nextTo"/>
        <c:spPr>
          <a:ln w="3175">
            <a:solidFill>
              <a:srgbClr val="80808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292010432"/>
        <c:crossesAt val="0"/>
        <c:auto val="1"/>
        <c:lblAlgn val="ctr"/>
        <c:lblOffset val="100"/>
        <c:tickLblSkip val="1"/>
        <c:tickMarkSkip val="1"/>
        <c:noMultiLvlLbl val="0"/>
      </c:catAx>
      <c:valAx>
        <c:axId val="292010432"/>
        <c:scaling>
          <c:orientation val="minMax"/>
        </c:scaling>
        <c:delete val="1"/>
        <c:axPos val="b"/>
        <c:numFmt formatCode="0%" sourceLinked="1"/>
        <c:majorTickMark val="out"/>
        <c:minorTickMark val="none"/>
        <c:tickLblPos val="nextTo"/>
        <c:crossAx val="291998464"/>
        <c:crosses val="max"/>
        <c:crossBetween val="between"/>
      </c:valAx>
      <c:spPr>
        <a:solidFill>
          <a:srgbClr val="FFFFFF"/>
        </a:solidFill>
        <a:ln w="25400">
          <a:noFill/>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Verdana"/>
          <a:ea typeface="Verdana"/>
          <a:cs typeface="Verdana"/>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514055825715799E-2"/>
          <c:y val="4.6511539880957999E-2"/>
          <c:w val="0.95684737259291996"/>
          <c:h val="0.68604521324413104"/>
        </c:manualLayout>
      </c:layout>
      <c:barChart>
        <c:barDir val="col"/>
        <c:grouping val="stacked"/>
        <c:varyColors val="0"/>
        <c:ser>
          <c:idx val="0"/>
          <c:order val="0"/>
          <c:spPr>
            <a:solidFill>
              <a:srgbClr val="7CFF87"/>
            </a:solidFill>
            <a:ln w="25400">
              <a:noFill/>
            </a:ln>
          </c:spPr>
          <c:invertIfNegative val="0"/>
          <c:dPt>
            <c:idx val="0"/>
            <c:invertIfNegative val="0"/>
            <c:bubble3D val="0"/>
            <c:spPr>
              <a:solidFill>
                <a:srgbClr val="FECC09"/>
              </a:solidFill>
              <a:ln w="25400">
                <a:noFill/>
              </a:ln>
            </c:spPr>
          </c:dPt>
          <c:dPt>
            <c:idx val="1"/>
            <c:invertIfNegative val="0"/>
            <c:bubble3D val="0"/>
            <c:spPr>
              <a:solidFill>
                <a:srgbClr val="BCFF8B"/>
              </a:solidFill>
              <a:ln w="25400">
                <a:noFill/>
              </a:ln>
            </c:spPr>
          </c:dPt>
          <c:dPt>
            <c:idx val="2"/>
            <c:invertIfNegative val="0"/>
            <c:bubble3D val="0"/>
            <c:spPr>
              <a:solidFill>
                <a:srgbClr val="BCFF8B"/>
              </a:solidFill>
              <a:ln w="25400">
                <a:noFill/>
              </a:ln>
            </c:spPr>
          </c:dPt>
          <c:dPt>
            <c:idx val="3"/>
            <c:invertIfNegative val="0"/>
            <c:bubble3D val="0"/>
            <c:spPr>
              <a:solidFill>
                <a:srgbClr val="BCFF8B"/>
              </a:solidFill>
              <a:ln w="25400">
                <a:noFill/>
              </a:ln>
            </c:spPr>
          </c:dPt>
          <c:dPt>
            <c:idx val="4"/>
            <c:invertIfNegative val="0"/>
            <c:bubble3D val="0"/>
            <c:spPr>
              <a:solidFill>
                <a:srgbClr val="BCFF8B"/>
              </a:solidFill>
              <a:ln w="25400">
                <a:noFill/>
              </a:ln>
            </c:spPr>
          </c:dPt>
          <c:dPt>
            <c:idx val="5"/>
            <c:invertIfNegative val="0"/>
            <c:bubble3D val="0"/>
            <c:spPr>
              <a:solidFill>
                <a:srgbClr val="1CDFC1"/>
              </a:solidFill>
              <a:ln w="25400">
                <a:noFill/>
              </a:ln>
            </c:spPr>
          </c:dPt>
          <c:dLbls>
            <c:dLbl>
              <c:idx val="0"/>
              <c:spPr>
                <a:noFill/>
                <a:ln w="25400">
                  <a:noFill/>
                </a:ln>
              </c:spPr>
              <c:txPr>
                <a:bodyPr/>
                <a:lstStyle/>
                <a:p>
                  <a:pPr>
                    <a:defRPr lang="da-DK" sz="14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
              <c:spPr>
                <a:noFill/>
                <a:ln w="25400">
                  <a:noFill/>
                </a:ln>
              </c:spPr>
              <c:txPr>
                <a:bodyPr/>
                <a:lstStyle/>
                <a:p>
                  <a:pPr>
                    <a:defRPr lang="da-DK" sz="14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2"/>
              <c:spPr>
                <a:noFill/>
                <a:ln w="25400">
                  <a:noFill/>
                </a:ln>
              </c:spPr>
              <c:txPr>
                <a:bodyPr/>
                <a:lstStyle/>
                <a:p>
                  <a:pPr>
                    <a:defRPr lang="da-DK" sz="14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3"/>
              <c:spPr>
                <a:noFill/>
                <a:ln w="25400">
                  <a:noFill/>
                </a:ln>
              </c:spPr>
              <c:txPr>
                <a:bodyPr/>
                <a:lstStyle/>
                <a:p>
                  <a:pPr>
                    <a:defRPr lang="da-DK" sz="14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4"/>
              <c:spPr>
                <a:noFill/>
                <a:ln w="25400">
                  <a:noFill/>
                </a:ln>
              </c:spPr>
              <c:txPr>
                <a:bodyPr/>
                <a:lstStyle/>
                <a:p>
                  <a:pPr>
                    <a:defRPr lang="da-DK" sz="14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5"/>
              <c:spPr>
                <a:noFill/>
                <a:ln w="25400">
                  <a:noFill/>
                </a:ln>
              </c:spPr>
              <c:txPr>
                <a:bodyPr/>
                <a:lstStyle/>
                <a:p>
                  <a:pPr>
                    <a:defRPr lang="da-DK" sz="14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('Data analysis'!$EL$3:$EP$3;'Data analysis'!$FJ$12)</c:f>
              <c:strCache>
                <c:ptCount val="6"/>
                <c:pt idx="0">
                  <c:v>SPP institutionalisation</c:v>
                </c:pt>
                <c:pt idx="1">
                  <c:v>Tenders/Contracts with sustainability criteria</c:v>
                </c:pt>
                <c:pt idx="2">
                  <c:v>Sustainable products, services, works purchased</c:v>
                </c:pt>
                <c:pt idx="3">
                  <c:v>Purchase from/to preferred companies</c:v>
                </c:pt>
                <c:pt idx="4">
                  <c:v>Direct employment/ apprenticeship generation</c:v>
                </c:pt>
                <c:pt idx="5">
                  <c:v>Outcomes (Impacts)</c:v>
                </c:pt>
              </c:strCache>
            </c:strRef>
          </c:cat>
          <c:val>
            <c:numRef>
              <c:f>('Data analysis'!$EL$13:$EP$13;'Data analysis'!$FJ$14)</c:f>
              <c:numCache>
                <c:formatCode>0%</c:formatCode>
                <c:ptCount val="6"/>
                <c:pt idx="0">
                  <c:v>0.37037037037037002</c:v>
                </c:pt>
                <c:pt idx="1">
                  <c:v>0.77777777777777801</c:v>
                </c:pt>
                <c:pt idx="2">
                  <c:v>0.48148148148148101</c:v>
                </c:pt>
                <c:pt idx="3">
                  <c:v>0.18518518518518501</c:v>
                </c:pt>
                <c:pt idx="4">
                  <c:v>0.11111111111111099</c:v>
                </c:pt>
                <c:pt idx="5">
                  <c:v>0.33333333333333298</c:v>
                </c:pt>
              </c:numCache>
            </c:numRef>
          </c:val>
        </c:ser>
        <c:dLbls>
          <c:showLegendKey val="0"/>
          <c:showVal val="0"/>
          <c:showCatName val="0"/>
          <c:showSerName val="0"/>
          <c:showPercent val="0"/>
          <c:showBubbleSize val="0"/>
        </c:dLbls>
        <c:gapWidth val="90"/>
        <c:overlap val="100"/>
        <c:axId val="292003360"/>
        <c:axId val="292007168"/>
      </c:barChart>
      <c:catAx>
        <c:axId val="292003360"/>
        <c:scaling>
          <c:orientation val="minMax"/>
        </c:scaling>
        <c:delete val="0"/>
        <c:axPos val="b"/>
        <c:numFmt formatCode="General" sourceLinked="1"/>
        <c:majorTickMark val="none"/>
        <c:minorTickMark val="none"/>
        <c:tickLblPos val="nextTo"/>
        <c:spPr>
          <a:ln w="3175">
            <a:solidFill>
              <a:srgbClr val="808080"/>
            </a:solidFill>
            <a:prstDash val="solid"/>
          </a:ln>
        </c:spPr>
        <c:txPr>
          <a:bodyPr rot="0" vert="horz"/>
          <a:lstStyle/>
          <a:p>
            <a:pPr>
              <a:defRPr lang="da-DK" sz="1300" b="0" i="0" u="none" strike="noStrike" baseline="0">
                <a:solidFill>
                  <a:srgbClr val="000000"/>
                </a:solidFill>
                <a:latin typeface="Arial"/>
                <a:ea typeface="Arial"/>
                <a:cs typeface="Arial"/>
              </a:defRPr>
            </a:pPr>
            <a:endParaRPr lang="en-US"/>
          </a:p>
        </c:txPr>
        <c:crossAx val="292007168"/>
        <c:crossesAt val="0"/>
        <c:auto val="1"/>
        <c:lblAlgn val="ctr"/>
        <c:lblOffset val="100"/>
        <c:tickLblSkip val="1"/>
        <c:tickMarkSkip val="1"/>
        <c:noMultiLvlLbl val="0"/>
      </c:catAx>
      <c:valAx>
        <c:axId val="292007168"/>
        <c:scaling>
          <c:orientation val="minMax"/>
          <c:max val="0.8"/>
        </c:scaling>
        <c:delete val="1"/>
        <c:axPos val="l"/>
        <c:numFmt formatCode="0%" sourceLinked="1"/>
        <c:majorTickMark val="out"/>
        <c:minorTickMark val="none"/>
        <c:tickLblPos val="nextTo"/>
        <c:crossAx val="292003360"/>
        <c:crosses val="autoZero"/>
        <c:crossBetween val="between"/>
      </c:valAx>
      <c:spPr>
        <a:solidFill>
          <a:srgbClr val="FFFFFF"/>
        </a:solidFill>
        <a:ln w="25400">
          <a:noFill/>
        </a:ln>
      </c:spPr>
    </c:plotArea>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Verdana"/>
          <a:ea typeface="Verdana"/>
          <a:cs typeface="Verdana"/>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drawing1.xml><?xml version="1.0" encoding="utf-8"?>
<c:userShapes xmlns:c="http://schemas.openxmlformats.org/drawingml/2006/chart">
  <cdr:relSizeAnchor xmlns:cdr="http://schemas.openxmlformats.org/drawingml/2006/chartDrawing">
    <cdr:from>
      <cdr:x>0.32637</cdr:x>
      <cdr:y>0.71056</cdr:y>
    </cdr:from>
    <cdr:to>
      <cdr:x>0.62038</cdr:x>
      <cdr:y>0.74932</cdr:y>
    </cdr:to>
    <cdr:sp macro="" textlink="">
      <cdr:nvSpPr>
        <cdr:cNvPr id="5" name="Rectangle 4"/>
        <cdr:cNvSpPr/>
      </cdr:nvSpPr>
      <cdr:spPr>
        <a:xfrm xmlns:a="http://schemas.openxmlformats.org/drawingml/2006/main">
          <a:off x="2658529" y="3592062"/>
          <a:ext cx="2394857" cy="195943"/>
        </a:xfrm>
        <a:prstGeom xmlns:a="http://schemas.openxmlformats.org/drawingml/2006/main" prst="rect">
          <a:avLst/>
        </a:prstGeom>
        <a:noFill xmlns:a="http://schemas.openxmlformats.org/drawingml/2006/main"/>
        <a:ln xmlns:a="http://schemas.openxmlformats.org/drawingml/2006/main" w="41275">
          <a:solidFill>
            <a:srgbClr val="C0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8506EF-06C3-404C-8F89-57A0E21DDE20}" type="datetimeFigureOut">
              <a:rPr lang="en-US" smtClean="0"/>
              <a:t>11/23/2017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FCCDC5-2EC0-A947-93ED-82E1F9248E90}" type="slidenum">
              <a:rPr lang="en-US" smtClean="0"/>
              <a:t>‹#›</a:t>
            </a:fld>
            <a:endParaRPr lang="en-US"/>
          </a:p>
        </p:txBody>
      </p:sp>
    </p:spTree>
    <p:extLst>
      <p:ext uri="{BB962C8B-B14F-4D97-AF65-F5344CB8AC3E}">
        <p14:creationId xmlns:p14="http://schemas.microsoft.com/office/powerpoint/2010/main" val="2849948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6D1C28-0F0C-214E-8322-B87F8AA539D8}" type="datetimeFigureOut">
              <a:rPr lang="en-US" smtClean="0"/>
              <a:t>11/23/2017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311DB-C32A-CC46-90F4-CE205A9DE94D}" type="slidenum">
              <a:rPr lang="en-US" smtClean="0"/>
              <a:t>‹#›</a:t>
            </a:fld>
            <a:endParaRPr lang="en-US"/>
          </a:p>
        </p:txBody>
      </p:sp>
    </p:spTree>
    <p:extLst>
      <p:ext uri="{BB962C8B-B14F-4D97-AF65-F5344CB8AC3E}">
        <p14:creationId xmlns:p14="http://schemas.microsoft.com/office/powerpoint/2010/main" val="1752252329"/>
      </p:ext>
    </p:extLst>
  </p:cSld>
  <p:clrMap bg1="lt1" tx1="dk1" bg2="lt2" tx2="dk2" accent1="accent1" accent2="accent2" accent3="accent3" accent4="accent4" accent5="accent5" accent6="accent6" hlink="hlink" folHlink="folHlink"/>
  <p:notesStyle>
    <a:lvl1pPr marL="0" algn="l" defTabSz="457136" rtl="0" eaLnBrk="1" latinLnBrk="0" hangingPunct="1">
      <a:defRPr sz="1200" kern="1200">
        <a:solidFill>
          <a:schemeClr val="tx1"/>
        </a:solidFill>
        <a:latin typeface="+mn-lt"/>
        <a:ea typeface="+mn-ea"/>
        <a:cs typeface="+mn-cs"/>
      </a:defRPr>
    </a:lvl1pPr>
    <a:lvl2pPr marL="457136" algn="l" defTabSz="457136" rtl="0" eaLnBrk="1" latinLnBrk="0" hangingPunct="1">
      <a:defRPr sz="1200" kern="1200">
        <a:solidFill>
          <a:schemeClr val="tx1"/>
        </a:solidFill>
        <a:latin typeface="+mn-lt"/>
        <a:ea typeface="+mn-ea"/>
        <a:cs typeface="+mn-cs"/>
      </a:defRPr>
    </a:lvl2pPr>
    <a:lvl3pPr marL="914272" algn="l" defTabSz="457136" rtl="0" eaLnBrk="1" latinLnBrk="0" hangingPunct="1">
      <a:defRPr sz="1200" kern="1200">
        <a:solidFill>
          <a:schemeClr val="tx1"/>
        </a:solidFill>
        <a:latin typeface="+mn-lt"/>
        <a:ea typeface="+mn-ea"/>
        <a:cs typeface="+mn-cs"/>
      </a:defRPr>
    </a:lvl3pPr>
    <a:lvl4pPr marL="1371408" algn="l" defTabSz="457136" rtl="0" eaLnBrk="1" latinLnBrk="0" hangingPunct="1">
      <a:defRPr sz="1200" kern="1200">
        <a:solidFill>
          <a:schemeClr val="tx1"/>
        </a:solidFill>
        <a:latin typeface="+mn-lt"/>
        <a:ea typeface="+mn-ea"/>
        <a:cs typeface="+mn-cs"/>
      </a:defRPr>
    </a:lvl4pPr>
    <a:lvl5pPr marL="1828543" algn="l" defTabSz="457136" rtl="0" eaLnBrk="1" latinLnBrk="0" hangingPunct="1">
      <a:defRPr sz="1200" kern="1200">
        <a:solidFill>
          <a:schemeClr val="tx1"/>
        </a:solidFill>
        <a:latin typeface="+mn-lt"/>
        <a:ea typeface="+mn-ea"/>
        <a:cs typeface="+mn-cs"/>
      </a:defRPr>
    </a:lvl5pPr>
    <a:lvl6pPr marL="2285679" algn="l" defTabSz="457136" rtl="0" eaLnBrk="1" latinLnBrk="0" hangingPunct="1">
      <a:defRPr sz="1200" kern="1200">
        <a:solidFill>
          <a:schemeClr val="tx1"/>
        </a:solidFill>
        <a:latin typeface="+mn-lt"/>
        <a:ea typeface="+mn-ea"/>
        <a:cs typeface="+mn-cs"/>
      </a:defRPr>
    </a:lvl6pPr>
    <a:lvl7pPr marL="2742815" algn="l" defTabSz="457136" rtl="0" eaLnBrk="1" latinLnBrk="0" hangingPunct="1">
      <a:defRPr sz="1200" kern="1200">
        <a:solidFill>
          <a:schemeClr val="tx1"/>
        </a:solidFill>
        <a:latin typeface="+mn-lt"/>
        <a:ea typeface="+mn-ea"/>
        <a:cs typeface="+mn-cs"/>
      </a:defRPr>
    </a:lvl7pPr>
    <a:lvl8pPr marL="3199951" algn="l" defTabSz="457136" rtl="0" eaLnBrk="1" latinLnBrk="0" hangingPunct="1">
      <a:defRPr sz="1200" kern="1200">
        <a:solidFill>
          <a:schemeClr val="tx1"/>
        </a:solidFill>
        <a:latin typeface="+mn-lt"/>
        <a:ea typeface="+mn-ea"/>
        <a:cs typeface="+mn-cs"/>
      </a:defRPr>
    </a:lvl8pPr>
    <a:lvl9pPr marL="3657087" algn="l" defTabSz="45713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8.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scpclearinghouse.org/resource/sustainable-public-procurement-global-review-2013"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regjeringen.no/contentassets/4f7ae70171bd480682b8dafddadaf311/strategy_for_combating_work-related_crime.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regjeringen.no/contentassets/4f7ae70171bd480682b8dafddadaf311/strategy_for_combating_work-related_crime.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pPr algn="just">
              <a:buFontTx/>
              <a:buBlip>
                <a:blip r:embed="rId3"/>
              </a:buBlip>
            </a:pPr>
            <a:r>
              <a:rPr lang="es-MX" altLang="es-PA" sz="2800" b="1" smtClean="0">
                <a:solidFill>
                  <a:srgbClr val="3EBC7D"/>
                </a:solidFill>
              </a:rPr>
              <a:t>ODS 12 propuesto: </a:t>
            </a:r>
            <a:r>
              <a:rPr lang="es-MX" altLang="es-PA" sz="2800" smtClean="0"/>
              <a:t>Promover  patrones de producción y consumo sostenible.</a:t>
            </a:r>
          </a:p>
          <a:p>
            <a:pPr lvl="1" algn="just">
              <a:lnSpc>
                <a:spcPct val="110000"/>
              </a:lnSpc>
              <a:buFont typeface="Calibri" pitchFamily="34" charset="0"/>
              <a:buBlip>
                <a:blip r:embed="rId4"/>
              </a:buBlip>
            </a:pPr>
            <a:r>
              <a:rPr lang="es-MX" altLang="es-PA" b="1" smtClean="0">
                <a:solidFill>
                  <a:srgbClr val="0000FF"/>
                </a:solidFill>
              </a:rPr>
              <a:t>ODS 12.7: </a:t>
            </a:r>
            <a:r>
              <a:rPr lang="es-MX" altLang="es-PA" smtClean="0"/>
              <a:t>Asegurar prácticas de compras públicas que sean sostenibles y alineadas con las  políticas y prioridades nacionales</a:t>
            </a:r>
          </a:p>
          <a:p>
            <a:endParaRPr lang="es-PA" altLang="es-PA" smtClean="0"/>
          </a:p>
        </p:txBody>
      </p:sp>
      <p:sp>
        <p:nvSpPr>
          <p:cNvPr id="4" name="3 Marcador de número de diapositiva"/>
          <p:cNvSpPr>
            <a:spLocks noGrp="1"/>
          </p:cNvSpPr>
          <p:nvPr>
            <p:ph type="sldNum" sz="quarter" idx="5"/>
          </p:nvPr>
        </p:nvSpPr>
        <p:spPr/>
        <p:txBody>
          <a:bodyPr/>
          <a:lstStyle/>
          <a:p>
            <a:pPr>
              <a:defRPr/>
            </a:pPr>
            <a:fld id="{F74995E4-4799-4798-9457-A6060FD04D6A}" type="slidenum">
              <a:rPr lang="en-US" smtClean="0"/>
              <a:pPr>
                <a:defRPr/>
              </a:pPr>
              <a:t>4</a:t>
            </a:fld>
            <a:endParaRPr lang="en-US"/>
          </a:p>
        </p:txBody>
      </p:sp>
    </p:spTree>
    <p:extLst>
      <p:ext uri="{BB962C8B-B14F-4D97-AF65-F5344CB8AC3E}">
        <p14:creationId xmlns:p14="http://schemas.microsoft.com/office/powerpoint/2010/main" val="2049218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The </a:t>
            </a:r>
            <a:r>
              <a:rPr lang="en-GB" altLang="en-US" i="1" dirty="0" smtClean="0"/>
              <a:t>2016</a:t>
            </a:r>
            <a:r>
              <a:rPr lang="en-GB" altLang="en-US" dirty="0" smtClean="0"/>
              <a:t> </a:t>
            </a:r>
            <a:r>
              <a:rPr lang="en-GB" altLang="en-US" i="1" dirty="0" smtClean="0"/>
              <a:t>Review</a:t>
            </a:r>
            <a:r>
              <a:rPr lang="en-GB" altLang="en-US" dirty="0" smtClean="0"/>
              <a:t> is informed by primary and secondary research including:</a:t>
            </a:r>
          </a:p>
          <a:p>
            <a:r>
              <a:rPr lang="en-GB" altLang="en-US" dirty="0" smtClean="0"/>
              <a:t>A </a:t>
            </a:r>
            <a:r>
              <a:rPr lang="en-GB" altLang="en-US" b="1" dirty="0" smtClean="0"/>
              <a:t>literature review</a:t>
            </a:r>
            <a:r>
              <a:rPr lang="en-GB" altLang="en-US" dirty="0" smtClean="0"/>
              <a:t> and analysis of over 70 sources published between 2012 and 2015 on the topic of sustainable public procurement (and related terms). </a:t>
            </a:r>
          </a:p>
          <a:p>
            <a:r>
              <a:rPr lang="en-GB" altLang="en-US" dirty="0" smtClean="0"/>
              <a:t>Six in depth, semi-structured </a:t>
            </a:r>
            <a:r>
              <a:rPr lang="en-GB" altLang="en-US" b="1" dirty="0" smtClean="0"/>
              <a:t>interviews</a:t>
            </a:r>
            <a:r>
              <a:rPr lang="en-GB" altLang="en-US" dirty="0" smtClean="0"/>
              <a:t> with experts in sustainable public procurement from different world regions.</a:t>
            </a:r>
          </a:p>
          <a:p>
            <a:r>
              <a:rPr lang="en-GB" altLang="en-US" dirty="0" smtClean="0"/>
              <a:t>A </a:t>
            </a:r>
            <a:r>
              <a:rPr lang="en-GB" altLang="en-US" b="1" dirty="0" smtClean="0"/>
              <a:t>questionnaire</a:t>
            </a:r>
            <a:r>
              <a:rPr lang="en-GB" altLang="en-US" dirty="0" smtClean="0"/>
              <a:t> to gather data on sustainable public procurement by national governments. The questionnaire was sent to 56 countries. 41 countries ultimately participated.</a:t>
            </a:r>
          </a:p>
          <a:p>
            <a:r>
              <a:rPr lang="en-GB" altLang="en-US" dirty="0" smtClean="0"/>
              <a:t>Four </a:t>
            </a:r>
            <a:r>
              <a:rPr lang="en-GB" altLang="en-US" b="1" dirty="0" smtClean="0"/>
              <a:t>best practice examples</a:t>
            </a:r>
            <a:r>
              <a:rPr lang="en-GB" altLang="en-US" dirty="0" smtClean="0"/>
              <a:t> were compiled to suggest possible solutions to the needs and barriers identified. </a:t>
            </a:r>
          </a:p>
          <a:p>
            <a:r>
              <a:rPr lang="en-GB" altLang="en-US" dirty="0" smtClean="0"/>
              <a:t>A </a:t>
            </a:r>
            <a:r>
              <a:rPr lang="en-GB" altLang="en-US" b="1" dirty="0" smtClean="0"/>
              <a:t>survey</a:t>
            </a:r>
            <a:r>
              <a:rPr lang="en-GB" altLang="en-US" dirty="0" smtClean="0"/>
              <a:t> conducted online between May and June 2016, targeting a broad range of stakeholders from international to local public authorities, companies and enterprises, consultants involved in SPP, NGOs, standards and certification organisations, and research institutions. 201 participants completed the survey, from a variety of world regions and types of organisations.</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A83311DB-C32A-CC46-90F4-CE205A9DE94D}" type="slidenum">
              <a:rPr lang="en-US" smtClean="0"/>
              <a:pPr/>
              <a:t>17</a:t>
            </a:fld>
            <a:endParaRPr lang="en-US"/>
          </a:p>
        </p:txBody>
      </p:sp>
    </p:spTree>
    <p:extLst>
      <p:ext uri="{BB962C8B-B14F-4D97-AF65-F5344CB8AC3E}">
        <p14:creationId xmlns:p14="http://schemas.microsoft.com/office/powerpoint/2010/main" val="1664331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latin typeface="Arial" charset="0"/>
              </a:rPr>
              <a:t>The inclusion of SPP has increased in all policy arenas compared to the </a:t>
            </a:r>
            <a:r>
              <a:rPr lang="en-GB" sz="1200" i="1" dirty="0" smtClean="0">
                <a:latin typeface="Arial" charset="0"/>
              </a:rPr>
              <a:t>2013 Review</a:t>
            </a:r>
            <a:r>
              <a:rPr lang="en-GB" sz="1200" dirty="0" smtClean="0">
                <a:latin typeface="Arial" charset="0"/>
              </a:rPr>
              <a:t> results.</a:t>
            </a:r>
            <a:endParaRPr lang="en-US" sz="1200" dirty="0" smtClean="0">
              <a:latin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smtClean="0">
              <a:latin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smtClean="0">
                <a:latin typeface="Arial" charset="0"/>
              </a:rPr>
              <a:t>As one interviewee said, </a:t>
            </a:r>
            <a:r>
              <a:rPr lang="en-GB" sz="1200" dirty="0" smtClean="0">
                <a:solidFill>
                  <a:schemeClr val="accent1"/>
                </a:solidFill>
                <a:latin typeface="Arial" charset="0"/>
              </a:rPr>
              <a:t>“</a:t>
            </a:r>
            <a:r>
              <a:rPr lang="en-GB" sz="1200" i="1" dirty="0" smtClean="0">
                <a:solidFill>
                  <a:schemeClr val="accent1"/>
                </a:solidFill>
                <a:latin typeface="Arial" charset="0"/>
              </a:rPr>
              <a:t>one of the new trends in relation to SPP is looking at SPP far more strategically and embedding it more into governments’ policies and most importantly action plans.</a:t>
            </a:r>
            <a:r>
              <a:rPr lang="en-GB" sz="1200" dirty="0" smtClean="0">
                <a:solidFill>
                  <a:schemeClr val="accent1"/>
                </a:solidFill>
                <a:latin typeface="Arial" charset="0"/>
              </a:rPr>
              <a:t>” </a:t>
            </a:r>
          </a:p>
        </p:txBody>
      </p:sp>
      <p:sp>
        <p:nvSpPr>
          <p:cNvPr id="4" name="Slide Number Placeholder 3"/>
          <p:cNvSpPr>
            <a:spLocks noGrp="1"/>
          </p:cNvSpPr>
          <p:nvPr>
            <p:ph type="sldNum" sz="quarter" idx="10"/>
          </p:nvPr>
        </p:nvSpPr>
        <p:spPr/>
        <p:txBody>
          <a:bodyPr/>
          <a:lstStyle/>
          <a:p>
            <a:fld id="{A83311DB-C32A-CC46-90F4-CE205A9DE94D}" type="slidenum">
              <a:rPr lang="en-US" smtClean="0"/>
              <a:pPr/>
              <a:t>18</a:t>
            </a:fld>
            <a:endParaRPr lang="en-US"/>
          </a:p>
        </p:txBody>
      </p:sp>
    </p:spTree>
    <p:extLst>
      <p:ext uri="{BB962C8B-B14F-4D97-AF65-F5344CB8AC3E}">
        <p14:creationId xmlns:p14="http://schemas.microsoft.com/office/powerpoint/2010/main" val="3335181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dirty="0" smtClean="0"/>
              <a:t>Most national governments have SPP commitments that cover both environmental and socio-economic issues. Some governments, particularly in Asia, focus exclusively on environmental issues, and are not yet focusing on the socio-economic dimension. This is also the case in certain European countries. However, others, such as Belgium, prioritize an impressive range of socio-economic and ethical issues in addition to focusing on the environment.</a:t>
            </a:r>
          </a:p>
          <a:p>
            <a:endParaRPr lang="en-US" dirty="0"/>
          </a:p>
        </p:txBody>
      </p:sp>
      <p:sp>
        <p:nvSpPr>
          <p:cNvPr id="4" name="Slide Number Placeholder 3"/>
          <p:cNvSpPr>
            <a:spLocks noGrp="1"/>
          </p:cNvSpPr>
          <p:nvPr>
            <p:ph type="sldNum" sz="quarter" idx="10"/>
          </p:nvPr>
        </p:nvSpPr>
        <p:spPr/>
        <p:txBody>
          <a:bodyPr/>
          <a:lstStyle/>
          <a:p>
            <a:fld id="{A83311DB-C32A-CC46-90F4-CE205A9DE94D}" type="slidenum">
              <a:rPr lang="en-US" smtClean="0"/>
              <a:pPr/>
              <a:t>19</a:t>
            </a:fld>
            <a:endParaRPr lang="en-US"/>
          </a:p>
        </p:txBody>
      </p:sp>
    </p:spTree>
    <p:extLst>
      <p:ext uri="{BB962C8B-B14F-4D97-AF65-F5344CB8AC3E}">
        <p14:creationId xmlns:p14="http://schemas.microsoft.com/office/powerpoint/2010/main" val="1261977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social</a:t>
            </a:r>
            <a:r>
              <a:rPr lang="en-US" baseline="0" dirty="0" smtClean="0"/>
              <a:t> side, </a:t>
            </a:r>
            <a:r>
              <a:rPr lang="en-US" b="1" baseline="0" dirty="0" smtClean="0"/>
              <a:t>diversity and equality have shown a significant growth in prominence compared to 2012, </a:t>
            </a:r>
            <a:r>
              <a:rPr lang="en-US" baseline="0" dirty="0" smtClean="0"/>
              <a:t>when “diversity” appeared in the least amount of policies of all social issues considered. This suggests an evolution from a focus on the social issues most closely tied to economic performance (e.g. employment and business development) toward </a:t>
            </a:r>
            <a:r>
              <a:rPr lang="en-US" b="1" baseline="0" dirty="0" smtClean="0"/>
              <a:t>the inclusion of issues related to human wellbeing and social justice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A83311DB-C32A-CC46-90F4-CE205A9DE94D}" type="slidenum">
              <a:rPr lang="en-US" smtClean="0"/>
              <a:pPr/>
              <a:t>20</a:t>
            </a:fld>
            <a:endParaRPr lang="en-US"/>
          </a:p>
        </p:txBody>
      </p:sp>
    </p:spTree>
    <p:extLst>
      <p:ext uri="{BB962C8B-B14F-4D97-AF65-F5344CB8AC3E}">
        <p14:creationId xmlns:p14="http://schemas.microsoft.com/office/powerpoint/2010/main" val="1873671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coming years, we might see a shift in this approach. Identifying priority categories is typically done in the initial stages of development of SPP policies. Today, the focus of policy-makers seems to be moving towards inserting SPP provisions across all categories of products and concentrate on achieving wider environmental goals e.g. fighting climate change, achieving a circular economy etc.</a:t>
            </a:r>
            <a:endParaRPr lang="en-US" dirty="0"/>
          </a:p>
        </p:txBody>
      </p:sp>
      <p:sp>
        <p:nvSpPr>
          <p:cNvPr id="4" name="Slide Number Placeholder 3"/>
          <p:cNvSpPr>
            <a:spLocks noGrp="1"/>
          </p:cNvSpPr>
          <p:nvPr>
            <p:ph type="sldNum" sz="quarter" idx="10"/>
          </p:nvPr>
        </p:nvSpPr>
        <p:spPr/>
        <p:txBody>
          <a:bodyPr/>
          <a:lstStyle/>
          <a:p>
            <a:fld id="{A83311DB-C32A-CC46-90F4-CE205A9DE94D}" type="slidenum">
              <a:rPr lang="en-US" smtClean="0"/>
              <a:pPr/>
              <a:t>21</a:t>
            </a:fld>
            <a:endParaRPr lang="en-US"/>
          </a:p>
        </p:txBody>
      </p:sp>
    </p:spTree>
    <p:extLst>
      <p:ext uri="{BB962C8B-B14F-4D97-AF65-F5344CB8AC3E}">
        <p14:creationId xmlns:p14="http://schemas.microsoft.com/office/powerpoint/2010/main" val="3613517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hangingPunct="0"/>
            <a:r>
              <a:rPr lang="en-US" sz="1200" b="1" kern="1200" dirty="0" smtClean="0">
                <a:solidFill>
                  <a:schemeClr val="tx1"/>
                </a:solidFill>
                <a:effectLst/>
                <a:latin typeface="+mn-lt"/>
                <a:ea typeface="+mn-ea"/>
                <a:cs typeface="+mn-cs"/>
              </a:rPr>
              <a:t>About one third of governments monitor outcomes (benefits/impacts on the environment and society generated by</a:t>
            </a:r>
            <a:r>
              <a:rPr lang="en-US" sz="1200" b="1" kern="1200" baseline="0" dirty="0" smtClean="0">
                <a:solidFill>
                  <a:schemeClr val="tx1"/>
                </a:solidFill>
                <a:effectLst/>
                <a:latin typeface="+mn-lt"/>
                <a:ea typeface="+mn-ea"/>
                <a:cs typeface="+mn-cs"/>
              </a:rPr>
              <a:t> the SPP practices)</a:t>
            </a:r>
            <a:endParaRPr lang="en-US" sz="1200" b="1" kern="1200" dirty="0" smtClean="0">
              <a:solidFill>
                <a:schemeClr val="tx1"/>
              </a:solidFill>
              <a:effectLst/>
              <a:latin typeface="+mn-lt"/>
              <a:ea typeface="+mn-ea"/>
              <a:cs typeface="+mn-cs"/>
            </a:endParaRPr>
          </a:p>
          <a:p>
            <a:pPr lvl="0" hangingPunct="0"/>
            <a:endParaRPr lang="en-US" sz="1200" b="1" kern="1200" dirty="0" smtClean="0">
              <a:solidFill>
                <a:schemeClr val="tx1"/>
              </a:solidFill>
              <a:effectLst/>
              <a:latin typeface="+mn-lt"/>
              <a:ea typeface="+mn-ea"/>
              <a:cs typeface="+mn-cs"/>
            </a:endParaRPr>
          </a:p>
          <a:p>
            <a:pPr lvl="0" hangingPunct="0"/>
            <a:r>
              <a:rPr lang="en-US" sz="1200" b="1" kern="1200" dirty="0" smtClean="0">
                <a:solidFill>
                  <a:schemeClr val="tx1"/>
                </a:solidFill>
                <a:effectLst/>
                <a:latin typeface="+mn-lt"/>
                <a:ea typeface="+mn-ea"/>
                <a:cs typeface="+mn-cs"/>
              </a:rPr>
              <a:t>Institutionalization</a:t>
            </a:r>
            <a:r>
              <a:rPr lang="en-US" sz="1200" kern="1200" dirty="0" smtClean="0">
                <a:solidFill>
                  <a:schemeClr val="tx1"/>
                </a:solidFill>
                <a:effectLst/>
                <a:latin typeface="+mn-lt"/>
                <a:ea typeface="+mn-ea"/>
                <a:cs typeface="+mn-cs"/>
              </a:rPr>
              <a:t> refers to the process and actions undertaken by an organization to integrate and embed SPP in that organization’s culture and daily operations. </a:t>
            </a:r>
            <a:endParaRPr lang="da-DK" sz="1200" kern="1200" dirty="0" smtClean="0">
              <a:solidFill>
                <a:schemeClr val="tx1"/>
              </a:solidFill>
              <a:effectLst/>
              <a:latin typeface="+mn-lt"/>
              <a:ea typeface="+mn-ea"/>
              <a:cs typeface="+mn-cs"/>
            </a:endParaRPr>
          </a:p>
          <a:p>
            <a:pPr lvl="0" hangingPunct="0"/>
            <a:r>
              <a:rPr lang="en-US" sz="1200" b="1" kern="1200" dirty="0" smtClean="0">
                <a:solidFill>
                  <a:schemeClr val="tx1"/>
                </a:solidFill>
                <a:effectLst/>
                <a:latin typeface="+mn-lt"/>
                <a:ea typeface="+mn-ea"/>
                <a:cs typeface="+mn-cs"/>
              </a:rPr>
              <a:t>Outputs</a:t>
            </a:r>
            <a:r>
              <a:rPr lang="en-US" sz="1200" kern="1200" dirty="0" smtClean="0">
                <a:solidFill>
                  <a:schemeClr val="tx1"/>
                </a:solidFill>
                <a:effectLst/>
                <a:latin typeface="+mn-lt"/>
                <a:ea typeface="+mn-ea"/>
                <a:cs typeface="+mn-cs"/>
              </a:rPr>
              <a:t> are the direct results of the procurement activities and can be divided into four groups: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procurement processes (tenders, contracts, procurement orders) including sustainability criteria; ii) sustainable products, services or works purchased; iii) contract with or purchase from preferred companies; and iv) direct generation of employment opportunities, the latter being an output as well as an outcome. </a:t>
            </a:r>
            <a:endParaRPr lang="da-DK" sz="1200" kern="1200" dirty="0" smtClean="0">
              <a:solidFill>
                <a:schemeClr val="tx1"/>
              </a:solidFill>
              <a:effectLst/>
              <a:latin typeface="+mn-lt"/>
              <a:ea typeface="+mn-ea"/>
              <a:cs typeface="+mn-cs"/>
            </a:endParaRPr>
          </a:p>
          <a:p>
            <a:pPr lvl="0" hangingPunct="0"/>
            <a:r>
              <a:rPr lang="en-US" sz="1200" b="1" kern="1200" dirty="0" smtClean="0">
                <a:solidFill>
                  <a:schemeClr val="tx1"/>
                </a:solidFill>
                <a:effectLst/>
                <a:latin typeface="+mn-lt"/>
                <a:ea typeface="+mn-ea"/>
                <a:cs typeface="+mn-cs"/>
              </a:rPr>
              <a:t>Outcomes</a:t>
            </a:r>
            <a:r>
              <a:rPr lang="en-US" sz="1200" kern="1200" dirty="0" smtClean="0">
                <a:solidFill>
                  <a:schemeClr val="tx1"/>
                </a:solidFill>
                <a:effectLst/>
                <a:latin typeface="+mn-lt"/>
                <a:ea typeface="+mn-ea"/>
                <a:cs typeface="+mn-cs"/>
              </a:rPr>
              <a:t> are the benefits to, or impact on, the environment and society generated by the SPP practices.</a:t>
            </a:r>
          </a:p>
        </p:txBody>
      </p:sp>
      <p:sp>
        <p:nvSpPr>
          <p:cNvPr id="4" name="Slide Number Placeholder 3"/>
          <p:cNvSpPr>
            <a:spLocks noGrp="1"/>
          </p:cNvSpPr>
          <p:nvPr>
            <p:ph type="sldNum" sz="quarter" idx="10"/>
          </p:nvPr>
        </p:nvSpPr>
        <p:spPr/>
        <p:txBody>
          <a:bodyPr/>
          <a:lstStyle/>
          <a:p>
            <a:fld id="{A83311DB-C32A-CC46-90F4-CE205A9DE94D}" type="slidenum">
              <a:rPr lang="en-US" smtClean="0"/>
              <a:pPr/>
              <a:t>22</a:t>
            </a:fld>
            <a:endParaRPr lang="en-US"/>
          </a:p>
        </p:txBody>
      </p:sp>
    </p:spTree>
    <p:extLst>
      <p:ext uri="{BB962C8B-B14F-4D97-AF65-F5344CB8AC3E}">
        <p14:creationId xmlns:p14="http://schemas.microsoft.com/office/powerpoint/2010/main" val="4194586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kern="1200" dirty="0" smtClean="0">
                <a:solidFill>
                  <a:schemeClr val="tx1"/>
                </a:solidFill>
                <a:effectLst/>
                <a:latin typeface="+mn-lt"/>
                <a:ea typeface="+mn-ea"/>
                <a:cs typeface="+mn-cs"/>
              </a:rPr>
              <a:t>When estimating</a:t>
            </a:r>
            <a:r>
              <a:rPr lang="en-US" sz="1200" b="1" kern="1200" baseline="0" dirty="0" smtClean="0">
                <a:solidFill>
                  <a:schemeClr val="tx1"/>
                </a:solidFill>
                <a:effectLst/>
                <a:latin typeface="+mn-lt"/>
                <a:ea typeface="+mn-ea"/>
                <a:cs typeface="+mn-cs"/>
              </a:rPr>
              <a:t> SPP outcomes, social indicators that are the most frequently mentioned are job creation, hours worked by protected workers and number of people benefiting.</a:t>
            </a:r>
            <a:endParaRPr lang="en-US" sz="1200" b="1" kern="1200" dirty="0" smtClean="0">
              <a:solidFill>
                <a:schemeClr val="tx1"/>
              </a:solidFill>
              <a:effectLst/>
              <a:latin typeface="+mn-lt"/>
              <a:ea typeface="+mn-ea"/>
              <a:cs typeface="+mn-cs"/>
            </a:endParaRPr>
          </a:p>
          <a:p>
            <a:pPr hangingPunct="0"/>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A variety of indicators are tracked by national governments to monitor </a:t>
            </a:r>
            <a:r>
              <a:rPr lang="en-US" sz="1200" b="1" kern="1200" dirty="0" smtClean="0">
                <a:solidFill>
                  <a:schemeClr val="tx1"/>
                </a:solidFill>
                <a:effectLst/>
                <a:latin typeface="+mn-lt"/>
                <a:ea typeface="+mn-ea"/>
                <a:cs typeface="+mn-cs"/>
              </a:rPr>
              <a:t>SPP institutionalization</a:t>
            </a:r>
            <a:r>
              <a:rPr lang="en-US" sz="1200" kern="1200" dirty="0" smtClean="0">
                <a:solidFill>
                  <a:schemeClr val="tx1"/>
                </a:solidFill>
                <a:effectLst/>
                <a:latin typeface="+mn-lt"/>
                <a:ea typeface="+mn-ea"/>
                <a:cs typeface="+mn-cs"/>
              </a:rPr>
              <a:t>. These include: the percentage of staff that include SPP in their performance evaluations, the percentage of procurers trained in SPP, the number of local authorities with SPP policies or that are addressing SPP, and the number of product groups for which SPP criteria have been developed.</a:t>
            </a:r>
          </a:p>
          <a:p>
            <a:pPr hangingPunct="0"/>
            <a:endParaRPr lang="da-DK"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National governments monitor </a:t>
            </a:r>
            <a:r>
              <a:rPr lang="en-US" sz="1200" b="1" kern="1200" dirty="0" smtClean="0">
                <a:solidFill>
                  <a:schemeClr val="tx1"/>
                </a:solidFill>
                <a:effectLst/>
                <a:latin typeface="+mn-lt"/>
                <a:ea typeface="+mn-ea"/>
                <a:cs typeface="+mn-cs"/>
              </a:rPr>
              <a:t>SPP outputs </a:t>
            </a:r>
            <a:r>
              <a:rPr lang="en-US" sz="1200" kern="1200" dirty="0" smtClean="0">
                <a:solidFill>
                  <a:schemeClr val="tx1"/>
                </a:solidFill>
                <a:effectLst/>
                <a:latin typeface="+mn-lt"/>
                <a:ea typeface="+mn-ea"/>
                <a:cs typeface="+mn-cs"/>
              </a:rPr>
              <a:t>– which may include the measurement of procurement with sustainability criteria, sustainable products purchased, or purchases from preferred companies – both in number of transactions and in economic volume (eight and thirteen national governments respectively). These figures are expressed either in absolute terms, as a percentage of the total volume of procurement, or as a percentage over prioritized product groups. </a:t>
            </a:r>
            <a:endParaRPr lang="da-DK" sz="1200" kern="1200" dirty="0" smtClean="0">
              <a:solidFill>
                <a:schemeClr val="tx1"/>
              </a:solidFill>
              <a:effectLst/>
              <a:latin typeface="+mn-lt"/>
              <a:ea typeface="+mn-ea"/>
              <a:cs typeface="+mn-cs"/>
            </a:endParaRPr>
          </a:p>
          <a:p>
            <a:pPr hangingPunct="0"/>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When estimating </a:t>
            </a:r>
            <a:r>
              <a:rPr lang="en-US" sz="1200" b="1" kern="1200" dirty="0" smtClean="0">
                <a:solidFill>
                  <a:schemeClr val="tx1"/>
                </a:solidFill>
                <a:effectLst/>
                <a:latin typeface="+mn-lt"/>
                <a:ea typeface="+mn-ea"/>
                <a:cs typeface="+mn-cs"/>
              </a:rPr>
              <a:t>SPP outcomes</a:t>
            </a:r>
            <a:r>
              <a:rPr lang="en-US" sz="1200" kern="1200" dirty="0" smtClean="0">
                <a:solidFill>
                  <a:schemeClr val="tx1"/>
                </a:solidFill>
                <a:effectLst/>
                <a:latin typeface="+mn-lt"/>
                <a:ea typeface="+mn-ea"/>
                <a:cs typeface="+mn-cs"/>
              </a:rPr>
              <a:t>, the indicators mentioned most frequently are greenhouse gas emissions reduction (four national governments), job creation (two national governments), and cost savings (two national governments). They are </a:t>
            </a:r>
            <a:r>
              <a:rPr lang="en-US" sz="1200" kern="1200" dirty="0" err="1" smtClean="0">
                <a:solidFill>
                  <a:schemeClr val="tx1"/>
                </a:solidFill>
                <a:effectLst/>
                <a:latin typeface="+mn-lt"/>
                <a:ea typeface="+mn-ea"/>
                <a:cs typeface="+mn-cs"/>
              </a:rPr>
              <a:t>summarised</a:t>
            </a:r>
            <a:r>
              <a:rPr lang="en-US" sz="1200" kern="1200" baseline="0" dirty="0" smtClean="0">
                <a:solidFill>
                  <a:schemeClr val="tx1"/>
                </a:solidFill>
                <a:effectLst/>
                <a:latin typeface="+mn-lt"/>
                <a:ea typeface="+mn-ea"/>
                <a:cs typeface="+mn-cs"/>
              </a:rPr>
              <a:t> in the table.</a:t>
            </a:r>
            <a:endParaRPr lang="da-DK"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3311DB-C32A-CC46-90F4-CE205A9DE94D}" type="slidenum">
              <a:rPr lang="en-US" smtClean="0"/>
              <a:pPr/>
              <a:t>23</a:t>
            </a:fld>
            <a:endParaRPr lang="en-US"/>
          </a:p>
        </p:txBody>
      </p:sp>
    </p:spTree>
    <p:extLst>
      <p:ext uri="{BB962C8B-B14F-4D97-AF65-F5344CB8AC3E}">
        <p14:creationId xmlns:p14="http://schemas.microsoft.com/office/powerpoint/2010/main" val="108329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drivers most often selected by survey participants all suggest that a "top down" approach to implementation is the most common</a:t>
            </a:r>
            <a:r>
              <a:rPr lang="da-DK" dirty="0" smtClean="0">
                <a:effectLst/>
              </a:rPr>
              <a:t> </a:t>
            </a:r>
          </a:p>
          <a:p>
            <a:endParaRPr lang="da-DK"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results are similar to those obtained in 2013, although the comparative importance of policy as a driver has grown. In fact, “policy” fell behind “national legislation” and “political and organizational leadership” in 2013. It is unsurprising to see the importance attached to the role of policy and mandatory rules in encouraging SP, given the proportion of respondents from the public sector; however, “policy commitments/goals and action plans” were identified as being top drivers for implementation even by private sector respondents.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GEOGRAPHIC TREND: Survey participants from Europe and South America were the most likely to choose "policy commitments and goals", while participants from North America were more likely to select "mandatory rules and regulations."</a:t>
            </a:r>
            <a:r>
              <a:rPr lang="da-DK" dirty="0" smtClean="0">
                <a:effectLst/>
              </a:rPr>
              <a:t> </a:t>
            </a:r>
            <a:endParaRPr lang="da-DK"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3311DB-C32A-CC46-90F4-CE205A9DE94D}" type="slidenum">
              <a:rPr lang="en-US" smtClean="0"/>
              <a:pPr/>
              <a:t>24</a:t>
            </a:fld>
            <a:endParaRPr lang="en-US"/>
          </a:p>
        </p:txBody>
      </p:sp>
    </p:spTree>
    <p:extLst>
      <p:ext uri="{BB962C8B-B14F-4D97-AF65-F5344CB8AC3E}">
        <p14:creationId xmlns:p14="http://schemas.microsoft.com/office/powerpoint/2010/main" val="3593653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two most commonly cited barriers to SPP implementation were the "perception that sustainable products and/or services are more expensive" and the "lack of expertise in sustainable public procurement implementation". The most important barriers persist from 2013, when the perception of added costs, lack of information and knowledge of SPP, and lack of technical capacities in environmental and social issues topped the list. Some barriers are more specific to regions and/or types of organizations, while certain other barriers are widely experienced by organizations working on SP. The wording in the 2013 </a:t>
            </a:r>
            <a:r>
              <a:rPr lang="en-US" sz="1200" i="1" kern="1200" dirty="0" smtClean="0">
                <a:solidFill>
                  <a:schemeClr val="tx1"/>
                </a:solidFill>
                <a:effectLst/>
                <a:latin typeface="+mn-lt"/>
                <a:ea typeface="+mn-ea"/>
                <a:cs typeface="+mn-cs"/>
              </a:rPr>
              <a:t>Global Review</a:t>
            </a:r>
            <a:r>
              <a:rPr lang="en-US" sz="1200" kern="1200" dirty="0" smtClean="0">
                <a:solidFill>
                  <a:schemeClr val="tx1"/>
                </a:solidFill>
                <a:effectLst/>
                <a:latin typeface="+mn-lt"/>
                <a:ea typeface="+mn-ea"/>
                <a:cs typeface="+mn-cs"/>
              </a:rPr>
              <a:t> for this barrier was “lack of technical capacities on environmental/social issues” (“capacity” is a very similar concept to “expertise” used in 2016). UNEP, 2013, Sustainable Public Procurement: A Global Review 2013 p.40: </a:t>
            </a:r>
            <a:r>
              <a:rPr lang="en-US" sz="1200" u="sng" kern="1200" dirty="0" smtClean="0">
                <a:solidFill>
                  <a:schemeClr val="tx1"/>
                </a:solidFill>
                <a:effectLst/>
                <a:latin typeface="+mn-lt"/>
                <a:ea typeface="+mn-ea"/>
                <a:cs typeface="+mn-cs"/>
                <a:hlinkClick r:id="rId3"/>
              </a:rPr>
              <a:t>http://www.scpclearinghouse.org/resource/sustainable-public-procurement-global-review-2013</a:t>
            </a:r>
            <a:r>
              <a:rPr lang="en-US" sz="1200" kern="1200" dirty="0" smtClean="0">
                <a:solidFill>
                  <a:schemeClr val="tx1"/>
                </a:solidFill>
                <a:effectLst/>
                <a:latin typeface="+mn-lt"/>
                <a:ea typeface="+mn-ea"/>
                <a:cs typeface="+mn-cs"/>
              </a:rPr>
              <a:t> .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National government participants tended to choose "lack of expertise in sustainable public procurement" most often, and were much less likely than other groups to choose the "perception that sustainable products and or services are more expensive”, which is notable given their intimate knowledge of actual contract and bid pricing. </a:t>
            </a:r>
            <a:endParaRPr lang="da-DK"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GEOGRAPHICAL TREND: The barrier cited most often by participants based in North America was "competing procurement priorities", while for participants based in Europe the most common barrier was "insufficient monitoring, evaluation and/or enforcement of SPP policies". For participants based in Asia and South America, the barrier mentioned most frequently was the "lack of sustainable products and/or services to procure". This suggests that in these regions, the market for sustainable products and services has yet to mature, and availability continues to be an important barrier to be addressed. </a:t>
            </a:r>
            <a:endParaRPr lang="da-DK"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da-DK"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3311DB-C32A-CC46-90F4-CE205A9DE94D}" type="slidenum">
              <a:rPr lang="en-US" smtClean="0"/>
              <a:pPr/>
              <a:t>25</a:t>
            </a:fld>
            <a:endParaRPr lang="en-US"/>
          </a:p>
        </p:txBody>
      </p:sp>
    </p:spTree>
    <p:extLst>
      <p:ext uri="{BB962C8B-B14F-4D97-AF65-F5344CB8AC3E}">
        <p14:creationId xmlns:p14="http://schemas.microsoft.com/office/powerpoint/2010/main" val="3070507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hangingPunct="1"/>
            <a:r>
              <a:rPr lang="en-US" sz="1200" kern="1200" dirty="0" smtClean="0">
                <a:solidFill>
                  <a:schemeClr val="tx1"/>
                </a:solidFill>
                <a:effectLst/>
                <a:latin typeface="+mn-lt"/>
                <a:ea typeface="+mn-ea"/>
                <a:cs typeface="+mn-cs"/>
              </a:rPr>
              <a:t>While some of these barriers are significant or persistent, it is encouraging to note that they can be overcome. Greater adoption of methodologies based on life-cycle costing will play a big role in helping to address concerns about costs. This is critical, as almost all national governments are seeking methods to be cost effective, and greater consideration of the full life-cycle costs of products and services is a key element of fiscal responsibility. The EU Procurement Directive should help to deepen the practice of life-cycle costing. </a:t>
            </a:r>
          </a:p>
          <a:p>
            <a:pPr fontAlgn="auto" hangingPunct="1"/>
            <a:endParaRPr lang="en-US" sz="1200" kern="1200" dirty="0" smtClean="0">
              <a:solidFill>
                <a:schemeClr val="tx1"/>
              </a:solidFill>
              <a:effectLst/>
              <a:latin typeface="+mn-lt"/>
              <a:ea typeface="+mn-ea"/>
              <a:cs typeface="+mn-cs"/>
            </a:endParaRPr>
          </a:p>
          <a:p>
            <a:pPr fontAlgn="auto" hangingPunct="1"/>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Other barriers such as a lack of expertise in SPP can be overcome with more focus on training and knowledge sharing, and concerns about the local availability of sustainable products and services should diminish as the ‘green’ marketplace matures and ecolabelling </a:t>
            </a:r>
            <a:r>
              <a:rPr lang="en-US" sz="1200" kern="1200" dirty="0" err="1" smtClean="0">
                <a:solidFill>
                  <a:schemeClr val="tx1"/>
                </a:solidFill>
                <a:effectLst/>
                <a:latin typeface="+mn-lt"/>
                <a:ea typeface="+mn-ea"/>
                <a:cs typeface="+mn-cs"/>
              </a:rPr>
              <a:t>programmes</a:t>
            </a:r>
            <a:r>
              <a:rPr lang="en-US" sz="1200" kern="1200" dirty="0" smtClean="0">
                <a:solidFill>
                  <a:schemeClr val="tx1"/>
                </a:solidFill>
                <a:effectLst/>
                <a:latin typeface="+mn-lt"/>
                <a:ea typeface="+mn-ea"/>
                <a:cs typeface="+mn-cs"/>
              </a:rPr>
              <a:t> continue to expand. However, it will be more difficult to address the barrier related to ‘competing priorities’; stakeholder interviews indicate that it is commonplace for procurement groups to be under-resourced and often overwhelmed by the volume of work delegated to them. Until procurement teams are adequately resourced for their core operations, it will be difficult for them to adopt best management practices. This means that the business case for SP must be linked to, and integrated within, procurement modernization </a:t>
            </a:r>
            <a:r>
              <a:rPr lang="en-US" sz="1200" kern="1200" dirty="0" err="1" smtClean="0">
                <a:solidFill>
                  <a:schemeClr val="tx1"/>
                </a:solidFill>
                <a:effectLst/>
                <a:latin typeface="+mn-lt"/>
                <a:ea typeface="+mn-ea"/>
                <a:cs typeface="+mn-cs"/>
              </a:rPr>
              <a:t>programmes</a:t>
            </a:r>
            <a:r>
              <a:rPr lang="en-US" sz="1200" kern="1200" dirty="0" smtClean="0">
                <a:solidFill>
                  <a:schemeClr val="tx1"/>
                </a:solidFill>
                <a:effectLst/>
                <a:latin typeface="+mn-lt"/>
                <a:ea typeface="+mn-ea"/>
                <a:cs typeface="+mn-cs"/>
              </a:rPr>
              <a:t>. </a:t>
            </a:r>
            <a:endParaRPr lang="da-DK" sz="1200" kern="1200" dirty="0" smtClean="0">
              <a:solidFill>
                <a:schemeClr val="tx1"/>
              </a:solidFill>
              <a:effectLst/>
              <a:latin typeface="+mn-lt"/>
              <a:ea typeface="+mn-ea"/>
              <a:cs typeface="+mn-cs"/>
            </a:endParaRPr>
          </a:p>
          <a:p>
            <a:pPr fontAlgn="auto" hangingPunct="1"/>
            <a:endParaRPr lang="en-US" sz="1200" kern="1200" dirty="0" smtClean="0">
              <a:solidFill>
                <a:schemeClr val="tx1"/>
              </a:solidFill>
              <a:effectLst/>
              <a:latin typeface="+mn-lt"/>
              <a:ea typeface="+mn-ea"/>
              <a:cs typeface="+mn-cs"/>
            </a:endParaRPr>
          </a:p>
          <a:p>
            <a:pPr fontAlgn="auto" hangingPunct="1"/>
            <a:endParaRPr lang="da-DK"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3311DB-C32A-CC46-90F4-CE205A9DE94D}" type="slidenum">
              <a:rPr lang="en-US" smtClean="0"/>
              <a:pPr/>
              <a:t>26</a:t>
            </a:fld>
            <a:endParaRPr lang="en-US"/>
          </a:p>
        </p:txBody>
      </p:sp>
    </p:spTree>
    <p:extLst>
      <p:ext uri="{BB962C8B-B14F-4D97-AF65-F5344CB8AC3E}">
        <p14:creationId xmlns:p14="http://schemas.microsoft.com/office/powerpoint/2010/main" val="396852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Public procurement wields enormous purchasing power, accounting for an average of 12 percent of gross domestic product (GDP) in OECD countries, and up to 30 percent of GDP in many developing countries.</a:t>
            </a:r>
          </a:p>
          <a:p>
            <a:r>
              <a:rPr lang="en-US" sz="1200" b="0" i="0" u="none" strike="noStrike" kern="1200" baseline="0" dirty="0" smtClean="0">
                <a:solidFill>
                  <a:schemeClr val="tx1"/>
                </a:solidFill>
                <a:latin typeface="+mn-lt"/>
                <a:ea typeface="+mn-ea"/>
                <a:cs typeface="+mn-cs"/>
              </a:rPr>
              <a:t>Leveraging this purchasing power by buying more sustainable goods and services can help drive markets in the direction of sustainability, reduce the negative impacts of an organization, and also produce positive benefits for the environment and society.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September 2015, world leaders adopted the 2030 Development Agenda. At its core are 17 so-called Sustainable Development Goals (SDGs) that seek to build on the Millennium Development Goals, and take into account the three dimensions of sustainable development: economic, social and environmental. The SDGs have reiterated the strong link between environmental protection, sustainable development, and public procurement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advancement of sustainable public procurement (SPP) practices is thus recognized as being a key strategic component of the global efforts towards achieving more sustainable consumption and production patterns.</a:t>
            </a:r>
            <a:endParaRPr lang="en-US" dirty="0"/>
          </a:p>
        </p:txBody>
      </p:sp>
      <p:sp>
        <p:nvSpPr>
          <p:cNvPr id="4" name="Slide Number Placeholder 3"/>
          <p:cNvSpPr>
            <a:spLocks noGrp="1"/>
          </p:cNvSpPr>
          <p:nvPr>
            <p:ph type="sldNum" sz="quarter" idx="10"/>
          </p:nvPr>
        </p:nvSpPr>
        <p:spPr/>
        <p:txBody>
          <a:bodyPr/>
          <a:lstStyle/>
          <a:p>
            <a:fld id="{A83311DB-C32A-CC46-90F4-CE205A9DE94D}" type="slidenum">
              <a:rPr lang="en-US" smtClean="0"/>
              <a:t>5</a:t>
            </a:fld>
            <a:endParaRPr lang="en-US"/>
          </a:p>
        </p:txBody>
      </p:sp>
    </p:spTree>
    <p:extLst>
      <p:ext uri="{BB962C8B-B14F-4D97-AF65-F5344CB8AC3E}">
        <p14:creationId xmlns:p14="http://schemas.microsoft.com/office/powerpoint/2010/main" val="1602061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In the </a:t>
            </a:r>
            <a:r>
              <a:rPr lang="en-GB" altLang="en-US" i="1" dirty="0" smtClean="0"/>
              <a:t>2013 Review, </a:t>
            </a:r>
            <a:r>
              <a:rPr lang="en-GB" altLang="en-US" dirty="0" smtClean="0"/>
              <a:t>we asked stakeholders whether they expected their national governments to do more SPP in the coming five years. Over 84 percent of the 2013 survey participants stated that it would grow either more or substantially more.  In 2016, to understand whether these expectations had been met, we asked stakeholders whether they thought that SPP actually had grown in prominence since 2012, both in their own organisations and in their country. </a:t>
            </a:r>
          </a:p>
          <a:p>
            <a:r>
              <a:rPr lang="en-GB" altLang="en-US" dirty="0" smtClean="0"/>
              <a:t>Results  suggest that expectations largely have been met: </a:t>
            </a:r>
          </a:p>
          <a:p>
            <a:r>
              <a:rPr lang="en-GB" altLang="en-US" dirty="0" smtClean="0"/>
              <a:t>-Respondents perceive that SP has become </a:t>
            </a:r>
            <a:r>
              <a:rPr lang="en-GB" altLang="da-DK" dirty="0" smtClean="0"/>
              <a:t>“</a:t>
            </a:r>
            <a:r>
              <a:rPr lang="en-GB" altLang="en-US" dirty="0" smtClean="0"/>
              <a:t>more important</a:t>
            </a:r>
            <a:r>
              <a:rPr lang="en-GB" altLang="da-DK" dirty="0" smtClean="0"/>
              <a:t>”</a:t>
            </a:r>
            <a:r>
              <a:rPr lang="en-GB" altLang="en-US" dirty="0" smtClean="0"/>
              <a:t> in both their country and their own organisation. Remarkably, all public-authority participants stated that SP has become </a:t>
            </a:r>
            <a:r>
              <a:rPr lang="en-GB" altLang="da-DK" dirty="0" smtClean="0"/>
              <a:t>“</a:t>
            </a:r>
            <a:r>
              <a:rPr lang="en-GB" altLang="en-US" dirty="0" smtClean="0"/>
              <a:t>more important</a:t>
            </a:r>
            <a:r>
              <a:rPr lang="en-GB" altLang="da-DK" dirty="0" smtClean="0"/>
              <a:t>”</a:t>
            </a:r>
            <a:r>
              <a:rPr lang="en-GB" altLang="en-US" dirty="0" smtClean="0"/>
              <a:t> for their organisations since 2012. </a:t>
            </a:r>
          </a:p>
          <a:p>
            <a:endParaRPr lang="en-GB" altLang="en-US" dirty="0" smtClean="0"/>
          </a:p>
          <a:p>
            <a:r>
              <a:rPr lang="en-GB" altLang="en-US" b="1" dirty="0" smtClean="0"/>
              <a:t>Participants based in Central America/the Caribbean and South America saw a sharp rise in the perceived importance of SP since 2012. </a:t>
            </a:r>
          </a:p>
          <a:p>
            <a:endParaRPr lang="en-GB" altLang="en-US" dirty="0" smtClean="0"/>
          </a:p>
          <a:p>
            <a:r>
              <a:rPr lang="en-US" sz="1200" kern="1200" dirty="0" smtClean="0">
                <a:solidFill>
                  <a:schemeClr val="tx1"/>
                </a:solidFill>
                <a:effectLst/>
                <a:latin typeface="+mn-lt"/>
                <a:ea typeface="+mn-ea"/>
                <a:cs typeface="+mn-cs"/>
              </a:rPr>
              <a:t>Participants generally had higher expectations for an increase in SPP activity from their organization than from their national government. This pattern is constant across world regions, except for participants in Europe, whose expectations were higher for national governments compared to their own organizations. One respondent from Asia commented that their expectation was contingent upon </a:t>
            </a:r>
            <a:r>
              <a:rPr lang="en-US" sz="1200" i="1" kern="1200" dirty="0" smtClean="0">
                <a:solidFill>
                  <a:schemeClr val="tx1"/>
                </a:solidFill>
                <a:effectLst/>
                <a:latin typeface="+mn-lt"/>
                <a:ea typeface="+mn-ea"/>
                <a:cs typeface="+mn-cs"/>
              </a:rPr>
              <a:t>"whether or not the awareness and capacity-building work is done"</a:t>
            </a:r>
            <a:r>
              <a:rPr lang="en-US" sz="1200" kern="1200" dirty="0" smtClean="0">
                <a:solidFill>
                  <a:schemeClr val="tx1"/>
                </a:solidFill>
                <a:effectLst/>
                <a:latin typeface="+mn-lt"/>
                <a:ea typeface="+mn-ea"/>
                <a:cs typeface="+mn-cs"/>
              </a:rPr>
              <a:t>. Another respondent from the U.S. said that their expectations will likely change </a:t>
            </a:r>
            <a:r>
              <a:rPr lang="en-US" sz="1200" i="1" kern="1200" dirty="0" smtClean="0">
                <a:solidFill>
                  <a:schemeClr val="tx1"/>
                </a:solidFill>
                <a:effectLst/>
                <a:latin typeface="+mn-lt"/>
                <a:ea typeface="+mn-ea"/>
                <a:cs typeface="+mn-cs"/>
              </a:rPr>
              <a:t>"depending on the results of the U.S. presidential election in 2016"</a:t>
            </a:r>
            <a:r>
              <a:rPr lang="en-US" sz="1200" kern="1200" dirty="0" smtClean="0">
                <a:solidFill>
                  <a:schemeClr val="tx1"/>
                </a:solidFill>
                <a:effectLst/>
                <a:latin typeface="+mn-lt"/>
                <a:ea typeface="+mn-ea"/>
                <a:cs typeface="+mn-cs"/>
              </a:rPr>
              <a:t>. The results suggest that, despite changing political climates, organizations are likely to continue their SP work.</a:t>
            </a:r>
            <a:r>
              <a:rPr lang="da-DK" dirty="0" smtClean="0">
                <a:effectLst/>
              </a:rPr>
              <a:t> </a:t>
            </a:r>
            <a:endParaRPr lang="en-GB" altLang="en-US" dirty="0" smtClean="0"/>
          </a:p>
          <a:p>
            <a:endParaRPr lang="en-US" dirty="0"/>
          </a:p>
        </p:txBody>
      </p:sp>
      <p:sp>
        <p:nvSpPr>
          <p:cNvPr id="4" name="Slide Number Placeholder 3"/>
          <p:cNvSpPr>
            <a:spLocks noGrp="1"/>
          </p:cNvSpPr>
          <p:nvPr>
            <p:ph type="sldNum" sz="quarter" idx="10"/>
          </p:nvPr>
        </p:nvSpPr>
        <p:spPr/>
        <p:txBody>
          <a:bodyPr/>
          <a:lstStyle/>
          <a:p>
            <a:fld id="{A83311DB-C32A-CC46-90F4-CE205A9DE94D}" type="slidenum">
              <a:rPr lang="en-US" smtClean="0"/>
              <a:pPr/>
              <a:t>27</a:t>
            </a:fld>
            <a:endParaRPr lang="en-US"/>
          </a:p>
        </p:txBody>
      </p:sp>
    </p:spTree>
    <p:extLst>
      <p:ext uri="{BB962C8B-B14F-4D97-AF65-F5344CB8AC3E}">
        <p14:creationId xmlns:p14="http://schemas.microsoft.com/office/powerpoint/2010/main" val="85575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Emerging topics and trends: </a:t>
            </a:r>
          </a:p>
          <a:p>
            <a:r>
              <a:rPr lang="en-GB" altLang="en-US" dirty="0" smtClean="0"/>
              <a:t>Survey participants were asked, </a:t>
            </a:r>
            <a:r>
              <a:rPr lang="en-GB" altLang="en-US" i="1" dirty="0" smtClean="0"/>
              <a:t>"What sustainable procurement related topics, strategies and activities are becoming more prominent in your organisation? </a:t>
            </a:r>
          </a:p>
          <a:p>
            <a:r>
              <a:rPr lang="en-GB" altLang="en-US" dirty="0" smtClean="0"/>
              <a:t>-</a:t>
            </a:r>
            <a:r>
              <a:rPr lang="en-GB" altLang="da-DK" dirty="0" smtClean="0"/>
              <a:t>“</a:t>
            </a:r>
            <a:r>
              <a:rPr lang="en-GB" altLang="en-US" dirty="0" smtClean="0"/>
              <a:t>Ecolabels, standards and certifications" was the most frequently chosen topic, especially by national government representatives. This makes sense given that governments are looking for credible and meaningful sustainability standards for their buyers and internal clients.</a:t>
            </a:r>
          </a:p>
          <a:p>
            <a:r>
              <a:rPr lang="en-GB" altLang="en-US" i="1" dirty="0" smtClean="0"/>
              <a:t>-</a:t>
            </a:r>
            <a:r>
              <a:rPr lang="en-GB" altLang="en-US" dirty="0" smtClean="0"/>
              <a:t>"Monitoring and reporting of sustainable public procurement implementation", was the second most frequently selected option, and was of particular interest to public authority participants, as was "meeting climate change policy goals</a:t>
            </a:r>
            <a:r>
              <a:rPr lang="en-GB" altLang="da-DK" dirty="0" smtClean="0"/>
              <a:t>“</a:t>
            </a:r>
            <a:r>
              <a:rPr lang="en-GB" altLang="en-US" dirty="0" smtClean="0"/>
              <a:t> (COP 21).</a:t>
            </a:r>
          </a:p>
          <a:p>
            <a:r>
              <a:rPr lang="en-GB" altLang="en-US" i="1" dirty="0" smtClean="0"/>
              <a:t>-</a:t>
            </a:r>
            <a:r>
              <a:rPr lang="en-GB" altLang="en-US" dirty="0" smtClean="0"/>
              <a:t>Another interesting finding is a growing awareness of the links between environmental, social and economic aspects within procurement, suggesting that themes such as the </a:t>
            </a:r>
            <a:r>
              <a:rPr lang="en-GB" altLang="da-DK" dirty="0" smtClean="0"/>
              <a:t>“</a:t>
            </a:r>
            <a:r>
              <a:rPr lang="en-GB" altLang="en-US" dirty="0" smtClean="0"/>
              <a:t>sharing economy</a:t>
            </a:r>
            <a:r>
              <a:rPr lang="en-GB" altLang="da-DK" dirty="0" smtClean="0"/>
              <a:t>”</a:t>
            </a:r>
            <a:r>
              <a:rPr lang="en-GB" altLang="en-US" dirty="0" smtClean="0"/>
              <a:t> or </a:t>
            </a:r>
            <a:r>
              <a:rPr lang="en-GB" altLang="da-DK" dirty="0" smtClean="0"/>
              <a:t>“</a:t>
            </a:r>
            <a:r>
              <a:rPr lang="en-GB" altLang="en-US" dirty="0" smtClean="0"/>
              <a:t>sustainable services</a:t>
            </a:r>
            <a:r>
              <a:rPr lang="en-GB" altLang="da-DK" dirty="0" smtClean="0"/>
              <a:t>”</a:t>
            </a:r>
            <a:r>
              <a:rPr lang="en-GB" altLang="en-US" dirty="0" smtClean="0"/>
              <a:t>, which have not yet been given much prominence, will become more important over time.</a:t>
            </a:r>
          </a:p>
          <a:p>
            <a:endParaRPr lang="en-GB" altLang="en-US" i="1" dirty="0" smtClean="0"/>
          </a:p>
        </p:txBody>
      </p:sp>
      <p:sp>
        <p:nvSpPr>
          <p:cNvPr id="4" name="Slide Number Placeholder 3"/>
          <p:cNvSpPr>
            <a:spLocks noGrp="1"/>
          </p:cNvSpPr>
          <p:nvPr>
            <p:ph type="sldNum" sz="quarter" idx="10"/>
          </p:nvPr>
        </p:nvSpPr>
        <p:spPr/>
        <p:txBody>
          <a:bodyPr/>
          <a:lstStyle/>
          <a:p>
            <a:fld id="{A83311DB-C32A-CC46-90F4-CE205A9DE94D}" type="slidenum">
              <a:rPr lang="en-US" smtClean="0"/>
              <a:pPr/>
              <a:t>28</a:t>
            </a:fld>
            <a:endParaRPr lang="en-US"/>
          </a:p>
        </p:txBody>
      </p:sp>
    </p:spTree>
    <p:extLst>
      <p:ext uri="{BB962C8B-B14F-4D97-AF65-F5344CB8AC3E}">
        <p14:creationId xmlns:p14="http://schemas.microsoft.com/office/powerpoint/2010/main" val="2484868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tried to identify:</a:t>
            </a:r>
          </a:p>
          <a:p>
            <a:r>
              <a:rPr lang="en-GB" dirty="0" smtClean="0">
                <a:latin typeface="Arial" charset="0"/>
              </a:rPr>
              <a:t>- the policy frameworks, </a:t>
            </a:r>
          </a:p>
          <a:p>
            <a:r>
              <a:rPr lang="en-GB" dirty="0" smtClean="0">
                <a:latin typeface="Arial" charset="0"/>
              </a:rPr>
              <a:t>- implementation activities, and </a:t>
            </a:r>
          </a:p>
          <a:p>
            <a:r>
              <a:rPr lang="en-GB" dirty="0" smtClean="0">
                <a:latin typeface="Arial" charset="0"/>
              </a:rPr>
              <a:t>- monitoring approaches </a:t>
            </a:r>
          </a:p>
          <a:p>
            <a:pPr>
              <a:buFont typeface="Arial" charset="0"/>
              <a:buNone/>
            </a:pPr>
            <a:endParaRPr lang="es-ES_tradnl" dirty="0" smtClean="0">
              <a:latin typeface="Arial" charset="0"/>
            </a:endParaRPr>
          </a:p>
          <a:p>
            <a:pPr>
              <a:buFont typeface="Arial" charset="0"/>
              <a:buNone/>
            </a:pPr>
            <a:r>
              <a:rPr lang="es-ES_tradnl" dirty="0" err="1" smtClean="0">
                <a:latin typeface="Arial" charset="0"/>
              </a:rPr>
              <a:t>Put</a:t>
            </a:r>
            <a:r>
              <a:rPr lang="es-ES_tradnl" dirty="0" smtClean="0">
                <a:latin typeface="Arial" charset="0"/>
              </a:rPr>
              <a:t> in place </a:t>
            </a:r>
            <a:r>
              <a:rPr lang="en-GB" dirty="0" smtClean="0">
                <a:latin typeface="Arial" charset="0"/>
              </a:rPr>
              <a:t>by national governments to use their procurement potential to advance sustainability objectives. </a:t>
            </a:r>
          </a:p>
        </p:txBody>
      </p:sp>
      <p:sp>
        <p:nvSpPr>
          <p:cNvPr id="4" name="Slide Number Placeholder 3"/>
          <p:cNvSpPr>
            <a:spLocks noGrp="1"/>
          </p:cNvSpPr>
          <p:nvPr>
            <p:ph type="sldNum" sz="quarter" idx="10"/>
          </p:nvPr>
        </p:nvSpPr>
        <p:spPr/>
        <p:txBody>
          <a:bodyPr/>
          <a:lstStyle/>
          <a:p>
            <a:fld id="{A83311DB-C32A-CC46-90F4-CE205A9DE94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67996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Estimated total procurement expenditure (2014 – includes only goods not services or works): </a:t>
            </a:r>
          </a:p>
          <a:p>
            <a:r>
              <a:rPr lang="en-GB" dirty="0" smtClean="0"/>
              <a:t>Central government:  USD 15 050 billion</a:t>
            </a:r>
          </a:p>
          <a:p>
            <a:r>
              <a:rPr lang="en-GB" dirty="0" smtClean="0"/>
              <a:t>State-owned companies: USD 41 844 billion</a:t>
            </a:r>
          </a:p>
          <a:p>
            <a:r>
              <a:rPr lang="en-GB" b="1" dirty="0" smtClean="0"/>
              <a:t>In total for the National Government: USD 56 894 million</a:t>
            </a:r>
          </a:p>
          <a:p>
            <a:endParaRPr lang="en-GB" dirty="0" smtClean="0"/>
          </a:p>
          <a:p>
            <a:r>
              <a:rPr lang="en-GB" dirty="0" smtClean="0"/>
              <a:t>Estimated % as part of the overall government’s expenditure:</a:t>
            </a:r>
          </a:p>
          <a:p>
            <a:r>
              <a:rPr lang="en-GB" dirty="0" smtClean="0"/>
              <a:t>Central government: 5 %</a:t>
            </a:r>
          </a:p>
          <a:p>
            <a:r>
              <a:rPr lang="en-GB" dirty="0" smtClean="0"/>
              <a:t>State-owned companies:  8 %</a:t>
            </a:r>
          </a:p>
          <a:p>
            <a:r>
              <a:rPr lang="en-GB" b="1" dirty="0" smtClean="0"/>
              <a:t>In total for the National Government: 7 %</a:t>
            </a:r>
          </a:p>
          <a:p>
            <a:endParaRPr lang="fr-FR" dirty="0" smtClean="0"/>
          </a:p>
          <a:p>
            <a:endParaRPr lang="en-GB" dirty="0"/>
          </a:p>
        </p:txBody>
      </p:sp>
      <p:sp>
        <p:nvSpPr>
          <p:cNvPr id="4" name="Slide Number Placeholder 3"/>
          <p:cNvSpPr>
            <a:spLocks noGrp="1"/>
          </p:cNvSpPr>
          <p:nvPr>
            <p:ph type="sldNum" sz="quarter" idx="10"/>
          </p:nvPr>
        </p:nvSpPr>
        <p:spPr/>
        <p:txBody>
          <a:bodyPr/>
          <a:lstStyle/>
          <a:p>
            <a:fld id="{A83311DB-C32A-CC46-90F4-CE205A9DE94D}" type="slidenum">
              <a:rPr lang="en-US" smtClean="0"/>
              <a:t>30</a:t>
            </a:fld>
            <a:endParaRPr lang="en-US"/>
          </a:p>
        </p:txBody>
      </p:sp>
    </p:spTree>
    <p:extLst>
      <p:ext uri="{BB962C8B-B14F-4D97-AF65-F5344CB8AC3E}">
        <p14:creationId xmlns:p14="http://schemas.microsoft.com/office/powerpoint/2010/main" val="4253962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36" rtl="0" eaLnBrk="1" fontAlgn="auto" latinLnBrk="0" hangingPunct="1">
              <a:lnSpc>
                <a:spcPct val="100000"/>
              </a:lnSpc>
              <a:spcBef>
                <a:spcPts val="0"/>
              </a:spcBef>
              <a:spcAft>
                <a:spcPts val="0"/>
              </a:spcAft>
              <a:buClrTx/>
              <a:buSzTx/>
              <a:buFontTx/>
              <a:buNone/>
              <a:tabLst/>
              <a:defRPr/>
            </a:pPr>
            <a:r>
              <a:rPr lang="en-GB" dirty="0" smtClean="0"/>
              <a:t>SPP has been integrated into this system, so that procurers can purchase goods, services and works and easily monitor their SPP records</a:t>
            </a:r>
          </a:p>
          <a:p>
            <a:pPr marL="0" marR="0" lvl="0" indent="0" algn="l" defTabSz="457136"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457136" rtl="0" eaLnBrk="1" fontAlgn="auto" latinLnBrk="0" hangingPunct="1">
              <a:lnSpc>
                <a:spcPct val="100000"/>
              </a:lnSpc>
              <a:spcBef>
                <a:spcPts val="0"/>
              </a:spcBef>
              <a:spcAft>
                <a:spcPts val="0"/>
              </a:spcAft>
              <a:buClrTx/>
              <a:buSzTx/>
              <a:buFontTx/>
              <a:buNone/>
              <a:tabLst/>
              <a:defRPr/>
            </a:pPr>
            <a:r>
              <a:rPr lang="en-GB" dirty="0" smtClean="0"/>
              <a:t>training sessions can be organised by request during the year, and be tailored to the specific needs of each public organisation. </a:t>
            </a:r>
          </a:p>
          <a:p>
            <a:pPr marL="0" marR="0" lvl="0" indent="0" algn="l" defTabSz="457136"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A83311DB-C32A-CC46-90F4-CE205A9DE94D}" type="slidenum">
              <a:rPr lang="en-US" smtClean="0"/>
              <a:t>32</a:t>
            </a:fld>
            <a:endParaRPr lang="en-US"/>
          </a:p>
        </p:txBody>
      </p:sp>
    </p:spTree>
    <p:extLst>
      <p:ext uri="{BB962C8B-B14F-4D97-AF65-F5344CB8AC3E}">
        <p14:creationId xmlns:p14="http://schemas.microsoft.com/office/powerpoint/2010/main" val="158931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smtClean="0"/>
              <a:t>Climate Cure 2020</a:t>
            </a:r>
            <a:r>
              <a:rPr lang="en-GB" sz="1200" dirty="0" smtClean="0"/>
              <a:t>, </a:t>
            </a:r>
            <a:r>
              <a:rPr lang="en-GB" sz="1200" i="1" dirty="0" smtClean="0"/>
              <a:t>Measures and Instruments for achieving Norwegian Climate goals by 2020   </a:t>
            </a:r>
            <a:r>
              <a:rPr lang="en-GB" sz="1200" dirty="0" smtClean="0"/>
              <a:t>(summary in English) published by the Norwegian Environment Agency, 2010  </a:t>
            </a:r>
            <a:endParaRPr lang="en-GB" dirty="0"/>
          </a:p>
        </p:txBody>
      </p:sp>
      <p:sp>
        <p:nvSpPr>
          <p:cNvPr id="4" name="Slide Number Placeholder 3"/>
          <p:cNvSpPr>
            <a:spLocks noGrp="1"/>
          </p:cNvSpPr>
          <p:nvPr>
            <p:ph type="sldNum" sz="quarter" idx="10"/>
          </p:nvPr>
        </p:nvSpPr>
        <p:spPr/>
        <p:txBody>
          <a:bodyPr/>
          <a:lstStyle/>
          <a:p>
            <a:fld id="{A83311DB-C32A-CC46-90F4-CE205A9DE94D}" type="slidenum">
              <a:rPr lang="en-US" smtClean="0"/>
              <a:t>35</a:t>
            </a:fld>
            <a:endParaRPr lang="en-US"/>
          </a:p>
        </p:txBody>
      </p:sp>
    </p:spTree>
    <p:extLst>
      <p:ext uri="{BB962C8B-B14F-4D97-AF65-F5344CB8AC3E}">
        <p14:creationId xmlns:p14="http://schemas.microsoft.com/office/powerpoint/2010/main" val="119628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Latest SPP policy</a:t>
            </a:r>
            <a:r>
              <a:rPr lang="en-GB" sz="1200" kern="1200" dirty="0" smtClean="0">
                <a:solidFill>
                  <a:schemeClr val="tx1"/>
                </a:solidFill>
                <a:effectLst/>
                <a:latin typeface="+mn-lt"/>
                <a:ea typeface="+mn-ea"/>
                <a:cs typeface="+mn-cs"/>
              </a:rPr>
              <a:t>: The </a:t>
            </a:r>
            <a:r>
              <a:rPr lang="en-GB" sz="1200" u="sng" kern="1200" dirty="0" smtClean="0">
                <a:solidFill>
                  <a:schemeClr val="tx1"/>
                </a:solidFill>
                <a:effectLst/>
                <a:latin typeface="+mn-lt"/>
                <a:ea typeface="+mn-ea"/>
                <a:cs typeface="+mn-cs"/>
                <a:hlinkClick r:id="rId3"/>
              </a:rPr>
              <a:t>Strategy for Combating Work-related Crime</a:t>
            </a:r>
            <a:r>
              <a:rPr lang="en-GB" sz="1200" kern="1200" dirty="0" smtClean="0">
                <a:solidFill>
                  <a:schemeClr val="tx1"/>
                </a:solidFill>
                <a:effectLst/>
                <a:latin typeface="+mn-lt"/>
                <a:ea typeface="+mn-ea"/>
                <a:cs typeface="+mn-cs"/>
              </a:rPr>
              <a:t> was approved by the Government.</a:t>
            </a:r>
            <a:endParaRPr lang="en-GB" dirty="0"/>
          </a:p>
        </p:txBody>
      </p:sp>
      <p:sp>
        <p:nvSpPr>
          <p:cNvPr id="4" name="Slide Number Placeholder 3"/>
          <p:cNvSpPr>
            <a:spLocks noGrp="1"/>
          </p:cNvSpPr>
          <p:nvPr>
            <p:ph type="sldNum" sz="quarter" idx="10"/>
          </p:nvPr>
        </p:nvSpPr>
        <p:spPr/>
        <p:txBody>
          <a:bodyPr/>
          <a:lstStyle/>
          <a:p>
            <a:fld id="{A83311DB-C32A-CC46-90F4-CE205A9DE94D}" type="slidenum">
              <a:rPr lang="en-US" smtClean="0"/>
              <a:t>36</a:t>
            </a:fld>
            <a:endParaRPr lang="en-US"/>
          </a:p>
        </p:txBody>
      </p:sp>
    </p:spTree>
    <p:extLst>
      <p:ext uri="{BB962C8B-B14F-4D97-AF65-F5344CB8AC3E}">
        <p14:creationId xmlns:p14="http://schemas.microsoft.com/office/powerpoint/2010/main" val="3718190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Latest SPP policy</a:t>
            </a:r>
            <a:r>
              <a:rPr lang="en-GB" sz="1200" kern="1200" dirty="0" smtClean="0">
                <a:solidFill>
                  <a:schemeClr val="tx1"/>
                </a:solidFill>
                <a:effectLst/>
                <a:latin typeface="+mn-lt"/>
                <a:ea typeface="+mn-ea"/>
                <a:cs typeface="+mn-cs"/>
              </a:rPr>
              <a:t>: The </a:t>
            </a:r>
            <a:r>
              <a:rPr lang="en-GB" sz="1200" u="sng" kern="1200" dirty="0" smtClean="0">
                <a:solidFill>
                  <a:schemeClr val="tx1"/>
                </a:solidFill>
                <a:effectLst/>
                <a:latin typeface="+mn-lt"/>
                <a:ea typeface="+mn-ea"/>
                <a:cs typeface="+mn-cs"/>
                <a:hlinkClick r:id="rId3"/>
              </a:rPr>
              <a:t>Strategy for Combating Work-related Crime</a:t>
            </a:r>
            <a:r>
              <a:rPr lang="en-GB" sz="1200" kern="1200" dirty="0" smtClean="0">
                <a:solidFill>
                  <a:schemeClr val="tx1"/>
                </a:solidFill>
                <a:effectLst/>
                <a:latin typeface="+mn-lt"/>
                <a:ea typeface="+mn-ea"/>
                <a:cs typeface="+mn-cs"/>
              </a:rPr>
              <a:t> was approved by the Government.</a:t>
            </a:r>
            <a:endParaRPr lang="en-GB" dirty="0"/>
          </a:p>
        </p:txBody>
      </p:sp>
      <p:sp>
        <p:nvSpPr>
          <p:cNvPr id="4" name="Slide Number Placeholder 3"/>
          <p:cNvSpPr>
            <a:spLocks noGrp="1"/>
          </p:cNvSpPr>
          <p:nvPr>
            <p:ph type="sldNum" sz="quarter" idx="10"/>
          </p:nvPr>
        </p:nvSpPr>
        <p:spPr/>
        <p:txBody>
          <a:bodyPr/>
          <a:lstStyle/>
          <a:p>
            <a:fld id="{A83311DB-C32A-CC46-90F4-CE205A9DE94D}" type="slidenum">
              <a:rPr lang="en-US" smtClean="0"/>
              <a:t>37</a:t>
            </a:fld>
            <a:endParaRPr lang="en-US"/>
          </a:p>
        </p:txBody>
      </p:sp>
    </p:spTree>
    <p:extLst>
      <p:ext uri="{BB962C8B-B14F-4D97-AF65-F5344CB8AC3E}">
        <p14:creationId xmlns:p14="http://schemas.microsoft.com/office/powerpoint/2010/main" val="2257909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311DB-C32A-CC46-90F4-CE205A9DE94D}"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514061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altLang="en-US" b="1" dirty="0" smtClean="0"/>
              <a:t>Language</a:t>
            </a:r>
            <a:r>
              <a:rPr lang="en-GB" altLang="en-US" b="1" baseline="0" dirty="0" smtClean="0"/>
              <a:t> on SPP is changing. “Sustainable procurement” is commonly understood to mean that social, environmental and economic issues are being considered as part of procurement. </a:t>
            </a:r>
            <a:endParaRPr lang="en-GB" altLang="en-US" b="1" dirty="0" smtClean="0"/>
          </a:p>
          <a:p>
            <a:pPr marL="228600" indent="-228600">
              <a:buFontTx/>
              <a:buAutoNum type="arabicPeriod"/>
            </a:pPr>
            <a:endParaRPr lang="en-GB" altLang="en-US" dirty="0" smtClean="0"/>
          </a:p>
          <a:p>
            <a:pPr marL="228600" indent="-228600">
              <a:buFontTx/>
              <a:buAutoNum type="arabicPeriod"/>
            </a:pPr>
            <a:r>
              <a:rPr lang="en-GB" altLang="en-US" dirty="0" smtClean="0"/>
              <a:t>All 41 participating national governments have SPP commitments and provisions in either a sustainable or </a:t>
            </a:r>
            <a:r>
              <a:rPr lang="en-GB" altLang="da-DK" dirty="0" smtClean="0"/>
              <a:t>‘</a:t>
            </a:r>
            <a:r>
              <a:rPr lang="en-GB" altLang="en-US" dirty="0" smtClean="0"/>
              <a:t>green</a:t>
            </a:r>
            <a:r>
              <a:rPr lang="en-GB" altLang="da-DK" dirty="0" smtClean="0"/>
              <a:t>’</a:t>
            </a:r>
            <a:r>
              <a:rPr lang="en-GB" altLang="en-US" dirty="0" smtClean="0"/>
              <a:t> procurement policy or in other organisational policies. Compared to the </a:t>
            </a:r>
            <a:r>
              <a:rPr lang="en-GB" altLang="en-US" i="1" dirty="0" smtClean="0"/>
              <a:t>2013 Review</a:t>
            </a:r>
            <a:r>
              <a:rPr lang="en-GB" altLang="en-US" dirty="0" smtClean="0"/>
              <a:t>, the inclusion of SPP as a key organisational process has increased in all policy arenas </a:t>
            </a:r>
          </a:p>
          <a:p>
            <a:pPr marL="228600" indent="-228600">
              <a:buFontTx/>
              <a:buAutoNum type="arabicPeriod"/>
            </a:pPr>
            <a:r>
              <a:rPr lang="en-GB" altLang="en-US" dirty="0" smtClean="0"/>
              <a:t>SPP policies vary widely across national governments depending on their sustainable production and consumption or sustainability objectives. </a:t>
            </a:r>
          </a:p>
          <a:p>
            <a:pPr marL="228600" indent="-228600">
              <a:buFontTx/>
              <a:buAutoNum type="arabicPeriod"/>
            </a:pPr>
            <a:r>
              <a:rPr lang="en-GB" altLang="en-US" dirty="0" smtClean="0"/>
              <a:t>national governments do not have a single, comprehensive SPP policy that covers the complete range of sustainability issues, but rather have several distinct policies that cover specific environmental and socio-economic issues. </a:t>
            </a:r>
          </a:p>
          <a:p>
            <a:pPr marL="228600" indent="-228600">
              <a:buFontTx/>
              <a:buAutoNum type="arabicPeriod"/>
            </a:pPr>
            <a:r>
              <a:rPr lang="en-GB" altLang="en-US" dirty="0" smtClean="0"/>
              <a:t>In the coming years, we may see a shift in this approach towards a focus on a general professionalization of the procurement function and its broad use as a tool for sustainability policy advancement. </a:t>
            </a:r>
          </a:p>
          <a:p>
            <a:pPr marL="228600" indent="-228600">
              <a:buFontTx/>
              <a:buAutoNum type="arabicPeriod"/>
            </a:pPr>
            <a:r>
              <a:rPr lang="en-GB" altLang="en-US" dirty="0" smtClean="0"/>
              <a:t>In nearly all cases, the same ministries or agencies that lead the development of the sustainable public procurement policies are also leading SPP implementation</a:t>
            </a:r>
          </a:p>
          <a:p>
            <a:endParaRPr lang="en-US" dirty="0"/>
          </a:p>
        </p:txBody>
      </p:sp>
      <p:sp>
        <p:nvSpPr>
          <p:cNvPr id="4" name="Slide Number Placeholder 3"/>
          <p:cNvSpPr>
            <a:spLocks noGrp="1"/>
          </p:cNvSpPr>
          <p:nvPr>
            <p:ph type="sldNum" sz="quarter" idx="10"/>
          </p:nvPr>
        </p:nvSpPr>
        <p:spPr/>
        <p:txBody>
          <a:bodyPr/>
          <a:lstStyle/>
          <a:p>
            <a:fld id="{A83311DB-C32A-CC46-90F4-CE205A9DE94D}" type="slidenum">
              <a:rPr lang="en-US" smtClean="0"/>
              <a:pPr/>
              <a:t>39</a:t>
            </a:fld>
            <a:endParaRPr lang="en-US"/>
          </a:p>
        </p:txBody>
      </p:sp>
    </p:spTree>
    <p:extLst>
      <p:ext uri="{BB962C8B-B14F-4D97-AF65-F5344CB8AC3E}">
        <p14:creationId xmlns:p14="http://schemas.microsoft.com/office/powerpoint/2010/main" val="209347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311DB-C32A-CC46-90F4-CE205A9DE94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1686332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r>
              <a:rPr lang="en-GB" altLang="en-US" dirty="0" smtClean="0"/>
              <a:t>To overcome such barriers, stakeholders are looking at various national and international initiatives (e.g. UN 10YFP SPP Programme, ICLEI</a:t>
            </a:r>
            <a:r>
              <a:rPr lang="en-GB" altLang="da-DK" dirty="0" smtClean="0"/>
              <a:t>’</a:t>
            </a:r>
            <a:r>
              <a:rPr lang="en-GB" altLang="en-US" dirty="0" smtClean="0"/>
              <a:t>s </a:t>
            </a:r>
            <a:r>
              <a:rPr lang="en-GB" altLang="en-US" dirty="0" err="1" smtClean="0"/>
              <a:t>Procura</a:t>
            </a:r>
            <a:r>
              <a:rPr lang="en-GB" altLang="en-US" dirty="0" smtClean="0"/>
              <a:t>+ or the SPLC) to provide guidance and expertise based on successful lessons learned.</a:t>
            </a:r>
          </a:p>
          <a:p>
            <a:pPr marL="228600" indent="-228600">
              <a:buFontTx/>
              <a:buAutoNum type="arabicPeriod"/>
            </a:pPr>
            <a:endParaRPr lang="en-GB" altLang="en-US" dirty="0" smtClean="0"/>
          </a:p>
          <a:p>
            <a:pPr marL="228600" indent="-228600">
              <a:buFontTx/>
              <a:buAutoNum type="arabicPeriod"/>
            </a:pPr>
            <a:r>
              <a:rPr lang="en-GB" altLang="en-US" dirty="0" smtClean="0"/>
              <a:t>The </a:t>
            </a:r>
            <a:r>
              <a:rPr lang="en-GB" altLang="en-US" i="1" dirty="0" smtClean="0"/>
              <a:t>2017 Review</a:t>
            </a:r>
            <a:r>
              <a:rPr lang="en-GB" altLang="en-US" dirty="0" smtClean="0"/>
              <a:t> shows that there is still considerable progress to be made to define a set of measures that are meaningful but also practical. Stakeholders are clearly seeking better methods to monitor and measure the sustainability outcomes of SP – and by so doing, demonstrate their progress in meeting policy goals, such as reducing their greenhouse gas emissions and creating economic opportunities.</a:t>
            </a:r>
          </a:p>
          <a:p>
            <a:pPr marL="228600" indent="-228600">
              <a:buFontTx/>
              <a:buAutoNum type="arabicPeriod"/>
            </a:pPr>
            <a:endParaRPr lang="en-GB" altLang="en-US" dirty="0" smtClean="0"/>
          </a:p>
          <a:p>
            <a:pPr marL="228600" indent="-228600">
              <a:buFontTx/>
              <a:buAutoNum type="arabicPeriod"/>
            </a:pPr>
            <a:r>
              <a:rPr lang="en-GB" altLang="en-US" dirty="0" smtClean="0"/>
              <a:t>Collaboration is clearly the key to taking SP to scale. Globally survey participants clearly signalled their desire to collaborate at both regional and international levels collaboration to share the very best information, tools and processes to make SP successful. </a:t>
            </a:r>
          </a:p>
          <a:p>
            <a:endParaRPr lang="en-US" dirty="0"/>
          </a:p>
        </p:txBody>
      </p:sp>
      <p:sp>
        <p:nvSpPr>
          <p:cNvPr id="4" name="Slide Number Placeholder 3"/>
          <p:cNvSpPr>
            <a:spLocks noGrp="1"/>
          </p:cNvSpPr>
          <p:nvPr>
            <p:ph type="sldNum" sz="quarter" idx="10"/>
          </p:nvPr>
        </p:nvSpPr>
        <p:spPr/>
        <p:txBody>
          <a:bodyPr/>
          <a:lstStyle/>
          <a:p>
            <a:fld id="{A83311DB-C32A-CC46-90F4-CE205A9DE94D}" type="slidenum">
              <a:rPr lang="en-US" smtClean="0"/>
              <a:pPr/>
              <a:t>40</a:t>
            </a:fld>
            <a:endParaRPr lang="en-US"/>
          </a:p>
        </p:txBody>
      </p:sp>
    </p:spTree>
    <p:extLst>
      <p:ext uri="{BB962C8B-B14F-4D97-AF65-F5344CB8AC3E}">
        <p14:creationId xmlns:p14="http://schemas.microsoft.com/office/powerpoint/2010/main" val="1873206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i="1" dirty="0" smtClean="0"/>
              <a:t>The 2017 Global Review results</a:t>
            </a:r>
            <a:r>
              <a:rPr lang="en-GB" altLang="en-US" i="1" baseline="0" dirty="0" smtClean="0"/>
              <a:t> shows that measuring the environmental and social outcomes of SPP remains difficult as they are rarely presented with supporting quantitative data. </a:t>
            </a:r>
            <a:endParaRPr lang="en-GB" altLang="en-US" i="1"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GB" alt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dirty="0" smtClean="0"/>
              <a:t>we expect to see more participants and more standardised approaches to implementing SPP as the sector becomes more mature and organisations improve their monitoring, measurement and reporting practices.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alt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dirty="0" smtClean="0"/>
              <a:t>We also expect to see an increased emphasis on supplier engagement, as well as more cross-sector exchanges of ideas and approaches.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alt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dirty="0" smtClean="0"/>
              <a:t>The private sector is a critical element of the value chain and progress cannot be expected through the adoption of policies and procedures by governments alone.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alt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GB" altLang="en-US" dirty="0" smtClean="0"/>
              <a:t>Transforming sustainable production and consumption patterns will require collaboration among all stakeholders along the supply chain.</a:t>
            </a:r>
          </a:p>
          <a:p>
            <a:endParaRPr lang="en-US" dirty="0"/>
          </a:p>
        </p:txBody>
      </p:sp>
      <p:sp>
        <p:nvSpPr>
          <p:cNvPr id="4" name="Slide Number Placeholder 3"/>
          <p:cNvSpPr>
            <a:spLocks noGrp="1"/>
          </p:cNvSpPr>
          <p:nvPr>
            <p:ph type="sldNum" sz="quarter" idx="10"/>
          </p:nvPr>
        </p:nvSpPr>
        <p:spPr/>
        <p:txBody>
          <a:bodyPr/>
          <a:lstStyle/>
          <a:p>
            <a:fld id="{A83311DB-C32A-CC46-90F4-CE205A9DE94D}" type="slidenum">
              <a:rPr lang="en-US" smtClean="0"/>
              <a:pPr/>
              <a:t>41</a:t>
            </a:fld>
            <a:endParaRPr lang="en-US"/>
          </a:p>
        </p:txBody>
      </p:sp>
    </p:spTree>
    <p:extLst>
      <p:ext uri="{BB962C8B-B14F-4D97-AF65-F5344CB8AC3E}">
        <p14:creationId xmlns:p14="http://schemas.microsoft.com/office/powerpoint/2010/main" val="2441668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311DB-C32A-CC46-90F4-CE205A9DE94D}" type="slidenum">
              <a:rPr lang="en-US" smtClean="0"/>
              <a:t>8</a:t>
            </a:fld>
            <a:endParaRPr lang="en-US"/>
          </a:p>
        </p:txBody>
      </p:sp>
    </p:spTree>
    <p:extLst>
      <p:ext uri="{BB962C8B-B14F-4D97-AF65-F5344CB8AC3E}">
        <p14:creationId xmlns:p14="http://schemas.microsoft.com/office/powerpoint/2010/main" val="1472566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311DB-C32A-CC46-90F4-CE205A9DE94D}" type="slidenum">
              <a:rPr lang="en-US" smtClean="0"/>
              <a:t>9</a:t>
            </a:fld>
            <a:endParaRPr lang="en-US"/>
          </a:p>
        </p:txBody>
      </p:sp>
    </p:spTree>
    <p:extLst>
      <p:ext uri="{BB962C8B-B14F-4D97-AF65-F5344CB8AC3E}">
        <p14:creationId xmlns:p14="http://schemas.microsoft.com/office/powerpoint/2010/main" val="3784423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311DB-C32A-CC46-90F4-CE205A9DE94D}" type="slidenum">
              <a:rPr lang="en-US" smtClean="0"/>
              <a:t>10</a:t>
            </a:fld>
            <a:endParaRPr lang="en-US"/>
          </a:p>
        </p:txBody>
      </p:sp>
    </p:spTree>
    <p:extLst>
      <p:ext uri="{BB962C8B-B14F-4D97-AF65-F5344CB8AC3E}">
        <p14:creationId xmlns:p14="http://schemas.microsoft.com/office/powerpoint/2010/main" val="389031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311DB-C32A-CC46-90F4-CE205A9DE94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27428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Roboto Black"/>
                <a:ea typeface="Roboto Black" panose="02000000000000000000" pitchFamily="2" charset="0"/>
                <a:cs typeface="Roboto Black"/>
              </a:rPr>
              <a:t>Study commissioned and reviewed by the 10YFP SPP Programme Coordination desk, composed with</a:t>
            </a:r>
            <a:r>
              <a:rPr lang="en-US" sz="1200" baseline="0" dirty="0" smtClean="0">
                <a:latin typeface="Roboto Black"/>
                <a:ea typeface="Roboto Black" panose="02000000000000000000" pitchFamily="2" charset="0"/>
                <a:cs typeface="Roboto Black"/>
              </a:rPr>
              <a:t> </a:t>
            </a:r>
            <a:r>
              <a:rPr lang="en-US" sz="1200" dirty="0" smtClean="0">
                <a:solidFill>
                  <a:srgbClr val="000000"/>
                </a:solidFill>
              </a:rPr>
              <a:t>UN Environment – ICLEI – KEITI</a:t>
            </a:r>
            <a:endParaRPr lang="en-US" sz="1200" dirty="0" smtClean="0"/>
          </a:p>
          <a:p>
            <a:endParaRPr lang="en-US" sz="1200" dirty="0" smtClean="0">
              <a:latin typeface="+mn-lt"/>
              <a:ea typeface="+mn-ea"/>
              <a:cs typeface="+mn-cs"/>
            </a:endParaRPr>
          </a:p>
          <a:p>
            <a:r>
              <a:rPr lang="en-US" sz="1200" dirty="0" smtClean="0">
                <a:latin typeface="Roboto Black" panose="02000000000000000000" pitchFamily="2" charset="0"/>
                <a:ea typeface="Roboto Black" panose="02000000000000000000" pitchFamily="2" charset="0"/>
                <a:cs typeface="Roboto Black" panose="02000000000000000000" pitchFamily="2" charset="0"/>
              </a:rPr>
              <a:t>Authored by:</a:t>
            </a:r>
          </a:p>
          <a:p>
            <a:r>
              <a:rPr lang="en-US" sz="1200" dirty="0" smtClean="0"/>
              <a:t>Aure </a:t>
            </a:r>
            <a:r>
              <a:rPr lang="en-US" sz="1200" dirty="0" err="1" smtClean="0"/>
              <a:t>Adell</a:t>
            </a:r>
            <a:r>
              <a:rPr lang="en-US" sz="1200" dirty="0" smtClean="0"/>
              <a:t> &amp; Bettina Schaefer, </a:t>
            </a:r>
            <a:r>
              <a:rPr lang="en-US" sz="1200" i="1" dirty="0" err="1" smtClean="0"/>
              <a:t>Ecoinstitut</a:t>
            </a:r>
            <a:r>
              <a:rPr lang="en-US" sz="1200" i="1" dirty="0" smtClean="0"/>
              <a:t> SCCL</a:t>
            </a:r>
          </a:p>
          <a:p>
            <a:r>
              <a:rPr lang="en-US" sz="1200" dirty="0" smtClean="0"/>
              <a:t>Anastasia O’Rourke, Angela </a:t>
            </a:r>
            <a:r>
              <a:rPr lang="en-US" sz="1200" dirty="0" err="1" smtClean="0"/>
              <a:t>Vitulli</a:t>
            </a:r>
            <a:r>
              <a:rPr lang="en-US" sz="1200" dirty="0" smtClean="0"/>
              <a:t> &amp; Noma </a:t>
            </a:r>
            <a:r>
              <a:rPr lang="en-US" sz="1200" dirty="0" err="1" smtClean="0"/>
              <a:t>Moyo</a:t>
            </a:r>
            <a:r>
              <a:rPr lang="en-US" sz="1200" dirty="0" smtClean="0"/>
              <a:t>, </a:t>
            </a:r>
            <a:r>
              <a:rPr lang="en-US" sz="1200" i="1" dirty="0" smtClean="0"/>
              <a:t>Industrial Economics, </a:t>
            </a:r>
            <a:r>
              <a:rPr lang="en-US" sz="1200" i="1" dirty="0" err="1" smtClean="0"/>
              <a:t>Inc</a:t>
            </a:r>
            <a:r>
              <a:rPr lang="en-US" sz="1200" i="1" dirty="0" smtClean="0"/>
              <a:t>  </a:t>
            </a:r>
          </a:p>
          <a:p>
            <a:r>
              <a:rPr lang="en-US" sz="1200" dirty="0" smtClean="0"/>
              <a:t>Tim Reeve, </a:t>
            </a:r>
            <a:r>
              <a:rPr lang="en-US" sz="1200" i="1" dirty="0" smtClean="0"/>
              <a:t>Reeve Consulting</a:t>
            </a:r>
          </a:p>
          <a:p>
            <a:endParaRPr lang="en-US" dirty="0"/>
          </a:p>
        </p:txBody>
      </p:sp>
      <p:sp>
        <p:nvSpPr>
          <p:cNvPr id="4" name="Slide Number Placeholder 3"/>
          <p:cNvSpPr>
            <a:spLocks noGrp="1"/>
          </p:cNvSpPr>
          <p:nvPr>
            <p:ph type="sldNum" sz="quarter" idx="10"/>
          </p:nvPr>
        </p:nvSpPr>
        <p:spPr/>
        <p:txBody>
          <a:bodyPr/>
          <a:lstStyle/>
          <a:p>
            <a:fld id="{A83311DB-C32A-CC46-90F4-CE205A9DE94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007818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The </a:t>
            </a:r>
            <a:r>
              <a:rPr lang="en-GB" altLang="en-US" i="1" dirty="0" smtClean="0"/>
              <a:t>2016</a:t>
            </a:r>
            <a:r>
              <a:rPr lang="en-GB" altLang="en-US" dirty="0" smtClean="0"/>
              <a:t> </a:t>
            </a:r>
            <a:r>
              <a:rPr lang="en-GB" altLang="en-US" i="1" dirty="0" smtClean="0"/>
              <a:t>Review</a:t>
            </a:r>
            <a:r>
              <a:rPr lang="en-GB" altLang="en-US" dirty="0" smtClean="0"/>
              <a:t> is informed by primary and secondary research including:</a:t>
            </a:r>
          </a:p>
          <a:p>
            <a:r>
              <a:rPr lang="en-GB" altLang="en-US" dirty="0" smtClean="0"/>
              <a:t>A </a:t>
            </a:r>
            <a:r>
              <a:rPr lang="en-GB" altLang="en-US" b="1" dirty="0" smtClean="0"/>
              <a:t>literature review</a:t>
            </a:r>
            <a:r>
              <a:rPr lang="en-GB" altLang="en-US" dirty="0" smtClean="0"/>
              <a:t> and analysis of over 70 sources published between 2012 and 2015 on the topic of sustainable public procurement (and related terms). </a:t>
            </a:r>
          </a:p>
          <a:p>
            <a:r>
              <a:rPr lang="en-GB" altLang="en-US" dirty="0" smtClean="0"/>
              <a:t>Six in depth, semi-structured </a:t>
            </a:r>
            <a:r>
              <a:rPr lang="en-GB" altLang="en-US" b="1" dirty="0" smtClean="0"/>
              <a:t>interviews</a:t>
            </a:r>
            <a:r>
              <a:rPr lang="en-GB" altLang="en-US" dirty="0" smtClean="0"/>
              <a:t> with experts in sustainable public procurement from different world regions.</a:t>
            </a:r>
          </a:p>
          <a:p>
            <a:r>
              <a:rPr lang="en-GB" altLang="en-US" dirty="0" smtClean="0"/>
              <a:t>A </a:t>
            </a:r>
            <a:r>
              <a:rPr lang="en-GB" altLang="en-US" b="1" dirty="0" smtClean="0"/>
              <a:t>questionnaire</a:t>
            </a:r>
            <a:r>
              <a:rPr lang="en-GB" altLang="en-US" dirty="0" smtClean="0"/>
              <a:t> to gather data on sustainable public procurement by national governments. The questionnaire was sent to 56 countries. 41 countries ultimately participated.</a:t>
            </a:r>
          </a:p>
          <a:p>
            <a:r>
              <a:rPr lang="en-GB" altLang="en-US" dirty="0" smtClean="0"/>
              <a:t>Four </a:t>
            </a:r>
            <a:r>
              <a:rPr lang="en-GB" altLang="en-US" b="1" dirty="0" smtClean="0"/>
              <a:t>best practice examples</a:t>
            </a:r>
            <a:r>
              <a:rPr lang="en-GB" altLang="en-US" dirty="0" smtClean="0"/>
              <a:t> were compiled to suggest possible solutions to the needs and barriers identified. </a:t>
            </a:r>
          </a:p>
          <a:p>
            <a:r>
              <a:rPr lang="en-GB" altLang="en-US" dirty="0" smtClean="0"/>
              <a:t>A </a:t>
            </a:r>
            <a:r>
              <a:rPr lang="en-GB" altLang="en-US" b="1" dirty="0" smtClean="0"/>
              <a:t>survey</a:t>
            </a:r>
            <a:r>
              <a:rPr lang="en-GB" altLang="en-US" dirty="0" smtClean="0"/>
              <a:t> conducted online between May and June 2016, targeting a broad range of stakeholders from international to local public authorities, companies and enterprises, consultants involved in SPP, NGOs, standards and certification organisations, and research institutions. 201 participants completed the survey, from a variety of world regions and types of organisations.</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A83311DB-C32A-CC46-90F4-CE205A9DE94D}" type="slidenum">
              <a:rPr lang="en-US" smtClean="0"/>
              <a:pPr/>
              <a:t>16</a:t>
            </a:fld>
            <a:endParaRPr lang="en-US"/>
          </a:p>
        </p:txBody>
      </p:sp>
    </p:spTree>
    <p:extLst>
      <p:ext uri="{BB962C8B-B14F-4D97-AF65-F5344CB8AC3E}">
        <p14:creationId xmlns:p14="http://schemas.microsoft.com/office/powerpoint/2010/main" val="1448608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l">
              <a:defRPr>
                <a:latin typeface="Roboto Regular"/>
                <a:cs typeface="Roboto Regula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latin typeface="Roboto Regular"/>
                <a:cs typeface="Roboto Regular"/>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8" indent="0" algn="ctr">
              <a:buNone/>
              <a:defRPr>
                <a:solidFill>
                  <a:schemeClr val="tx1">
                    <a:tint val="75000"/>
                  </a:schemeClr>
                </a:solidFill>
              </a:defRPr>
            </a:lvl4pPr>
            <a:lvl5pPr marL="1828543" indent="0" algn="ctr">
              <a:buNone/>
              <a:defRPr>
                <a:solidFill>
                  <a:schemeClr val="tx1">
                    <a:tint val="75000"/>
                  </a:schemeClr>
                </a:solidFill>
              </a:defRPr>
            </a:lvl5pPr>
            <a:lvl6pPr marL="2285679" indent="0" algn="ctr">
              <a:buNone/>
              <a:defRPr>
                <a:solidFill>
                  <a:schemeClr val="tx1">
                    <a:tint val="75000"/>
                  </a:schemeClr>
                </a:solidFill>
              </a:defRPr>
            </a:lvl6pPr>
            <a:lvl7pPr marL="2742815" indent="0" algn="ctr">
              <a:buNone/>
              <a:defRPr>
                <a:solidFill>
                  <a:schemeClr val="tx1">
                    <a:tint val="75000"/>
                  </a:schemeClr>
                </a:solidFill>
              </a:defRPr>
            </a:lvl7pPr>
            <a:lvl8pPr marL="3199951" indent="0" algn="ctr">
              <a:buNone/>
              <a:defRPr>
                <a:solidFill>
                  <a:schemeClr val="tx1">
                    <a:tint val="75000"/>
                  </a:schemeClr>
                </a:solidFill>
              </a:defRPr>
            </a:lvl8pPr>
            <a:lvl9pPr marL="365708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l">
              <a:defRPr>
                <a:latin typeface="Roboto Regular"/>
                <a:cs typeface="Roboto Regular"/>
              </a:defRPr>
            </a:lvl1pPr>
          </a:lstStyle>
          <a:p>
            <a:fld id="{970ECD59-A37A-C84B-9DFA-8E427AD378B0}" type="datetimeFigureOut">
              <a:rPr lang="en-US" smtClean="0"/>
              <a:pPr/>
              <a:t>11/23/2017</a:t>
            </a:fld>
            <a:endParaRPr lang="en-US"/>
          </a:p>
        </p:txBody>
      </p:sp>
      <p:sp>
        <p:nvSpPr>
          <p:cNvPr id="5" name="Footer Placeholder 4"/>
          <p:cNvSpPr>
            <a:spLocks noGrp="1"/>
          </p:cNvSpPr>
          <p:nvPr>
            <p:ph type="ftr" sz="quarter" idx="11"/>
          </p:nvPr>
        </p:nvSpPr>
        <p:spPr/>
        <p:txBody>
          <a:bodyPr/>
          <a:lstStyle>
            <a:lvl1pPr algn="l">
              <a:defRPr>
                <a:latin typeface="Roboto Regular"/>
                <a:cs typeface="Roboto Regular"/>
              </a:defRPr>
            </a:lvl1pPr>
          </a:lstStyle>
          <a:p>
            <a:endParaRPr lang="en-US"/>
          </a:p>
        </p:txBody>
      </p:sp>
      <p:sp>
        <p:nvSpPr>
          <p:cNvPr id="6" name="Slide Number Placeholder 5"/>
          <p:cNvSpPr>
            <a:spLocks noGrp="1"/>
          </p:cNvSpPr>
          <p:nvPr>
            <p:ph type="sldNum" sz="quarter" idx="12"/>
          </p:nvPr>
        </p:nvSpPr>
        <p:spPr/>
        <p:txBody>
          <a:bodyPr/>
          <a:lstStyle>
            <a:lvl1pPr algn="l">
              <a:defRPr>
                <a:latin typeface="Roboto Regular"/>
                <a:cs typeface="Roboto Regular"/>
              </a:defRPr>
            </a:lvl1pPr>
          </a:lstStyle>
          <a:p>
            <a:fld id="{80E39091-E0D1-CF46-954B-4EBC67CDBED6}" type="slidenum">
              <a:rPr lang="en-US" smtClean="0"/>
              <a:pPr/>
              <a:t>‹#›</a:t>
            </a:fld>
            <a:endParaRPr lang="en-US"/>
          </a:p>
        </p:txBody>
      </p:sp>
    </p:spTree>
    <p:extLst>
      <p:ext uri="{BB962C8B-B14F-4D97-AF65-F5344CB8AC3E}">
        <p14:creationId xmlns:p14="http://schemas.microsoft.com/office/powerpoint/2010/main" val="187681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l">
              <a:defRPr>
                <a:latin typeface="Roboto Regular"/>
                <a:cs typeface="Roboto Regula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latin typeface="Roboto Regular"/>
                <a:cs typeface="Roboto Regular"/>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8" indent="0" algn="ctr">
              <a:buNone/>
              <a:defRPr>
                <a:solidFill>
                  <a:schemeClr val="tx1">
                    <a:tint val="75000"/>
                  </a:schemeClr>
                </a:solidFill>
              </a:defRPr>
            </a:lvl4pPr>
            <a:lvl5pPr marL="1828543" indent="0" algn="ctr">
              <a:buNone/>
              <a:defRPr>
                <a:solidFill>
                  <a:schemeClr val="tx1">
                    <a:tint val="75000"/>
                  </a:schemeClr>
                </a:solidFill>
              </a:defRPr>
            </a:lvl5pPr>
            <a:lvl6pPr marL="2285679" indent="0" algn="ctr">
              <a:buNone/>
              <a:defRPr>
                <a:solidFill>
                  <a:schemeClr val="tx1">
                    <a:tint val="75000"/>
                  </a:schemeClr>
                </a:solidFill>
              </a:defRPr>
            </a:lvl6pPr>
            <a:lvl7pPr marL="2742815" indent="0" algn="ctr">
              <a:buNone/>
              <a:defRPr>
                <a:solidFill>
                  <a:schemeClr val="tx1">
                    <a:tint val="75000"/>
                  </a:schemeClr>
                </a:solidFill>
              </a:defRPr>
            </a:lvl7pPr>
            <a:lvl8pPr marL="3199951" indent="0" algn="ctr">
              <a:buNone/>
              <a:defRPr>
                <a:solidFill>
                  <a:schemeClr val="tx1">
                    <a:tint val="75000"/>
                  </a:schemeClr>
                </a:solidFill>
              </a:defRPr>
            </a:lvl8pPr>
            <a:lvl9pPr marL="365708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l">
              <a:defRPr>
                <a:latin typeface="Roboto Regular"/>
                <a:cs typeface="Roboto Regular"/>
              </a:defRPr>
            </a:lvl1p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lgn="l">
              <a:defRPr>
                <a:latin typeface="Roboto Regular"/>
                <a:cs typeface="Roboto Regula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latin typeface="Roboto Regular"/>
                <a:cs typeface="Roboto Regular"/>
              </a:defRPr>
            </a:lvl1p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302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21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3" indent="0">
              <a:buNone/>
              <a:defRPr sz="1400">
                <a:solidFill>
                  <a:schemeClr val="tx1">
                    <a:tint val="75000"/>
                  </a:schemeClr>
                </a:solidFill>
              </a:defRPr>
            </a:lvl5pPr>
            <a:lvl6pPr marL="2285679" indent="0">
              <a:buNone/>
              <a:defRPr sz="1400">
                <a:solidFill>
                  <a:schemeClr val="tx1">
                    <a:tint val="75000"/>
                  </a:schemeClr>
                </a:solidFill>
              </a:defRPr>
            </a:lvl6pPr>
            <a:lvl7pPr marL="2742815" indent="0">
              <a:buNone/>
              <a:defRPr sz="1400">
                <a:solidFill>
                  <a:schemeClr val="tx1">
                    <a:tint val="75000"/>
                  </a:schemeClr>
                </a:solidFill>
              </a:defRPr>
            </a:lvl7pPr>
            <a:lvl8pPr marL="3199951" indent="0">
              <a:buNone/>
              <a:defRPr sz="1400">
                <a:solidFill>
                  <a:schemeClr val="tx1">
                    <a:tint val="75000"/>
                  </a:schemeClr>
                </a:solidFill>
              </a:defRPr>
            </a:lvl8pPr>
            <a:lvl9pPr marL="365708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419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07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463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6555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452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228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36" indent="0">
              <a:buNone/>
              <a:defRPr sz="2800"/>
            </a:lvl2pPr>
            <a:lvl3pPr marL="914272" indent="0">
              <a:buNone/>
              <a:defRPr sz="2400"/>
            </a:lvl3pPr>
            <a:lvl4pPr marL="1371408" indent="0">
              <a:buNone/>
              <a:defRPr sz="2000"/>
            </a:lvl4pPr>
            <a:lvl5pPr marL="1828543" indent="0">
              <a:buNone/>
              <a:defRPr sz="2000"/>
            </a:lvl5pPr>
            <a:lvl6pPr marL="2285679" indent="0">
              <a:buNone/>
              <a:defRPr sz="2000"/>
            </a:lvl6pPr>
            <a:lvl7pPr marL="2742815" indent="0">
              <a:buNone/>
              <a:defRPr sz="2000"/>
            </a:lvl7pPr>
            <a:lvl8pPr marL="3199951" indent="0">
              <a:buNone/>
              <a:defRPr sz="2000"/>
            </a:lvl8pPr>
            <a:lvl9pPr marL="3657087" indent="0">
              <a:buNone/>
              <a:defRPr sz="2000"/>
            </a:lvl9pPr>
          </a:lstStyle>
          <a:p>
            <a:endParaRPr lang="en-US"/>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881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l">
              <a:defRPr>
                <a:latin typeface="Roboto Regular"/>
                <a:cs typeface="Roboto Regula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latin typeface="Roboto Regular"/>
                <a:cs typeface="Roboto Regular"/>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8" indent="0" algn="ctr">
              <a:buNone/>
              <a:defRPr>
                <a:solidFill>
                  <a:schemeClr val="tx1">
                    <a:tint val="75000"/>
                  </a:schemeClr>
                </a:solidFill>
              </a:defRPr>
            </a:lvl4pPr>
            <a:lvl5pPr marL="1828543" indent="0" algn="ctr">
              <a:buNone/>
              <a:defRPr>
                <a:solidFill>
                  <a:schemeClr val="tx1">
                    <a:tint val="75000"/>
                  </a:schemeClr>
                </a:solidFill>
              </a:defRPr>
            </a:lvl5pPr>
            <a:lvl6pPr marL="2285679" indent="0" algn="ctr">
              <a:buNone/>
              <a:defRPr>
                <a:solidFill>
                  <a:schemeClr val="tx1">
                    <a:tint val="75000"/>
                  </a:schemeClr>
                </a:solidFill>
              </a:defRPr>
            </a:lvl6pPr>
            <a:lvl7pPr marL="2742815" indent="0" algn="ctr">
              <a:buNone/>
              <a:defRPr>
                <a:solidFill>
                  <a:schemeClr val="tx1">
                    <a:tint val="75000"/>
                  </a:schemeClr>
                </a:solidFill>
              </a:defRPr>
            </a:lvl7pPr>
            <a:lvl8pPr marL="3199951" indent="0" algn="ctr">
              <a:buNone/>
              <a:defRPr>
                <a:solidFill>
                  <a:schemeClr val="tx1">
                    <a:tint val="75000"/>
                  </a:schemeClr>
                </a:solidFill>
              </a:defRPr>
            </a:lvl8pPr>
            <a:lvl9pPr marL="365708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l">
              <a:defRPr>
                <a:latin typeface="Roboto Regular"/>
                <a:cs typeface="Roboto Regular"/>
              </a:defRPr>
            </a:lvl1p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lgn="l">
              <a:defRPr>
                <a:latin typeface="Roboto Regular"/>
                <a:cs typeface="Roboto Regula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latin typeface="Roboto Regular"/>
                <a:cs typeface="Roboto Regular"/>
              </a:defRPr>
            </a:lvl1p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44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ECD59-A37A-C84B-9DFA-8E427AD378B0}" type="datetimeFigureOut">
              <a:rPr lang="en-US" smtClean="0"/>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3325317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03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3" indent="0">
              <a:buNone/>
              <a:defRPr sz="1400">
                <a:solidFill>
                  <a:schemeClr val="tx1">
                    <a:tint val="75000"/>
                  </a:schemeClr>
                </a:solidFill>
              </a:defRPr>
            </a:lvl5pPr>
            <a:lvl6pPr marL="2285679" indent="0">
              <a:buNone/>
              <a:defRPr sz="1400">
                <a:solidFill>
                  <a:schemeClr val="tx1">
                    <a:tint val="75000"/>
                  </a:schemeClr>
                </a:solidFill>
              </a:defRPr>
            </a:lvl6pPr>
            <a:lvl7pPr marL="2742815" indent="0">
              <a:buNone/>
              <a:defRPr sz="1400">
                <a:solidFill>
                  <a:schemeClr val="tx1">
                    <a:tint val="75000"/>
                  </a:schemeClr>
                </a:solidFill>
              </a:defRPr>
            </a:lvl7pPr>
            <a:lvl8pPr marL="3199951" indent="0">
              <a:buNone/>
              <a:defRPr sz="1400">
                <a:solidFill>
                  <a:schemeClr val="tx1">
                    <a:tint val="75000"/>
                  </a:schemeClr>
                </a:solidFill>
              </a:defRPr>
            </a:lvl8pPr>
            <a:lvl9pPr marL="365708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409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013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597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693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9655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513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36" indent="0">
              <a:buNone/>
              <a:defRPr sz="2800"/>
            </a:lvl2pPr>
            <a:lvl3pPr marL="914272" indent="0">
              <a:buNone/>
              <a:defRPr sz="2400"/>
            </a:lvl3pPr>
            <a:lvl4pPr marL="1371408" indent="0">
              <a:buNone/>
              <a:defRPr sz="2000"/>
            </a:lvl4pPr>
            <a:lvl5pPr marL="1828543" indent="0">
              <a:buNone/>
              <a:defRPr sz="2000"/>
            </a:lvl5pPr>
            <a:lvl6pPr marL="2285679" indent="0">
              <a:buNone/>
              <a:defRPr sz="2000"/>
            </a:lvl6pPr>
            <a:lvl7pPr marL="2742815" indent="0">
              <a:buNone/>
              <a:defRPr sz="2000"/>
            </a:lvl7pPr>
            <a:lvl8pPr marL="3199951" indent="0">
              <a:buNone/>
              <a:defRPr sz="2000"/>
            </a:lvl8pPr>
            <a:lvl9pPr marL="3657087" indent="0">
              <a:buNone/>
              <a:defRPr sz="2000"/>
            </a:lvl9pPr>
          </a:lstStyle>
          <a:p>
            <a:endParaRPr lang="en-US"/>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911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7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630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l">
              <a:defRPr>
                <a:latin typeface="Roboto Regular"/>
                <a:cs typeface="Roboto Regula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latin typeface="Roboto Regular"/>
                <a:cs typeface="Roboto Regular"/>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8" indent="0" algn="ctr">
              <a:buNone/>
              <a:defRPr>
                <a:solidFill>
                  <a:schemeClr val="tx1">
                    <a:tint val="75000"/>
                  </a:schemeClr>
                </a:solidFill>
              </a:defRPr>
            </a:lvl4pPr>
            <a:lvl5pPr marL="1828543" indent="0" algn="ctr">
              <a:buNone/>
              <a:defRPr>
                <a:solidFill>
                  <a:schemeClr val="tx1">
                    <a:tint val="75000"/>
                  </a:schemeClr>
                </a:solidFill>
              </a:defRPr>
            </a:lvl5pPr>
            <a:lvl6pPr marL="2285679" indent="0" algn="ctr">
              <a:buNone/>
              <a:defRPr>
                <a:solidFill>
                  <a:schemeClr val="tx1">
                    <a:tint val="75000"/>
                  </a:schemeClr>
                </a:solidFill>
              </a:defRPr>
            </a:lvl6pPr>
            <a:lvl7pPr marL="2742815" indent="0" algn="ctr">
              <a:buNone/>
              <a:defRPr>
                <a:solidFill>
                  <a:schemeClr val="tx1">
                    <a:tint val="75000"/>
                  </a:schemeClr>
                </a:solidFill>
              </a:defRPr>
            </a:lvl7pPr>
            <a:lvl8pPr marL="3199951" indent="0" algn="ctr">
              <a:buNone/>
              <a:defRPr>
                <a:solidFill>
                  <a:schemeClr val="tx1">
                    <a:tint val="75000"/>
                  </a:schemeClr>
                </a:solidFill>
              </a:defRPr>
            </a:lvl8pPr>
            <a:lvl9pPr marL="365708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l">
              <a:defRPr>
                <a:latin typeface="Roboto Regular"/>
                <a:cs typeface="Roboto Regular"/>
              </a:defRPr>
            </a:lvl1p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lgn="l">
              <a:defRPr>
                <a:latin typeface="Roboto Regular"/>
                <a:cs typeface="Roboto Regula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latin typeface="Roboto Regular"/>
                <a:cs typeface="Roboto Regular"/>
              </a:defRPr>
            </a:lvl1p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392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3" indent="0">
              <a:buNone/>
              <a:defRPr sz="1400">
                <a:solidFill>
                  <a:schemeClr val="tx1">
                    <a:tint val="75000"/>
                  </a:schemeClr>
                </a:solidFill>
              </a:defRPr>
            </a:lvl5pPr>
            <a:lvl6pPr marL="2285679" indent="0">
              <a:buNone/>
              <a:defRPr sz="1400">
                <a:solidFill>
                  <a:schemeClr val="tx1">
                    <a:tint val="75000"/>
                  </a:schemeClr>
                </a:solidFill>
              </a:defRPr>
            </a:lvl6pPr>
            <a:lvl7pPr marL="2742815" indent="0">
              <a:buNone/>
              <a:defRPr sz="1400">
                <a:solidFill>
                  <a:schemeClr val="tx1">
                    <a:tint val="75000"/>
                  </a:schemeClr>
                </a:solidFill>
              </a:defRPr>
            </a:lvl7pPr>
            <a:lvl8pPr marL="3199951" indent="0">
              <a:buNone/>
              <a:defRPr sz="1400">
                <a:solidFill>
                  <a:schemeClr val="tx1">
                    <a:tint val="75000"/>
                  </a:schemeClr>
                </a:solidFill>
              </a:defRPr>
            </a:lvl8pPr>
            <a:lvl9pPr marL="365708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ECD59-A37A-C84B-9DFA-8E427AD378B0}" type="datetimeFigureOut">
              <a:rPr lang="en-US" smtClean="0"/>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2628908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3713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3" indent="0">
              <a:buNone/>
              <a:defRPr sz="1400">
                <a:solidFill>
                  <a:schemeClr val="tx1">
                    <a:tint val="75000"/>
                  </a:schemeClr>
                </a:solidFill>
              </a:defRPr>
            </a:lvl5pPr>
            <a:lvl6pPr marL="2285679" indent="0">
              <a:buNone/>
              <a:defRPr sz="1400">
                <a:solidFill>
                  <a:schemeClr val="tx1">
                    <a:tint val="75000"/>
                  </a:schemeClr>
                </a:solidFill>
              </a:defRPr>
            </a:lvl6pPr>
            <a:lvl7pPr marL="2742815" indent="0">
              <a:buNone/>
              <a:defRPr sz="1400">
                <a:solidFill>
                  <a:schemeClr val="tx1">
                    <a:tint val="75000"/>
                  </a:schemeClr>
                </a:solidFill>
              </a:defRPr>
            </a:lvl7pPr>
            <a:lvl8pPr marL="3199951" indent="0">
              <a:buNone/>
              <a:defRPr sz="1400">
                <a:solidFill>
                  <a:schemeClr val="tx1">
                    <a:tint val="75000"/>
                  </a:schemeClr>
                </a:solidFill>
              </a:defRPr>
            </a:lvl8pPr>
            <a:lvl9pPr marL="365708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3362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8260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689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010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054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410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36" indent="0">
              <a:buNone/>
              <a:defRPr sz="2800"/>
            </a:lvl2pPr>
            <a:lvl3pPr marL="914272" indent="0">
              <a:buNone/>
              <a:defRPr sz="2400"/>
            </a:lvl3pPr>
            <a:lvl4pPr marL="1371408" indent="0">
              <a:buNone/>
              <a:defRPr sz="2000"/>
            </a:lvl4pPr>
            <a:lvl5pPr marL="1828543" indent="0">
              <a:buNone/>
              <a:defRPr sz="2000"/>
            </a:lvl5pPr>
            <a:lvl6pPr marL="2285679" indent="0">
              <a:buNone/>
              <a:defRPr sz="2000"/>
            </a:lvl6pPr>
            <a:lvl7pPr marL="2742815" indent="0">
              <a:buNone/>
              <a:defRPr sz="2000"/>
            </a:lvl7pPr>
            <a:lvl8pPr marL="3199951" indent="0">
              <a:buNone/>
              <a:defRPr sz="2000"/>
            </a:lvl8pPr>
            <a:lvl9pPr marL="3657087" indent="0">
              <a:buNone/>
              <a:defRPr sz="2000"/>
            </a:lvl9pPr>
          </a:lstStyle>
          <a:p>
            <a:endParaRPr lang="en-US"/>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34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l">
              <a:defRPr>
                <a:latin typeface="Roboto Regular"/>
                <a:cs typeface="Roboto Regula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latin typeface="Roboto Regular"/>
                <a:cs typeface="Roboto Regular"/>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8" indent="0" algn="ctr">
              <a:buNone/>
              <a:defRPr>
                <a:solidFill>
                  <a:schemeClr val="tx1">
                    <a:tint val="75000"/>
                  </a:schemeClr>
                </a:solidFill>
              </a:defRPr>
            </a:lvl4pPr>
            <a:lvl5pPr marL="1828543" indent="0" algn="ctr">
              <a:buNone/>
              <a:defRPr>
                <a:solidFill>
                  <a:schemeClr val="tx1">
                    <a:tint val="75000"/>
                  </a:schemeClr>
                </a:solidFill>
              </a:defRPr>
            </a:lvl5pPr>
            <a:lvl6pPr marL="2285679" indent="0" algn="ctr">
              <a:buNone/>
              <a:defRPr>
                <a:solidFill>
                  <a:schemeClr val="tx1">
                    <a:tint val="75000"/>
                  </a:schemeClr>
                </a:solidFill>
              </a:defRPr>
            </a:lvl6pPr>
            <a:lvl7pPr marL="2742815" indent="0" algn="ctr">
              <a:buNone/>
              <a:defRPr>
                <a:solidFill>
                  <a:schemeClr val="tx1">
                    <a:tint val="75000"/>
                  </a:schemeClr>
                </a:solidFill>
              </a:defRPr>
            </a:lvl7pPr>
            <a:lvl8pPr marL="3199951" indent="0" algn="ctr">
              <a:buNone/>
              <a:defRPr>
                <a:solidFill>
                  <a:schemeClr val="tx1">
                    <a:tint val="75000"/>
                  </a:schemeClr>
                </a:solidFill>
              </a:defRPr>
            </a:lvl8pPr>
            <a:lvl9pPr marL="365708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l">
              <a:defRPr>
                <a:latin typeface="Roboto Regular"/>
                <a:cs typeface="Roboto Regular"/>
              </a:defRPr>
            </a:lvl1p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lgn="l">
              <a:defRPr>
                <a:latin typeface="Roboto Regular"/>
                <a:cs typeface="Roboto Regula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latin typeface="Roboto Regular"/>
                <a:cs typeface="Roboto Regular"/>
              </a:defRPr>
            </a:lvl1p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425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30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0ECD59-A37A-C84B-9DFA-8E427AD378B0}" type="datetimeFigureOut">
              <a:rPr lang="en-US" smtClean="0"/>
              <a:t>11/23/2017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3617658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3" indent="0">
              <a:buNone/>
              <a:defRPr sz="1400">
                <a:solidFill>
                  <a:schemeClr val="tx1">
                    <a:tint val="75000"/>
                  </a:schemeClr>
                </a:solidFill>
              </a:defRPr>
            </a:lvl5pPr>
            <a:lvl6pPr marL="2285679" indent="0">
              <a:buNone/>
              <a:defRPr sz="1400">
                <a:solidFill>
                  <a:schemeClr val="tx1">
                    <a:tint val="75000"/>
                  </a:schemeClr>
                </a:solidFill>
              </a:defRPr>
            </a:lvl6pPr>
            <a:lvl7pPr marL="2742815" indent="0">
              <a:buNone/>
              <a:defRPr sz="1400">
                <a:solidFill>
                  <a:schemeClr val="tx1">
                    <a:tint val="75000"/>
                  </a:schemeClr>
                </a:solidFill>
              </a:defRPr>
            </a:lvl7pPr>
            <a:lvl8pPr marL="3199951" indent="0">
              <a:buNone/>
              <a:defRPr sz="1400">
                <a:solidFill>
                  <a:schemeClr val="tx1">
                    <a:tint val="75000"/>
                  </a:schemeClr>
                </a:solidFill>
              </a:defRPr>
            </a:lvl8pPr>
            <a:lvl9pPr marL="365708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431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1339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323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9485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859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62643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36" indent="0">
              <a:buNone/>
              <a:defRPr sz="2800"/>
            </a:lvl2pPr>
            <a:lvl3pPr marL="914272" indent="0">
              <a:buNone/>
              <a:defRPr sz="2400"/>
            </a:lvl3pPr>
            <a:lvl4pPr marL="1371408" indent="0">
              <a:buNone/>
              <a:defRPr sz="2000"/>
            </a:lvl4pPr>
            <a:lvl5pPr marL="1828543" indent="0">
              <a:buNone/>
              <a:defRPr sz="2000"/>
            </a:lvl5pPr>
            <a:lvl6pPr marL="2285679" indent="0">
              <a:buNone/>
              <a:defRPr sz="2000"/>
            </a:lvl6pPr>
            <a:lvl7pPr marL="2742815" indent="0">
              <a:buNone/>
              <a:defRPr sz="2000"/>
            </a:lvl7pPr>
            <a:lvl8pPr marL="3199951" indent="0">
              <a:buNone/>
              <a:defRPr sz="2000"/>
            </a:lvl8pPr>
            <a:lvl9pPr marL="3657087" indent="0">
              <a:buNone/>
              <a:defRPr sz="2000"/>
            </a:lvl9pPr>
          </a:lstStyle>
          <a:p>
            <a:endParaRPr lang="en-US"/>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159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l">
              <a:defRPr>
                <a:latin typeface="Roboto Regular"/>
                <a:cs typeface="Roboto Regula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latin typeface="Roboto Regular"/>
                <a:cs typeface="Roboto Regular"/>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8" indent="0" algn="ctr">
              <a:buNone/>
              <a:defRPr>
                <a:solidFill>
                  <a:schemeClr val="tx1">
                    <a:tint val="75000"/>
                  </a:schemeClr>
                </a:solidFill>
              </a:defRPr>
            </a:lvl4pPr>
            <a:lvl5pPr marL="1828543" indent="0" algn="ctr">
              <a:buNone/>
              <a:defRPr>
                <a:solidFill>
                  <a:schemeClr val="tx1">
                    <a:tint val="75000"/>
                  </a:schemeClr>
                </a:solidFill>
              </a:defRPr>
            </a:lvl5pPr>
            <a:lvl6pPr marL="2285679" indent="0" algn="ctr">
              <a:buNone/>
              <a:defRPr>
                <a:solidFill>
                  <a:schemeClr val="tx1">
                    <a:tint val="75000"/>
                  </a:schemeClr>
                </a:solidFill>
              </a:defRPr>
            </a:lvl6pPr>
            <a:lvl7pPr marL="2742815" indent="0" algn="ctr">
              <a:buNone/>
              <a:defRPr>
                <a:solidFill>
                  <a:schemeClr val="tx1">
                    <a:tint val="75000"/>
                  </a:schemeClr>
                </a:solidFill>
              </a:defRPr>
            </a:lvl7pPr>
            <a:lvl8pPr marL="3199951" indent="0" algn="ctr">
              <a:buNone/>
              <a:defRPr>
                <a:solidFill>
                  <a:schemeClr val="tx1">
                    <a:tint val="75000"/>
                  </a:schemeClr>
                </a:solidFill>
              </a:defRPr>
            </a:lvl8pPr>
            <a:lvl9pPr marL="365708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l">
              <a:defRPr>
                <a:latin typeface="Roboto Regular"/>
                <a:cs typeface="Roboto Regular"/>
              </a:defRPr>
            </a:lvl1p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lgn="l">
              <a:defRPr>
                <a:latin typeface="Roboto Regular"/>
                <a:cs typeface="Roboto Regula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latin typeface="Roboto Regular"/>
                <a:cs typeface="Roboto Regular"/>
              </a:defRPr>
            </a:lvl1p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9234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4929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3" indent="0">
              <a:buNone/>
              <a:defRPr sz="1400">
                <a:solidFill>
                  <a:schemeClr val="tx1">
                    <a:tint val="75000"/>
                  </a:schemeClr>
                </a:solidFill>
              </a:defRPr>
            </a:lvl5pPr>
            <a:lvl6pPr marL="2285679" indent="0">
              <a:buNone/>
              <a:defRPr sz="1400">
                <a:solidFill>
                  <a:schemeClr val="tx1">
                    <a:tint val="75000"/>
                  </a:schemeClr>
                </a:solidFill>
              </a:defRPr>
            </a:lvl6pPr>
            <a:lvl7pPr marL="2742815" indent="0">
              <a:buNone/>
              <a:defRPr sz="1400">
                <a:solidFill>
                  <a:schemeClr val="tx1">
                    <a:tint val="75000"/>
                  </a:schemeClr>
                </a:solidFill>
              </a:defRPr>
            </a:lvl7pPr>
            <a:lvl8pPr marL="3199951" indent="0">
              <a:buNone/>
              <a:defRPr sz="1400">
                <a:solidFill>
                  <a:schemeClr val="tx1">
                    <a:tint val="75000"/>
                  </a:schemeClr>
                </a:solidFill>
              </a:defRPr>
            </a:lvl8pPr>
            <a:lvl9pPr marL="365708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30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0ECD59-A37A-C84B-9DFA-8E427AD378B0}" type="datetimeFigureOut">
              <a:rPr lang="en-US" smtClean="0"/>
              <a:t>11/23/2017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35537188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8164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059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0494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2252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4110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36" indent="0">
              <a:buNone/>
              <a:defRPr sz="2800"/>
            </a:lvl2pPr>
            <a:lvl3pPr marL="914272" indent="0">
              <a:buNone/>
              <a:defRPr sz="2400"/>
            </a:lvl3pPr>
            <a:lvl4pPr marL="1371408" indent="0">
              <a:buNone/>
              <a:defRPr sz="2000"/>
            </a:lvl4pPr>
            <a:lvl5pPr marL="1828543" indent="0">
              <a:buNone/>
              <a:defRPr sz="2000"/>
            </a:lvl5pPr>
            <a:lvl6pPr marL="2285679" indent="0">
              <a:buNone/>
              <a:defRPr sz="2000"/>
            </a:lvl6pPr>
            <a:lvl7pPr marL="2742815" indent="0">
              <a:buNone/>
              <a:defRPr sz="2000"/>
            </a:lvl7pPr>
            <a:lvl8pPr marL="3199951" indent="0">
              <a:buNone/>
              <a:defRPr sz="2000"/>
            </a:lvl8pPr>
            <a:lvl9pPr marL="3657087" indent="0">
              <a:buNone/>
              <a:defRPr sz="2000"/>
            </a:lvl9pPr>
          </a:lstStyle>
          <a:p>
            <a:endParaRPr lang="en-US"/>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1780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l">
              <a:defRPr>
                <a:latin typeface="Roboto Regular"/>
                <a:cs typeface="Roboto Regula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latin typeface="Roboto Regular"/>
                <a:cs typeface="Roboto Regular"/>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8" indent="0" algn="ctr">
              <a:buNone/>
              <a:defRPr>
                <a:solidFill>
                  <a:schemeClr val="tx1">
                    <a:tint val="75000"/>
                  </a:schemeClr>
                </a:solidFill>
              </a:defRPr>
            </a:lvl4pPr>
            <a:lvl5pPr marL="1828543" indent="0" algn="ctr">
              <a:buNone/>
              <a:defRPr>
                <a:solidFill>
                  <a:schemeClr val="tx1">
                    <a:tint val="75000"/>
                  </a:schemeClr>
                </a:solidFill>
              </a:defRPr>
            </a:lvl5pPr>
            <a:lvl6pPr marL="2285679" indent="0" algn="ctr">
              <a:buNone/>
              <a:defRPr>
                <a:solidFill>
                  <a:schemeClr val="tx1">
                    <a:tint val="75000"/>
                  </a:schemeClr>
                </a:solidFill>
              </a:defRPr>
            </a:lvl6pPr>
            <a:lvl7pPr marL="2742815" indent="0" algn="ctr">
              <a:buNone/>
              <a:defRPr>
                <a:solidFill>
                  <a:schemeClr val="tx1">
                    <a:tint val="75000"/>
                  </a:schemeClr>
                </a:solidFill>
              </a:defRPr>
            </a:lvl7pPr>
            <a:lvl8pPr marL="3199951" indent="0" algn="ctr">
              <a:buNone/>
              <a:defRPr>
                <a:solidFill>
                  <a:schemeClr val="tx1">
                    <a:tint val="75000"/>
                  </a:schemeClr>
                </a:solidFill>
              </a:defRPr>
            </a:lvl8pPr>
            <a:lvl9pPr marL="365708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l">
              <a:defRPr>
                <a:latin typeface="Roboto Regular"/>
                <a:cs typeface="Roboto Regular"/>
              </a:defRPr>
            </a:lvl1p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lgn="l">
              <a:defRPr>
                <a:latin typeface="Roboto Regular"/>
                <a:cs typeface="Roboto Regula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latin typeface="Roboto Regular"/>
                <a:cs typeface="Roboto Regular"/>
              </a:defRPr>
            </a:lvl1p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5662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7827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3" indent="0">
              <a:buNone/>
              <a:defRPr sz="1400">
                <a:solidFill>
                  <a:schemeClr val="tx1">
                    <a:tint val="75000"/>
                  </a:schemeClr>
                </a:solidFill>
              </a:defRPr>
            </a:lvl5pPr>
            <a:lvl6pPr marL="2285679" indent="0">
              <a:buNone/>
              <a:defRPr sz="1400">
                <a:solidFill>
                  <a:schemeClr val="tx1">
                    <a:tint val="75000"/>
                  </a:schemeClr>
                </a:solidFill>
              </a:defRPr>
            </a:lvl6pPr>
            <a:lvl7pPr marL="2742815" indent="0">
              <a:buNone/>
              <a:defRPr sz="1400">
                <a:solidFill>
                  <a:schemeClr val="tx1">
                    <a:tint val="75000"/>
                  </a:schemeClr>
                </a:solidFill>
              </a:defRPr>
            </a:lvl7pPr>
            <a:lvl8pPr marL="3199951" indent="0">
              <a:buNone/>
              <a:defRPr sz="1400">
                <a:solidFill>
                  <a:schemeClr val="tx1">
                    <a:tint val="75000"/>
                  </a:schemeClr>
                </a:solidFill>
              </a:defRPr>
            </a:lvl8pPr>
            <a:lvl9pPr marL="365708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6069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8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0ECD59-A37A-C84B-9DFA-8E427AD378B0}" type="datetimeFigureOut">
              <a:rPr lang="en-US" smtClean="0"/>
              <a:t>11/23/2017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13999036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3220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3159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9809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1049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36" indent="0">
              <a:buNone/>
              <a:defRPr sz="2800"/>
            </a:lvl2pPr>
            <a:lvl3pPr marL="914272" indent="0">
              <a:buNone/>
              <a:defRPr sz="2400"/>
            </a:lvl3pPr>
            <a:lvl4pPr marL="1371408" indent="0">
              <a:buNone/>
              <a:defRPr sz="2000"/>
            </a:lvl4pPr>
            <a:lvl5pPr marL="1828543" indent="0">
              <a:buNone/>
              <a:defRPr sz="2000"/>
            </a:lvl5pPr>
            <a:lvl6pPr marL="2285679" indent="0">
              <a:buNone/>
              <a:defRPr sz="2000"/>
            </a:lvl6pPr>
            <a:lvl7pPr marL="2742815" indent="0">
              <a:buNone/>
              <a:defRPr sz="2000"/>
            </a:lvl7pPr>
            <a:lvl8pPr marL="3199951" indent="0">
              <a:buNone/>
              <a:defRPr sz="2000"/>
            </a:lvl8pPr>
            <a:lvl9pPr marL="3657087" indent="0">
              <a:buNone/>
              <a:defRPr sz="2000"/>
            </a:lvl9pPr>
          </a:lstStyle>
          <a:p>
            <a:endParaRPr lang="en-US"/>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6286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l">
              <a:defRPr>
                <a:latin typeface="Roboto Regular"/>
                <a:cs typeface="Roboto Regula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latin typeface="Roboto Regular"/>
                <a:cs typeface="Roboto Regular"/>
              </a:defRPr>
            </a:lvl1pPr>
            <a:lvl2pPr marL="457136" indent="0" algn="ctr">
              <a:buNone/>
              <a:defRPr>
                <a:solidFill>
                  <a:schemeClr val="tx1">
                    <a:tint val="75000"/>
                  </a:schemeClr>
                </a:solidFill>
              </a:defRPr>
            </a:lvl2pPr>
            <a:lvl3pPr marL="914272" indent="0" algn="ctr">
              <a:buNone/>
              <a:defRPr>
                <a:solidFill>
                  <a:schemeClr val="tx1">
                    <a:tint val="75000"/>
                  </a:schemeClr>
                </a:solidFill>
              </a:defRPr>
            </a:lvl3pPr>
            <a:lvl4pPr marL="1371408" indent="0" algn="ctr">
              <a:buNone/>
              <a:defRPr>
                <a:solidFill>
                  <a:schemeClr val="tx1">
                    <a:tint val="75000"/>
                  </a:schemeClr>
                </a:solidFill>
              </a:defRPr>
            </a:lvl4pPr>
            <a:lvl5pPr marL="1828543" indent="0" algn="ctr">
              <a:buNone/>
              <a:defRPr>
                <a:solidFill>
                  <a:schemeClr val="tx1">
                    <a:tint val="75000"/>
                  </a:schemeClr>
                </a:solidFill>
              </a:defRPr>
            </a:lvl5pPr>
            <a:lvl6pPr marL="2285679" indent="0" algn="ctr">
              <a:buNone/>
              <a:defRPr>
                <a:solidFill>
                  <a:schemeClr val="tx1">
                    <a:tint val="75000"/>
                  </a:schemeClr>
                </a:solidFill>
              </a:defRPr>
            </a:lvl6pPr>
            <a:lvl7pPr marL="2742815" indent="0" algn="ctr">
              <a:buNone/>
              <a:defRPr>
                <a:solidFill>
                  <a:schemeClr val="tx1">
                    <a:tint val="75000"/>
                  </a:schemeClr>
                </a:solidFill>
              </a:defRPr>
            </a:lvl7pPr>
            <a:lvl8pPr marL="3199951" indent="0" algn="ctr">
              <a:buNone/>
              <a:defRPr>
                <a:solidFill>
                  <a:schemeClr val="tx1">
                    <a:tint val="75000"/>
                  </a:schemeClr>
                </a:solidFill>
              </a:defRPr>
            </a:lvl8pPr>
            <a:lvl9pPr marL="365708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l">
              <a:defRPr>
                <a:latin typeface="Roboto Regular"/>
                <a:cs typeface="Roboto Regular"/>
              </a:defRPr>
            </a:lvl1p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lgn="l">
              <a:defRPr>
                <a:latin typeface="Roboto Regular"/>
                <a:cs typeface="Roboto Regula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latin typeface="Roboto Regular"/>
                <a:cs typeface="Roboto Regular"/>
              </a:defRPr>
            </a:lvl1p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9467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217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36" indent="0">
              <a:buNone/>
              <a:defRPr sz="1800">
                <a:solidFill>
                  <a:schemeClr val="tx1">
                    <a:tint val="75000"/>
                  </a:schemeClr>
                </a:solidFill>
              </a:defRPr>
            </a:lvl2pPr>
            <a:lvl3pPr marL="914272" indent="0">
              <a:buNone/>
              <a:defRPr sz="1600">
                <a:solidFill>
                  <a:schemeClr val="tx1">
                    <a:tint val="75000"/>
                  </a:schemeClr>
                </a:solidFill>
              </a:defRPr>
            </a:lvl3pPr>
            <a:lvl4pPr marL="1371408" indent="0">
              <a:buNone/>
              <a:defRPr sz="1400">
                <a:solidFill>
                  <a:schemeClr val="tx1">
                    <a:tint val="75000"/>
                  </a:schemeClr>
                </a:solidFill>
              </a:defRPr>
            </a:lvl4pPr>
            <a:lvl5pPr marL="1828543" indent="0">
              <a:buNone/>
              <a:defRPr sz="1400">
                <a:solidFill>
                  <a:schemeClr val="tx1">
                    <a:tint val="75000"/>
                  </a:schemeClr>
                </a:solidFill>
              </a:defRPr>
            </a:lvl5pPr>
            <a:lvl6pPr marL="2285679" indent="0">
              <a:buNone/>
              <a:defRPr sz="1400">
                <a:solidFill>
                  <a:schemeClr val="tx1">
                    <a:tint val="75000"/>
                  </a:schemeClr>
                </a:solidFill>
              </a:defRPr>
            </a:lvl6pPr>
            <a:lvl7pPr marL="2742815" indent="0">
              <a:buNone/>
              <a:defRPr sz="1400">
                <a:solidFill>
                  <a:schemeClr val="tx1">
                    <a:tint val="75000"/>
                  </a:schemeClr>
                </a:solidFill>
              </a:defRPr>
            </a:lvl7pPr>
            <a:lvl8pPr marL="3199951" indent="0">
              <a:buNone/>
              <a:defRPr sz="1400">
                <a:solidFill>
                  <a:schemeClr val="tx1">
                    <a:tint val="75000"/>
                  </a:schemeClr>
                </a:solidFill>
              </a:defRPr>
            </a:lvl8pPr>
            <a:lvl9pPr marL="365708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8810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3529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36" indent="0">
              <a:buNone/>
              <a:defRPr sz="2000" b="1"/>
            </a:lvl2pPr>
            <a:lvl3pPr marL="914272" indent="0">
              <a:buNone/>
              <a:defRPr sz="1800" b="1"/>
            </a:lvl3pPr>
            <a:lvl4pPr marL="1371408" indent="0">
              <a:buNone/>
              <a:defRPr sz="1600" b="1"/>
            </a:lvl4pPr>
            <a:lvl5pPr marL="1828543" indent="0">
              <a:buNone/>
              <a:defRPr sz="1600" b="1"/>
            </a:lvl5pPr>
            <a:lvl6pPr marL="2285679" indent="0">
              <a:buNone/>
              <a:defRPr sz="1600" b="1"/>
            </a:lvl6pPr>
            <a:lvl7pPr marL="2742815" indent="0">
              <a:buNone/>
              <a:defRPr sz="1600" b="1"/>
            </a:lvl7pPr>
            <a:lvl8pPr marL="3199951" indent="0">
              <a:buNone/>
              <a:defRPr sz="1600" b="1"/>
            </a:lvl8pPr>
            <a:lvl9pPr marL="365708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07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ECD59-A37A-C84B-9DFA-8E427AD378B0}" type="datetimeFigureOut">
              <a:rPr lang="en-US" smtClean="0"/>
              <a:t>11/23/2017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2302151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8409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5221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28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36" indent="0">
              <a:buNone/>
              <a:defRPr sz="2800"/>
            </a:lvl2pPr>
            <a:lvl3pPr marL="914272" indent="0">
              <a:buNone/>
              <a:defRPr sz="2400"/>
            </a:lvl3pPr>
            <a:lvl4pPr marL="1371408" indent="0">
              <a:buNone/>
              <a:defRPr sz="2000"/>
            </a:lvl4pPr>
            <a:lvl5pPr marL="1828543" indent="0">
              <a:buNone/>
              <a:defRPr sz="2000"/>
            </a:lvl5pPr>
            <a:lvl6pPr marL="2285679" indent="0">
              <a:buNone/>
              <a:defRPr sz="2000"/>
            </a:lvl6pPr>
            <a:lvl7pPr marL="2742815" indent="0">
              <a:buNone/>
              <a:defRPr sz="2000"/>
            </a:lvl7pPr>
            <a:lvl8pPr marL="3199951" indent="0">
              <a:buNone/>
              <a:defRPr sz="2000"/>
            </a:lvl8pPr>
            <a:lvl9pPr marL="3657087" indent="0">
              <a:buNone/>
              <a:defRPr sz="2000"/>
            </a:lvl9pPr>
          </a:lstStyle>
          <a:p>
            <a:endParaRPr lang="en-US"/>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729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smtClean="0"/>
              <a:t>11/23/2017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254221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136" indent="0">
              <a:buNone/>
              <a:defRPr sz="2800"/>
            </a:lvl2pPr>
            <a:lvl3pPr marL="914272" indent="0">
              <a:buNone/>
              <a:defRPr sz="2400"/>
            </a:lvl3pPr>
            <a:lvl4pPr marL="1371408" indent="0">
              <a:buNone/>
              <a:defRPr sz="2000"/>
            </a:lvl4pPr>
            <a:lvl5pPr marL="1828543" indent="0">
              <a:buNone/>
              <a:defRPr sz="2000"/>
            </a:lvl5pPr>
            <a:lvl6pPr marL="2285679" indent="0">
              <a:buNone/>
              <a:defRPr sz="2000"/>
            </a:lvl6pPr>
            <a:lvl7pPr marL="2742815" indent="0">
              <a:buNone/>
              <a:defRPr sz="2000"/>
            </a:lvl7pPr>
            <a:lvl8pPr marL="3199951" indent="0">
              <a:buNone/>
              <a:defRPr sz="2000"/>
            </a:lvl8pPr>
            <a:lvl9pPr marL="3657087"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400"/>
            </a:lvl1pPr>
            <a:lvl2pPr marL="457136" indent="0">
              <a:buNone/>
              <a:defRPr sz="1200"/>
            </a:lvl2pPr>
            <a:lvl3pPr marL="914272" indent="0">
              <a:buNone/>
              <a:defRPr sz="1000"/>
            </a:lvl3pPr>
            <a:lvl4pPr marL="1371408" indent="0">
              <a:buNone/>
              <a:defRPr sz="900"/>
            </a:lvl4pPr>
            <a:lvl5pPr marL="1828543" indent="0">
              <a:buNone/>
              <a:defRPr sz="900"/>
            </a:lvl5pPr>
            <a:lvl6pPr marL="2285679" indent="0">
              <a:buNone/>
              <a:defRPr sz="900"/>
            </a:lvl6pPr>
            <a:lvl7pPr marL="2742815" indent="0">
              <a:buNone/>
              <a:defRPr sz="900"/>
            </a:lvl7pPr>
            <a:lvl8pPr marL="3199951" indent="0">
              <a:buNone/>
              <a:defRPr sz="900"/>
            </a:lvl8pPr>
            <a:lvl9pPr marL="365708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smtClean="0"/>
              <a:t>11/23/2017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386136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theme" Target="../theme/theme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10" Type="http://schemas.openxmlformats.org/officeDocument/2006/relationships/theme" Target="../theme/theme7.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10" Type="http://schemas.openxmlformats.org/officeDocument/2006/relationships/theme" Target="../theme/theme8.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1427" tIns="45713" rIns="91427" bIns="45713"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1" y="1600202"/>
            <a:ext cx="8229600" cy="4525963"/>
          </a:xfrm>
          <a:prstGeom prst="rect">
            <a:avLst/>
          </a:prstGeom>
        </p:spPr>
        <p:txBody>
          <a:bodyPr vert="horz" lIns="91427" tIns="45713" rIns="91427"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err="1" smtClean="0"/>
              <a:t>sjdlf</a:t>
            </a:r>
            <a:endParaRPr lang="en-US" dirty="0" smtClean="0"/>
          </a:p>
          <a:p>
            <a:pPr lvl="4"/>
            <a:r>
              <a:rPr lang="en-US" dirty="0" smtClean="0"/>
              <a:t>Fifth level</a:t>
            </a:r>
          </a:p>
        </p:txBody>
      </p:sp>
      <p:sp>
        <p:nvSpPr>
          <p:cNvPr id="4" name="Date Placeholder 3"/>
          <p:cNvSpPr>
            <a:spLocks noGrp="1"/>
          </p:cNvSpPr>
          <p:nvPr>
            <p:ph type="dt" sz="half" idx="2"/>
          </p:nvPr>
        </p:nvSpPr>
        <p:spPr>
          <a:xfrm>
            <a:off x="457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970ECD59-A37A-C84B-9DFA-8E427AD378B0}" type="datetimeFigureOut">
              <a:rPr lang="en-US" smtClean="0"/>
              <a:pPr/>
              <a:t>11/23/2017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endParaRPr lang="en-US"/>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80E39091-E0D1-CF46-954B-4EBC67CDBED6}" type="slidenum">
              <a:rPr lang="en-US" smtClean="0"/>
              <a:pPr/>
              <a:t>‹#›</a:t>
            </a:fld>
            <a:endParaRPr lang="en-US"/>
          </a:p>
        </p:txBody>
      </p:sp>
    </p:spTree>
    <p:extLst>
      <p:ext uri="{BB962C8B-B14F-4D97-AF65-F5344CB8AC3E}">
        <p14:creationId xmlns:p14="http://schemas.microsoft.com/office/powerpoint/2010/main" val="3216452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136" rtl="0" eaLnBrk="1" latinLnBrk="0" hangingPunct="1">
        <a:spcBef>
          <a:spcPct val="0"/>
        </a:spcBef>
        <a:buNone/>
        <a:defRPr sz="4400" kern="1200">
          <a:solidFill>
            <a:schemeClr val="tx1"/>
          </a:solidFill>
          <a:latin typeface="Roboto Regular"/>
          <a:ea typeface="+mj-ea"/>
          <a:cs typeface="Roboto Regular"/>
        </a:defRPr>
      </a:lvl1pPr>
    </p:titleStyle>
    <p:bodyStyle>
      <a:lvl1pPr marL="342852" indent="-342852" algn="l" defTabSz="457136" rtl="0" eaLnBrk="1" latinLnBrk="0" hangingPunct="1">
        <a:spcBef>
          <a:spcPct val="20000"/>
        </a:spcBef>
        <a:buFont typeface="Arial"/>
        <a:buChar char="•"/>
        <a:defRPr sz="3200" kern="1200">
          <a:solidFill>
            <a:schemeClr val="tx1"/>
          </a:solidFill>
          <a:latin typeface="Roboto Regular"/>
          <a:ea typeface="+mn-ea"/>
          <a:cs typeface="Roboto Regular"/>
        </a:defRPr>
      </a:lvl1pPr>
      <a:lvl2pPr marL="742845" indent="-285710" algn="l" defTabSz="457136" rtl="0" eaLnBrk="1" latinLnBrk="0" hangingPunct="1">
        <a:spcBef>
          <a:spcPct val="20000"/>
        </a:spcBef>
        <a:buFont typeface="Arial"/>
        <a:buChar char="–"/>
        <a:defRPr sz="2800" kern="1200">
          <a:solidFill>
            <a:schemeClr val="tx1"/>
          </a:solidFill>
          <a:latin typeface="Roboto Regular"/>
          <a:ea typeface="+mn-ea"/>
          <a:cs typeface="Roboto Regular"/>
        </a:defRPr>
      </a:lvl2pPr>
      <a:lvl3pPr marL="1142840" indent="-228568" algn="l" defTabSz="457136" rtl="0" eaLnBrk="1" latinLnBrk="0" hangingPunct="1">
        <a:spcBef>
          <a:spcPct val="20000"/>
        </a:spcBef>
        <a:buFont typeface="Arial"/>
        <a:buChar char="•"/>
        <a:defRPr sz="2400" kern="1200">
          <a:solidFill>
            <a:schemeClr val="tx1"/>
          </a:solidFill>
          <a:latin typeface="Roboto Regular"/>
          <a:ea typeface="+mn-ea"/>
          <a:cs typeface="Roboto Regular"/>
        </a:defRPr>
      </a:lvl3pPr>
      <a:lvl4pPr marL="1599975"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4pPr>
      <a:lvl5pPr marL="2171395" indent="-342852" algn="l" defTabSz="457136" rtl="0" eaLnBrk="1" latinLnBrk="0" hangingPunct="1">
        <a:spcBef>
          <a:spcPct val="20000"/>
        </a:spcBef>
        <a:buFont typeface="Wingdings" charset="2"/>
        <a:buChar char="v"/>
        <a:defRPr sz="2000" kern="1200">
          <a:solidFill>
            <a:schemeClr val="tx1"/>
          </a:solidFill>
          <a:latin typeface="Roboto Regular"/>
          <a:ea typeface="+mn-ea"/>
          <a:cs typeface="Roboto Regular"/>
        </a:defRPr>
      </a:lvl5pPr>
      <a:lvl6pPr marL="2514247"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3"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19"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5"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3" algn="l" defTabSz="457136" rtl="0" eaLnBrk="1" latinLnBrk="0" hangingPunct="1">
        <a:defRPr sz="1800" kern="1200">
          <a:solidFill>
            <a:schemeClr val="tx1"/>
          </a:solidFill>
          <a:latin typeface="+mn-lt"/>
          <a:ea typeface="+mn-ea"/>
          <a:cs typeface="+mn-cs"/>
        </a:defRPr>
      </a:lvl5pPr>
      <a:lvl6pPr marL="2285679" algn="l" defTabSz="457136" rtl="0" eaLnBrk="1" latinLnBrk="0" hangingPunct="1">
        <a:defRPr sz="1800" kern="1200">
          <a:solidFill>
            <a:schemeClr val="tx1"/>
          </a:solidFill>
          <a:latin typeface="+mn-lt"/>
          <a:ea typeface="+mn-ea"/>
          <a:cs typeface="+mn-cs"/>
        </a:defRPr>
      </a:lvl6pPr>
      <a:lvl7pPr marL="2742815" algn="l" defTabSz="457136" rtl="0" eaLnBrk="1" latinLnBrk="0" hangingPunct="1">
        <a:defRPr sz="1800" kern="1200">
          <a:solidFill>
            <a:schemeClr val="tx1"/>
          </a:solidFill>
          <a:latin typeface="+mn-lt"/>
          <a:ea typeface="+mn-ea"/>
          <a:cs typeface="+mn-cs"/>
        </a:defRPr>
      </a:lvl7pPr>
      <a:lvl8pPr marL="3199951" algn="l" defTabSz="457136" rtl="0" eaLnBrk="1" latinLnBrk="0" hangingPunct="1">
        <a:defRPr sz="1800" kern="1200">
          <a:solidFill>
            <a:schemeClr val="tx1"/>
          </a:solidFill>
          <a:latin typeface="+mn-lt"/>
          <a:ea typeface="+mn-ea"/>
          <a:cs typeface="+mn-cs"/>
        </a:defRPr>
      </a:lvl8pPr>
      <a:lvl9pPr marL="3657087" algn="l" defTabSz="45713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1427" tIns="45713" rIns="91427" bIns="45713"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1" y="1600202"/>
            <a:ext cx="8229600" cy="4525963"/>
          </a:xfrm>
          <a:prstGeom prst="rect">
            <a:avLst/>
          </a:prstGeom>
        </p:spPr>
        <p:txBody>
          <a:bodyPr vert="horz" lIns="91427" tIns="45713" rIns="91427"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7832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457136" rtl="0" eaLnBrk="1" latinLnBrk="0" hangingPunct="1">
        <a:spcBef>
          <a:spcPct val="0"/>
        </a:spcBef>
        <a:buNone/>
        <a:defRPr sz="4400" kern="1200">
          <a:solidFill>
            <a:schemeClr val="tx1"/>
          </a:solidFill>
          <a:latin typeface="Roboto Regular"/>
          <a:ea typeface="+mj-ea"/>
          <a:cs typeface="Roboto Regular"/>
        </a:defRPr>
      </a:lvl1pPr>
    </p:titleStyle>
    <p:bodyStyle>
      <a:lvl1pPr marL="342852" indent="-342852" algn="l" defTabSz="457136" rtl="0" eaLnBrk="1" latinLnBrk="0" hangingPunct="1">
        <a:spcBef>
          <a:spcPct val="20000"/>
        </a:spcBef>
        <a:buFont typeface="Arial"/>
        <a:buChar char="•"/>
        <a:defRPr sz="3200" kern="1200">
          <a:solidFill>
            <a:schemeClr val="tx1"/>
          </a:solidFill>
          <a:latin typeface="Roboto Regular"/>
          <a:ea typeface="+mn-ea"/>
          <a:cs typeface="Roboto Regular"/>
        </a:defRPr>
      </a:lvl1pPr>
      <a:lvl2pPr marL="742845" indent="-285710" algn="l" defTabSz="457136" rtl="0" eaLnBrk="1" latinLnBrk="0" hangingPunct="1">
        <a:spcBef>
          <a:spcPct val="20000"/>
        </a:spcBef>
        <a:buFont typeface="Arial"/>
        <a:buChar char="–"/>
        <a:defRPr sz="2800" kern="1200">
          <a:solidFill>
            <a:schemeClr val="tx1"/>
          </a:solidFill>
          <a:latin typeface="Roboto Regular"/>
          <a:ea typeface="+mn-ea"/>
          <a:cs typeface="Roboto Regular"/>
        </a:defRPr>
      </a:lvl2pPr>
      <a:lvl3pPr marL="1142840" indent="-228568" algn="l" defTabSz="457136" rtl="0" eaLnBrk="1" latinLnBrk="0" hangingPunct="1">
        <a:spcBef>
          <a:spcPct val="20000"/>
        </a:spcBef>
        <a:buFont typeface="Arial"/>
        <a:buChar char="•"/>
        <a:defRPr sz="2400" kern="1200">
          <a:solidFill>
            <a:schemeClr val="tx1"/>
          </a:solidFill>
          <a:latin typeface="Roboto Regular"/>
          <a:ea typeface="+mn-ea"/>
          <a:cs typeface="Roboto Regular"/>
        </a:defRPr>
      </a:lvl3pPr>
      <a:lvl4pPr marL="1599975"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4pPr>
      <a:lvl5pPr marL="2057111"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5pPr>
      <a:lvl6pPr marL="2514247"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3"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19"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5"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3" algn="l" defTabSz="457136" rtl="0" eaLnBrk="1" latinLnBrk="0" hangingPunct="1">
        <a:defRPr sz="1800" kern="1200">
          <a:solidFill>
            <a:schemeClr val="tx1"/>
          </a:solidFill>
          <a:latin typeface="+mn-lt"/>
          <a:ea typeface="+mn-ea"/>
          <a:cs typeface="+mn-cs"/>
        </a:defRPr>
      </a:lvl5pPr>
      <a:lvl6pPr marL="2285679" algn="l" defTabSz="457136" rtl="0" eaLnBrk="1" latinLnBrk="0" hangingPunct="1">
        <a:defRPr sz="1800" kern="1200">
          <a:solidFill>
            <a:schemeClr val="tx1"/>
          </a:solidFill>
          <a:latin typeface="+mn-lt"/>
          <a:ea typeface="+mn-ea"/>
          <a:cs typeface="+mn-cs"/>
        </a:defRPr>
      </a:lvl6pPr>
      <a:lvl7pPr marL="2742815" algn="l" defTabSz="457136" rtl="0" eaLnBrk="1" latinLnBrk="0" hangingPunct="1">
        <a:defRPr sz="1800" kern="1200">
          <a:solidFill>
            <a:schemeClr val="tx1"/>
          </a:solidFill>
          <a:latin typeface="+mn-lt"/>
          <a:ea typeface="+mn-ea"/>
          <a:cs typeface="+mn-cs"/>
        </a:defRPr>
      </a:lvl7pPr>
      <a:lvl8pPr marL="3199951" algn="l" defTabSz="457136" rtl="0" eaLnBrk="1" latinLnBrk="0" hangingPunct="1">
        <a:defRPr sz="1800" kern="1200">
          <a:solidFill>
            <a:schemeClr val="tx1"/>
          </a:solidFill>
          <a:latin typeface="+mn-lt"/>
          <a:ea typeface="+mn-ea"/>
          <a:cs typeface="+mn-cs"/>
        </a:defRPr>
      </a:lvl8pPr>
      <a:lvl9pPr marL="3657087" algn="l" defTabSz="45713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1427" tIns="45713" rIns="91427" bIns="45713"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1" y="1600202"/>
            <a:ext cx="8229600" cy="4525963"/>
          </a:xfrm>
          <a:prstGeom prst="rect">
            <a:avLst/>
          </a:prstGeom>
        </p:spPr>
        <p:txBody>
          <a:bodyPr vert="horz" lIns="91427" tIns="45713" rIns="91427"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9945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790" r:id="rId10"/>
  </p:sldLayoutIdLst>
  <p:txStyles>
    <p:titleStyle>
      <a:lvl1pPr algn="l" defTabSz="457136" rtl="0" eaLnBrk="1" latinLnBrk="0" hangingPunct="1">
        <a:spcBef>
          <a:spcPct val="0"/>
        </a:spcBef>
        <a:buNone/>
        <a:defRPr sz="4400" kern="1200">
          <a:solidFill>
            <a:schemeClr val="tx1"/>
          </a:solidFill>
          <a:latin typeface="Roboto Regular"/>
          <a:ea typeface="+mj-ea"/>
          <a:cs typeface="Roboto Regular"/>
        </a:defRPr>
      </a:lvl1pPr>
    </p:titleStyle>
    <p:bodyStyle>
      <a:lvl1pPr marL="342852" indent="-342852" algn="l" defTabSz="457136" rtl="0" eaLnBrk="1" latinLnBrk="0" hangingPunct="1">
        <a:spcBef>
          <a:spcPct val="20000"/>
        </a:spcBef>
        <a:buFont typeface="Arial"/>
        <a:buChar char="•"/>
        <a:defRPr sz="3200" kern="1200">
          <a:solidFill>
            <a:schemeClr val="tx1"/>
          </a:solidFill>
          <a:latin typeface="Roboto Regular"/>
          <a:ea typeface="+mn-ea"/>
          <a:cs typeface="Roboto Regular"/>
        </a:defRPr>
      </a:lvl1pPr>
      <a:lvl2pPr marL="742845" indent="-285710" algn="l" defTabSz="457136" rtl="0" eaLnBrk="1" latinLnBrk="0" hangingPunct="1">
        <a:spcBef>
          <a:spcPct val="20000"/>
        </a:spcBef>
        <a:buFont typeface="Arial"/>
        <a:buChar char="–"/>
        <a:defRPr sz="2800" kern="1200">
          <a:solidFill>
            <a:schemeClr val="tx1"/>
          </a:solidFill>
          <a:latin typeface="Roboto Regular"/>
          <a:ea typeface="+mn-ea"/>
          <a:cs typeface="Roboto Regular"/>
        </a:defRPr>
      </a:lvl2pPr>
      <a:lvl3pPr marL="1142840" indent="-228568" algn="l" defTabSz="457136" rtl="0" eaLnBrk="1" latinLnBrk="0" hangingPunct="1">
        <a:spcBef>
          <a:spcPct val="20000"/>
        </a:spcBef>
        <a:buFont typeface="Arial"/>
        <a:buChar char="•"/>
        <a:defRPr sz="2400" kern="1200">
          <a:solidFill>
            <a:schemeClr val="tx1"/>
          </a:solidFill>
          <a:latin typeface="Roboto Regular"/>
          <a:ea typeface="+mn-ea"/>
          <a:cs typeface="Roboto Regular"/>
        </a:defRPr>
      </a:lvl3pPr>
      <a:lvl4pPr marL="1599975"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4pPr>
      <a:lvl5pPr marL="2057111"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5pPr>
      <a:lvl6pPr marL="2514247"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3"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19"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5"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3" algn="l" defTabSz="457136" rtl="0" eaLnBrk="1" latinLnBrk="0" hangingPunct="1">
        <a:defRPr sz="1800" kern="1200">
          <a:solidFill>
            <a:schemeClr val="tx1"/>
          </a:solidFill>
          <a:latin typeface="+mn-lt"/>
          <a:ea typeface="+mn-ea"/>
          <a:cs typeface="+mn-cs"/>
        </a:defRPr>
      </a:lvl5pPr>
      <a:lvl6pPr marL="2285679" algn="l" defTabSz="457136" rtl="0" eaLnBrk="1" latinLnBrk="0" hangingPunct="1">
        <a:defRPr sz="1800" kern="1200">
          <a:solidFill>
            <a:schemeClr val="tx1"/>
          </a:solidFill>
          <a:latin typeface="+mn-lt"/>
          <a:ea typeface="+mn-ea"/>
          <a:cs typeface="+mn-cs"/>
        </a:defRPr>
      </a:lvl6pPr>
      <a:lvl7pPr marL="2742815" algn="l" defTabSz="457136" rtl="0" eaLnBrk="1" latinLnBrk="0" hangingPunct="1">
        <a:defRPr sz="1800" kern="1200">
          <a:solidFill>
            <a:schemeClr val="tx1"/>
          </a:solidFill>
          <a:latin typeface="+mn-lt"/>
          <a:ea typeface="+mn-ea"/>
          <a:cs typeface="+mn-cs"/>
        </a:defRPr>
      </a:lvl7pPr>
      <a:lvl8pPr marL="3199951" algn="l" defTabSz="457136" rtl="0" eaLnBrk="1" latinLnBrk="0" hangingPunct="1">
        <a:defRPr sz="1800" kern="1200">
          <a:solidFill>
            <a:schemeClr val="tx1"/>
          </a:solidFill>
          <a:latin typeface="+mn-lt"/>
          <a:ea typeface="+mn-ea"/>
          <a:cs typeface="+mn-cs"/>
        </a:defRPr>
      </a:lvl8pPr>
      <a:lvl9pPr marL="3657087" algn="l" defTabSz="45713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1427" tIns="45713" rIns="91427" bIns="45713"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1" y="1600202"/>
            <a:ext cx="8229600" cy="4525963"/>
          </a:xfrm>
          <a:prstGeom prst="rect">
            <a:avLst/>
          </a:prstGeom>
        </p:spPr>
        <p:txBody>
          <a:bodyPr vert="horz" lIns="91427" tIns="45713" rIns="91427"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06668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Lst>
  <p:txStyles>
    <p:titleStyle>
      <a:lvl1pPr algn="l" defTabSz="457136" rtl="0" eaLnBrk="1" latinLnBrk="0" hangingPunct="1">
        <a:spcBef>
          <a:spcPct val="0"/>
        </a:spcBef>
        <a:buNone/>
        <a:defRPr sz="4400" kern="1200">
          <a:solidFill>
            <a:schemeClr val="tx1"/>
          </a:solidFill>
          <a:latin typeface="Roboto Regular"/>
          <a:ea typeface="+mj-ea"/>
          <a:cs typeface="Roboto Regular"/>
        </a:defRPr>
      </a:lvl1pPr>
    </p:titleStyle>
    <p:bodyStyle>
      <a:lvl1pPr marL="342852" indent="-342852" algn="l" defTabSz="457136" rtl="0" eaLnBrk="1" latinLnBrk="0" hangingPunct="1">
        <a:spcBef>
          <a:spcPct val="20000"/>
        </a:spcBef>
        <a:buFont typeface="Arial"/>
        <a:buChar char="•"/>
        <a:defRPr sz="3200" kern="1200">
          <a:solidFill>
            <a:schemeClr val="tx1"/>
          </a:solidFill>
          <a:latin typeface="Roboto Regular"/>
          <a:ea typeface="+mn-ea"/>
          <a:cs typeface="Roboto Regular"/>
        </a:defRPr>
      </a:lvl1pPr>
      <a:lvl2pPr marL="742845" indent="-285710" algn="l" defTabSz="457136" rtl="0" eaLnBrk="1" latinLnBrk="0" hangingPunct="1">
        <a:spcBef>
          <a:spcPct val="20000"/>
        </a:spcBef>
        <a:buFont typeface="Arial"/>
        <a:buChar char="–"/>
        <a:defRPr sz="2800" kern="1200">
          <a:solidFill>
            <a:schemeClr val="tx1"/>
          </a:solidFill>
          <a:latin typeface="Roboto Regular"/>
          <a:ea typeface="+mn-ea"/>
          <a:cs typeface="Roboto Regular"/>
        </a:defRPr>
      </a:lvl2pPr>
      <a:lvl3pPr marL="1142840" indent="-228568" algn="l" defTabSz="457136" rtl="0" eaLnBrk="1" latinLnBrk="0" hangingPunct="1">
        <a:spcBef>
          <a:spcPct val="20000"/>
        </a:spcBef>
        <a:buFont typeface="Arial"/>
        <a:buChar char="•"/>
        <a:defRPr sz="2400" kern="1200">
          <a:solidFill>
            <a:schemeClr val="tx1"/>
          </a:solidFill>
          <a:latin typeface="Roboto Regular"/>
          <a:ea typeface="+mn-ea"/>
          <a:cs typeface="Roboto Regular"/>
        </a:defRPr>
      </a:lvl3pPr>
      <a:lvl4pPr marL="1599975"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4pPr>
      <a:lvl5pPr marL="2057111"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5pPr>
      <a:lvl6pPr marL="2514247"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3"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19"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5"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3" algn="l" defTabSz="457136" rtl="0" eaLnBrk="1" latinLnBrk="0" hangingPunct="1">
        <a:defRPr sz="1800" kern="1200">
          <a:solidFill>
            <a:schemeClr val="tx1"/>
          </a:solidFill>
          <a:latin typeface="+mn-lt"/>
          <a:ea typeface="+mn-ea"/>
          <a:cs typeface="+mn-cs"/>
        </a:defRPr>
      </a:lvl5pPr>
      <a:lvl6pPr marL="2285679" algn="l" defTabSz="457136" rtl="0" eaLnBrk="1" latinLnBrk="0" hangingPunct="1">
        <a:defRPr sz="1800" kern="1200">
          <a:solidFill>
            <a:schemeClr val="tx1"/>
          </a:solidFill>
          <a:latin typeface="+mn-lt"/>
          <a:ea typeface="+mn-ea"/>
          <a:cs typeface="+mn-cs"/>
        </a:defRPr>
      </a:lvl6pPr>
      <a:lvl7pPr marL="2742815" algn="l" defTabSz="457136" rtl="0" eaLnBrk="1" latinLnBrk="0" hangingPunct="1">
        <a:defRPr sz="1800" kern="1200">
          <a:solidFill>
            <a:schemeClr val="tx1"/>
          </a:solidFill>
          <a:latin typeface="+mn-lt"/>
          <a:ea typeface="+mn-ea"/>
          <a:cs typeface="+mn-cs"/>
        </a:defRPr>
      </a:lvl7pPr>
      <a:lvl8pPr marL="3199951" algn="l" defTabSz="457136" rtl="0" eaLnBrk="1" latinLnBrk="0" hangingPunct="1">
        <a:defRPr sz="1800" kern="1200">
          <a:solidFill>
            <a:schemeClr val="tx1"/>
          </a:solidFill>
          <a:latin typeface="+mn-lt"/>
          <a:ea typeface="+mn-ea"/>
          <a:cs typeface="+mn-cs"/>
        </a:defRPr>
      </a:lvl8pPr>
      <a:lvl9pPr marL="3657087" algn="l" defTabSz="45713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1427" tIns="45713" rIns="91427" bIns="45713"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1" y="1600202"/>
            <a:ext cx="8229600" cy="4525963"/>
          </a:xfrm>
          <a:prstGeom prst="rect">
            <a:avLst/>
          </a:prstGeom>
        </p:spPr>
        <p:txBody>
          <a:bodyPr vert="horz" lIns="91427" tIns="45713" rIns="91427"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91716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Lst>
  <p:txStyles>
    <p:titleStyle>
      <a:lvl1pPr algn="l" defTabSz="457136" rtl="0" eaLnBrk="1" latinLnBrk="0" hangingPunct="1">
        <a:spcBef>
          <a:spcPct val="0"/>
        </a:spcBef>
        <a:buNone/>
        <a:defRPr sz="4400" kern="1200">
          <a:solidFill>
            <a:schemeClr val="tx1"/>
          </a:solidFill>
          <a:latin typeface="Roboto Regular"/>
          <a:ea typeface="+mj-ea"/>
          <a:cs typeface="Roboto Regular"/>
        </a:defRPr>
      </a:lvl1pPr>
    </p:titleStyle>
    <p:bodyStyle>
      <a:lvl1pPr marL="342852" indent="-342852" algn="l" defTabSz="457136" rtl="0" eaLnBrk="1" latinLnBrk="0" hangingPunct="1">
        <a:spcBef>
          <a:spcPct val="20000"/>
        </a:spcBef>
        <a:buFont typeface="Arial"/>
        <a:buChar char="•"/>
        <a:defRPr sz="3200" kern="1200">
          <a:solidFill>
            <a:schemeClr val="tx1"/>
          </a:solidFill>
          <a:latin typeface="Roboto Regular"/>
          <a:ea typeface="+mn-ea"/>
          <a:cs typeface="Roboto Regular"/>
        </a:defRPr>
      </a:lvl1pPr>
      <a:lvl2pPr marL="742845" indent="-285710" algn="l" defTabSz="457136" rtl="0" eaLnBrk="1" latinLnBrk="0" hangingPunct="1">
        <a:spcBef>
          <a:spcPct val="20000"/>
        </a:spcBef>
        <a:buFont typeface="Arial"/>
        <a:buChar char="–"/>
        <a:defRPr sz="2800" kern="1200">
          <a:solidFill>
            <a:schemeClr val="tx1"/>
          </a:solidFill>
          <a:latin typeface="Roboto Regular"/>
          <a:ea typeface="+mn-ea"/>
          <a:cs typeface="Roboto Regular"/>
        </a:defRPr>
      </a:lvl2pPr>
      <a:lvl3pPr marL="1142840" indent="-228568" algn="l" defTabSz="457136" rtl="0" eaLnBrk="1" latinLnBrk="0" hangingPunct="1">
        <a:spcBef>
          <a:spcPct val="20000"/>
        </a:spcBef>
        <a:buFont typeface="Arial"/>
        <a:buChar char="•"/>
        <a:defRPr sz="2400" kern="1200">
          <a:solidFill>
            <a:schemeClr val="tx1"/>
          </a:solidFill>
          <a:latin typeface="Roboto Regular"/>
          <a:ea typeface="+mn-ea"/>
          <a:cs typeface="Roboto Regular"/>
        </a:defRPr>
      </a:lvl3pPr>
      <a:lvl4pPr marL="1599975"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4pPr>
      <a:lvl5pPr marL="2057111"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5pPr>
      <a:lvl6pPr marL="2514247"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3"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19"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5"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3" algn="l" defTabSz="457136" rtl="0" eaLnBrk="1" latinLnBrk="0" hangingPunct="1">
        <a:defRPr sz="1800" kern="1200">
          <a:solidFill>
            <a:schemeClr val="tx1"/>
          </a:solidFill>
          <a:latin typeface="+mn-lt"/>
          <a:ea typeface="+mn-ea"/>
          <a:cs typeface="+mn-cs"/>
        </a:defRPr>
      </a:lvl5pPr>
      <a:lvl6pPr marL="2285679" algn="l" defTabSz="457136" rtl="0" eaLnBrk="1" latinLnBrk="0" hangingPunct="1">
        <a:defRPr sz="1800" kern="1200">
          <a:solidFill>
            <a:schemeClr val="tx1"/>
          </a:solidFill>
          <a:latin typeface="+mn-lt"/>
          <a:ea typeface="+mn-ea"/>
          <a:cs typeface="+mn-cs"/>
        </a:defRPr>
      </a:lvl6pPr>
      <a:lvl7pPr marL="2742815" algn="l" defTabSz="457136" rtl="0" eaLnBrk="1" latinLnBrk="0" hangingPunct="1">
        <a:defRPr sz="1800" kern="1200">
          <a:solidFill>
            <a:schemeClr val="tx1"/>
          </a:solidFill>
          <a:latin typeface="+mn-lt"/>
          <a:ea typeface="+mn-ea"/>
          <a:cs typeface="+mn-cs"/>
        </a:defRPr>
      </a:lvl7pPr>
      <a:lvl8pPr marL="3199951" algn="l" defTabSz="457136" rtl="0" eaLnBrk="1" latinLnBrk="0" hangingPunct="1">
        <a:defRPr sz="1800" kern="1200">
          <a:solidFill>
            <a:schemeClr val="tx1"/>
          </a:solidFill>
          <a:latin typeface="+mn-lt"/>
          <a:ea typeface="+mn-ea"/>
          <a:cs typeface="+mn-cs"/>
        </a:defRPr>
      </a:lvl8pPr>
      <a:lvl9pPr marL="3657087" algn="l" defTabSz="45713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1427" tIns="45713" rIns="91427" bIns="45713"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1" y="1600202"/>
            <a:ext cx="8229600" cy="4525963"/>
          </a:xfrm>
          <a:prstGeom prst="rect">
            <a:avLst/>
          </a:prstGeom>
        </p:spPr>
        <p:txBody>
          <a:bodyPr vert="horz" lIns="91427" tIns="45713" rIns="91427"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17519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Lst>
  <p:txStyles>
    <p:titleStyle>
      <a:lvl1pPr algn="l" defTabSz="457136" rtl="0" eaLnBrk="1" latinLnBrk="0" hangingPunct="1">
        <a:spcBef>
          <a:spcPct val="0"/>
        </a:spcBef>
        <a:buNone/>
        <a:defRPr sz="4400" kern="1200">
          <a:solidFill>
            <a:schemeClr val="tx1"/>
          </a:solidFill>
          <a:latin typeface="Roboto Regular"/>
          <a:ea typeface="+mj-ea"/>
          <a:cs typeface="Roboto Regular"/>
        </a:defRPr>
      </a:lvl1pPr>
    </p:titleStyle>
    <p:bodyStyle>
      <a:lvl1pPr marL="342852" indent="-342852" algn="l" defTabSz="457136" rtl="0" eaLnBrk="1" latinLnBrk="0" hangingPunct="1">
        <a:spcBef>
          <a:spcPct val="20000"/>
        </a:spcBef>
        <a:buFont typeface="Arial"/>
        <a:buChar char="•"/>
        <a:defRPr sz="3200" kern="1200">
          <a:solidFill>
            <a:schemeClr val="tx1"/>
          </a:solidFill>
          <a:latin typeface="Roboto Regular"/>
          <a:ea typeface="+mn-ea"/>
          <a:cs typeface="Roboto Regular"/>
        </a:defRPr>
      </a:lvl1pPr>
      <a:lvl2pPr marL="742845" indent="-285710" algn="l" defTabSz="457136" rtl="0" eaLnBrk="1" latinLnBrk="0" hangingPunct="1">
        <a:spcBef>
          <a:spcPct val="20000"/>
        </a:spcBef>
        <a:buFont typeface="Arial"/>
        <a:buChar char="–"/>
        <a:defRPr sz="2800" kern="1200">
          <a:solidFill>
            <a:schemeClr val="tx1"/>
          </a:solidFill>
          <a:latin typeface="Roboto Regular"/>
          <a:ea typeface="+mn-ea"/>
          <a:cs typeface="Roboto Regular"/>
        </a:defRPr>
      </a:lvl2pPr>
      <a:lvl3pPr marL="1142840" indent="-228568" algn="l" defTabSz="457136" rtl="0" eaLnBrk="1" latinLnBrk="0" hangingPunct="1">
        <a:spcBef>
          <a:spcPct val="20000"/>
        </a:spcBef>
        <a:buFont typeface="Arial"/>
        <a:buChar char="•"/>
        <a:defRPr sz="2400" kern="1200">
          <a:solidFill>
            <a:schemeClr val="tx1"/>
          </a:solidFill>
          <a:latin typeface="Roboto Regular"/>
          <a:ea typeface="+mn-ea"/>
          <a:cs typeface="Roboto Regular"/>
        </a:defRPr>
      </a:lvl3pPr>
      <a:lvl4pPr marL="1599975"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4pPr>
      <a:lvl5pPr marL="2057111"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5pPr>
      <a:lvl6pPr marL="2514247"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3"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19"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5"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3" algn="l" defTabSz="457136" rtl="0" eaLnBrk="1" latinLnBrk="0" hangingPunct="1">
        <a:defRPr sz="1800" kern="1200">
          <a:solidFill>
            <a:schemeClr val="tx1"/>
          </a:solidFill>
          <a:latin typeface="+mn-lt"/>
          <a:ea typeface="+mn-ea"/>
          <a:cs typeface="+mn-cs"/>
        </a:defRPr>
      </a:lvl5pPr>
      <a:lvl6pPr marL="2285679" algn="l" defTabSz="457136" rtl="0" eaLnBrk="1" latinLnBrk="0" hangingPunct="1">
        <a:defRPr sz="1800" kern="1200">
          <a:solidFill>
            <a:schemeClr val="tx1"/>
          </a:solidFill>
          <a:latin typeface="+mn-lt"/>
          <a:ea typeface="+mn-ea"/>
          <a:cs typeface="+mn-cs"/>
        </a:defRPr>
      </a:lvl6pPr>
      <a:lvl7pPr marL="2742815" algn="l" defTabSz="457136" rtl="0" eaLnBrk="1" latinLnBrk="0" hangingPunct="1">
        <a:defRPr sz="1800" kern="1200">
          <a:solidFill>
            <a:schemeClr val="tx1"/>
          </a:solidFill>
          <a:latin typeface="+mn-lt"/>
          <a:ea typeface="+mn-ea"/>
          <a:cs typeface="+mn-cs"/>
        </a:defRPr>
      </a:lvl7pPr>
      <a:lvl8pPr marL="3199951" algn="l" defTabSz="457136" rtl="0" eaLnBrk="1" latinLnBrk="0" hangingPunct="1">
        <a:defRPr sz="1800" kern="1200">
          <a:solidFill>
            <a:schemeClr val="tx1"/>
          </a:solidFill>
          <a:latin typeface="+mn-lt"/>
          <a:ea typeface="+mn-ea"/>
          <a:cs typeface="+mn-cs"/>
        </a:defRPr>
      </a:lvl8pPr>
      <a:lvl9pPr marL="3657087" algn="l" defTabSz="45713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1427" tIns="45713" rIns="91427" bIns="45713"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1" y="1600202"/>
            <a:ext cx="8229600" cy="4525963"/>
          </a:xfrm>
          <a:prstGeom prst="rect">
            <a:avLst/>
          </a:prstGeom>
        </p:spPr>
        <p:txBody>
          <a:bodyPr vert="horz" lIns="91427" tIns="45713" rIns="91427"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90484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Lst>
  <p:txStyles>
    <p:titleStyle>
      <a:lvl1pPr algn="l" defTabSz="457136" rtl="0" eaLnBrk="1" latinLnBrk="0" hangingPunct="1">
        <a:spcBef>
          <a:spcPct val="0"/>
        </a:spcBef>
        <a:buNone/>
        <a:defRPr sz="4400" kern="1200">
          <a:solidFill>
            <a:schemeClr val="tx1"/>
          </a:solidFill>
          <a:latin typeface="Roboto Regular"/>
          <a:ea typeface="+mj-ea"/>
          <a:cs typeface="Roboto Regular"/>
        </a:defRPr>
      </a:lvl1pPr>
    </p:titleStyle>
    <p:bodyStyle>
      <a:lvl1pPr marL="342852" indent="-342852" algn="l" defTabSz="457136" rtl="0" eaLnBrk="1" latinLnBrk="0" hangingPunct="1">
        <a:spcBef>
          <a:spcPct val="20000"/>
        </a:spcBef>
        <a:buFont typeface="Arial"/>
        <a:buChar char="•"/>
        <a:defRPr sz="3200" kern="1200">
          <a:solidFill>
            <a:schemeClr val="tx1"/>
          </a:solidFill>
          <a:latin typeface="Roboto Regular"/>
          <a:ea typeface="+mn-ea"/>
          <a:cs typeface="Roboto Regular"/>
        </a:defRPr>
      </a:lvl1pPr>
      <a:lvl2pPr marL="742845" indent="-285710" algn="l" defTabSz="457136" rtl="0" eaLnBrk="1" latinLnBrk="0" hangingPunct="1">
        <a:spcBef>
          <a:spcPct val="20000"/>
        </a:spcBef>
        <a:buFont typeface="Arial"/>
        <a:buChar char="–"/>
        <a:defRPr sz="2800" kern="1200">
          <a:solidFill>
            <a:schemeClr val="tx1"/>
          </a:solidFill>
          <a:latin typeface="Roboto Regular"/>
          <a:ea typeface="+mn-ea"/>
          <a:cs typeface="Roboto Regular"/>
        </a:defRPr>
      </a:lvl2pPr>
      <a:lvl3pPr marL="1142840" indent="-228568" algn="l" defTabSz="457136" rtl="0" eaLnBrk="1" latinLnBrk="0" hangingPunct="1">
        <a:spcBef>
          <a:spcPct val="20000"/>
        </a:spcBef>
        <a:buFont typeface="Arial"/>
        <a:buChar char="•"/>
        <a:defRPr sz="2400" kern="1200">
          <a:solidFill>
            <a:schemeClr val="tx1"/>
          </a:solidFill>
          <a:latin typeface="Roboto Regular"/>
          <a:ea typeface="+mn-ea"/>
          <a:cs typeface="Roboto Regular"/>
        </a:defRPr>
      </a:lvl3pPr>
      <a:lvl4pPr marL="1599975"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4pPr>
      <a:lvl5pPr marL="2057111"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5pPr>
      <a:lvl6pPr marL="2514247"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3"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19"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5"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3" algn="l" defTabSz="457136" rtl="0" eaLnBrk="1" latinLnBrk="0" hangingPunct="1">
        <a:defRPr sz="1800" kern="1200">
          <a:solidFill>
            <a:schemeClr val="tx1"/>
          </a:solidFill>
          <a:latin typeface="+mn-lt"/>
          <a:ea typeface="+mn-ea"/>
          <a:cs typeface="+mn-cs"/>
        </a:defRPr>
      </a:lvl5pPr>
      <a:lvl6pPr marL="2285679" algn="l" defTabSz="457136" rtl="0" eaLnBrk="1" latinLnBrk="0" hangingPunct="1">
        <a:defRPr sz="1800" kern="1200">
          <a:solidFill>
            <a:schemeClr val="tx1"/>
          </a:solidFill>
          <a:latin typeface="+mn-lt"/>
          <a:ea typeface="+mn-ea"/>
          <a:cs typeface="+mn-cs"/>
        </a:defRPr>
      </a:lvl6pPr>
      <a:lvl7pPr marL="2742815" algn="l" defTabSz="457136" rtl="0" eaLnBrk="1" latinLnBrk="0" hangingPunct="1">
        <a:defRPr sz="1800" kern="1200">
          <a:solidFill>
            <a:schemeClr val="tx1"/>
          </a:solidFill>
          <a:latin typeface="+mn-lt"/>
          <a:ea typeface="+mn-ea"/>
          <a:cs typeface="+mn-cs"/>
        </a:defRPr>
      </a:lvl7pPr>
      <a:lvl8pPr marL="3199951" algn="l" defTabSz="457136" rtl="0" eaLnBrk="1" latinLnBrk="0" hangingPunct="1">
        <a:defRPr sz="1800" kern="1200">
          <a:solidFill>
            <a:schemeClr val="tx1"/>
          </a:solidFill>
          <a:latin typeface="+mn-lt"/>
          <a:ea typeface="+mn-ea"/>
          <a:cs typeface="+mn-cs"/>
        </a:defRPr>
      </a:lvl8pPr>
      <a:lvl9pPr marL="3657087" algn="l" defTabSz="45713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1427" tIns="45713" rIns="91427" bIns="45713"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1" y="1600202"/>
            <a:ext cx="8229600" cy="4525963"/>
          </a:xfrm>
          <a:prstGeom prst="rect">
            <a:avLst/>
          </a:prstGeom>
        </p:spPr>
        <p:txBody>
          <a:bodyPr vert="horz" lIns="91427" tIns="45713" rIns="91427" bIns="457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970ECD59-A37A-C84B-9DFA-8E427AD378B0}" type="datetimeFigureOut">
              <a:rPr lang="en-US">
                <a:solidFill>
                  <a:prstClr val="black">
                    <a:tint val="75000"/>
                  </a:prstClr>
                </a:solidFill>
              </a:rPr>
              <a:pPr/>
              <a:t>11/23/2017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27" tIns="45713" rIns="91427" bIns="45713" rtlCol="0" anchor="ctr"/>
          <a:lstStyle>
            <a:lvl1pPr algn="l">
              <a:defRPr sz="1200">
                <a:solidFill>
                  <a:schemeClr val="tx1">
                    <a:tint val="75000"/>
                  </a:schemeClr>
                </a:solidFill>
                <a:latin typeface="Roboto Regular"/>
                <a:cs typeface="Roboto Regular"/>
              </a:defRPr>
            </a:lvl1pPr>
          </a:lstStyle>
          <a:p>
            <a:fld id="{80E39091-E0D1-CF46-954B-4EBC67CDBED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26447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Lst>
  <p:txStyles>
    <p:titleStyle>
      <a:lvl1pPr algn="l" defTabSz="457136" rtl="0" eaLnBrk="1" latinLnBrk="0" hangingPunct="1">
        <a:spcBef>
          <a:spcPct val="0"/>
        </a:spcBef>
        <a:buNone/>
        <a:defRPr sz="4400" kern="1200">
          <a:solidFill>
            <a:schemeClr val="tx1"/>
          </a:solidFill>
          <a:latin typeface="Roboto Regular"/>
          <a:ea typeface="+mj-ea"/>
          <a:cs typeface="Roboto Regular"/>
        </a:defRPr>
      </a:lvl1pPr>
    </p:titleStyle>
    <p:bodyStyle>
      <a:lvl1pPr marL="342852" indent="-342852" algn="l" defTabSz="457136" rtl="0" eaLnBrk="1" latinLnBrk="0" hangingPunct="1">
        <a:spcBef>
          <a:spcPct val="20000"/>
        </a:spcBef>
        <a:buFont typeface="Arial"/>
        <a:buChar char="•"/>
        <a:defRPr sz="3200" kern="1200">
          <a:solidFill>
            <a:schemeClr val="tx1"/>
          </a:solidFill>
          <a:latin typeface="Roboto Regular"/>
          <a:ea typeface="+mn-ea"/>
          <a:cs typeface="Roboto Regular"/>
        </a:defRPr>
      </a:lvl1pPr>
      <a:lvl2pPr marL="742845" indent="-285710" algn="l" defTabSz="457136" rtl="0" eaLnBrk="1" latinLnBrk="0" hangingPunct="1">
        <a:spcBef>
          <a:spcPct val="20000"/>
        </a:spcBef>
        <a:buFont typeface="Arial"/>
        <a:buChar char="–"/>
        <a:defRPr sz="2800" kern="1200">
          <a:solidFill>
            <a:schemeClr val="tx1"/>
          </a:solidFill>
          <a:latin typeface="Roboto Regular"/>
          <a:ea typeface="+mn-ea"/>
          <a:cs typeface="Roboto Regular"/>
        </a:defRPr>
      </a:lvl2pPr>
      <a:lvl3pPr marL="1142840" indent="-228568" algn="l" defTabSz="457136" rtl="0" eaLnBrk="1" latinLnBrk="0" hangingPunct="1">
        <a:spcBef>
          <a:spcPct val="20000"/>
        </a:spcBef>
        <a:buFont typeface="Arial"/>
        <a:buChar char="•"/>
        <a:defRPr sz="2400" kern="1200">
          <a:solidFill>
            <a:schemeClr val="tx1"/>
          </a:solidFill>
          <a:latin typeface="Roboto Regular"/>
          <a:ea typeface="+mn-ea"/>
          <a:cs typeface="Roboto Regular"/>
        </a:defRPr>
      </a:lvl3pPr>
      <a:lvl4pPr marL="1599975"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4pPr>
      <a:lvl5pPr marL="2057111" indent="-228568" algn="l" defTabSz="457136" rtl="0" eaLnBrk="1" latinLnBrk="0" hangingPunct="1">
        <a:spcBef>
          <a:spcPct val="20000"/>
        </a:spcBef>
        <a:buFont typeface="Arial"/>
        <a:buChar char="»"/>
        <a:defRPr sz="2000" kern="1200">
          <a:solidFill>
            <a:schemeClr val="tx1"/>
          </a:solidFill>
          <a:latin typeface="Roboto Regular"/>
          <a:ea typeface="+mn-ea"/>
          <a:cs typeface="Roboto Regular"/>
        </a:defRPr>
      </a:lvl5pPr>
      <a:lvl6pPr marL="2514247" indent="-228568" algn="l" defTabSz="457136" rtl="0" eaLnBrk="1" latinLnBrk="0" hangingPunct="1">
        <a:spcBef>
          <a:spcPct val="20000"/>
        </a:spcBef>
        <a:buFont typeface="Arial"/>
        <a:buChar char="•"/>
        <a:defRPr sz="2000" kern="1200">
          <a:solidFill>
            <a:schemeClr val="tx1"/>
          </a:solidFill>
          <a:latin typeface="+mn-lt"/>
          <a:ea typeface="+mn-ea"/>
          <a:cs typeface="+mn-cs"/>
        </a:defRPr>
      </a:lvl6pPr>
      <a:lvl7pPr marL="2971383" indent="-228568" algn="l" defTabSz="457136" rtl="0" eaLnBrk="1" latinLnBrk="0" hangingPunct="1">
        <a:spcBef>
          <a:spcPct val="20000"/>
        </a:spcBef>
        <a:buFont typeface="Arial"/>
        <a:buChar char="•"/>
        <a:defRPr sz="2000" kern="1200">
          <a:solidFill>
            <a:schemeClr val="tx1"/>
          </a:solidFill>
          <a:latin typeface="+mn-lt"/>
          <a:ea typeface="+mn-ea"/>
          <a:cs typeface="+mn-cs"/>
        </a:defRPr>
      </a:lvl7pPr>
      <a:lvl8pPr marL="3428519" indent="-228568" algn="l" defTabSz="457136" rtl="0" eaLnBrk="1" latinLnBrk="0" hangingPunct="1">
        <a:spcBef>
          <a:spcPct val="20000"/>
        </a:spcBef>
        <a:buFont typeface="Arial"/>
        <a:buChar char="•"/>
        <a:defRPr sz="2000" kern="1200">
          <a:solidFill>
            <a:schemeClr val="tx1"/>
          </a:solidFill>
          <a:latin typeface="+mn-lt"/>
          <a:ea typeface="+mn-ea"/>
          <a:cs typeface="+mn-cs"/>
        </a:defRPr>
      </a:lvl8pPr>
      <a:lvl9pPr marL="3885655" indent="-228568" algn="l" defTabSz="45713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6" rtl="0" eaLnBrk="1" latinLnBrk="0" hangingPunct="1">
        <a:defRPr sz="1800" kern="1200">
          <a:solidFill>
            <a:schemeClr val="tx1"/>
          </a:solidFill>
          <a:latin typeface="+mn-lt"/>
          <a:ea typeface="+mn-ea"/>
          <a:cs typeface="+mn-cs"/>
        </a:defRPr>
      </a:lvl1pPr>
      <a:lvl2pPr marL="457136" algn="l" defTabSz="457136" rtl="0" eaLnBrk="1" latinLnBrk="0" hangingPunct="1">
        <a:defRPr sz="1800" kern="1200">
          <a:solidFill>
            <a:schemeClr val="tx1"/>
          </a:solidFill>
          <a:latin typeface="+mn-lt"/>
          <a:ea typeface="+mn-ea"/>
          <a:cs typeface="+mn-cs"/>
        </a:defRPr>
      </a:lvl2pPr>
      <a:lvl3pPr marL="914272" algn="l" defTabSz="457136" rtl="0" eaLnBrk="1" latinLnBrk="0" hangingPunct="1">
        <a:defRPr sz="1800" kern="1200">
          <a:solidFill>
            <a:schemeClr val="tx1"/>
          </a:solidFill>
          <a:latin typeface="+mn-lt"/>
          <a:ea typeface="+mn-ea"/>
          <a:cs typeface="+mn-cs"/>
        </a:defRPr>
      </a:lvl3pPr>
      <a:lvl4pPr marL="1371408" algn="l" defTabSz="457136" rtl="0" eaLnBrk="1" latinLnBrk="0" hangingPunct="1">
        <a:defRPr sz="1800" kern="1200">
          <a:solidFill>
            <a:schemeClr val="tx1"/>
          </a:solidFill>
          <a:latin typeface="+mn-lt"/>
          <a:ea typeface="+mn-ea"/>
          <a:cs typeface="+mn-cs"/>
        </a:defRPr>
      </a:lvl4pPr>
      <a:lvl5pPr marL="1828543" algn="l" defTabSz="457136" rtl="0" eaLnBrk="1" latinLnBrk="0" hangingPunct="1">
        <a:defRPr sz="1800" kern="1200">
          <a:solidFill>
            <a:schemeClr val="tx1"/>
          </a:solidFill>
          <a:latin typeface="+mn-lt"/>
          <a:ea typeface="+mn-ea"/>
          <a:cs typeface="+mn-cs"/>
        </a:defRPr>
      </a:lvl5pPr>
      <a:lvl6pPr marL="2285679" algn="l" defTabSz="457136" rtl="0" eaLnBrk="1" latinLnBrk="0" hangingPunct="1">
        <a:defRPr sz="1800" kern="1200">
          <a:solidFill>
            <a:schemeClr val="tx1"/>
          </a:solidFill>
          <a:latin typeface="+mn-lt"/>
          <a:ea typeface="+mn-ea"/>
          <a:cs typeface="+mn-cs"/>
        </a:defRPr>
      </a:lvl6pPr>
      <a:lvl7pPr marL="2742815" algn="l" defTabSz="457136" rtl="0" eaLnBrk="1" latinLnBrk="0" hangingPunct="1">
        <a:defRPr sz="1800" kern="1200">
          <a:solidFill>
            <a:schemeClr val="tx1"/>
          </a:solidFill>
          <a:latin typeface="+mn-lt"/>
          <a:ea typeface="+mn-ea"/>
          <a:cs typeface="+mn-cs"/>
        </a:defRPr>
      </a:lvl7pPr>
      <a:lvl8pPr marL="3199951" algn="l" defTabSz="457136" rtl="0" eaLnBrk="1" latinLnBrk="0" hangingPunct="1">
        <a:defRPr sz="1800" kern="1200">
          <a:solidFill>
            <a:schemeClr val="tx1"/>
          </a:solidFill>
          <a:latin typeface="+mn-lt"/>
          <a:ea typeface="+mn-ea"/>
          <a:cs typeface="+mn-cs"/>
        </a:defRPr>
      </a:lvl8pPr>
      <a:lvl9pPr marL="3657087" algn="l" defTabSz="4571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hyperlink" Target="http://www.scpclearinghouse.org/resource/sustainable-public-procurement-global-review-2013" TargetMode="External"/><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www.scpclearinghouse.org/resource/2017-global-review-sustainable-public-procurement" TargetMode="Externa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7.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5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7.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3" Type="http://schemas.openxmlformats.org/officeDocument/2006/relationships/hyperlink" Target="http://www.scpclearinghouse.org/sustainable-public-procurement/about" TargetMode="External"/><Relationship Id="rId2" Type="http://schemas.openxmlformats.org/officeDocument/2006/relationships/hyperlink" Target="https://www.youtube.com/user/SCPClearinghouse" TargetMode="External"/><Relationship Id="rId1" Type="http://schemas.openxmlformats.org/officeDocument/2006/relationships/slideLayout" Target="../slideLayouts/slideLayout66.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rgbClr val="00AEE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8122" y="1645059"/>
            <a:ext cx="7679262" cy="2848626"/>
          </a:xfrm>
        </p:spPr>
        <p:txBody>
          <a:bodyPr lIns="0" rIns="0" bIns="144000" anchor="b">
            <a:noAutofit/>
          </a:bodyPr>
          <a:lstStyle/>
          <a:p>
            <a:r>
              <a:rPr lang="en-US" sz="4000" dirty="0" smtClean="0">
                <a:solidFill>
                  <a:schemeClr val="bg1"/>
                </a:solidFill>
              </a:rPr>
              <a:t>Sustainable Public Procurement, </a:t>
            </a:r>
            <a:r>
              <a:rPr lang="en-US" sz="3000" dirty="0" smtClean="0">
                <a:solidFill>
                  <a:schemeClr val="bg1"/>
                </a:solidFill>
              </a:rPr>
              <a:t>a strategic tool to achieve sustainability and transform markets. </a:t>
            </a:r>
            <a:endParaRPr lang="en-US" sz="3000" dirty="0">
              <a:solidFill>
                <a:schemeClr val="bg1"/>
              </a:solidFill>
            </a:endParaRPr>
          </a:p>
        </p:txBody>
      </p:sp>
      <p:sp>
        <p:nvSpPr>
          <p:cNvPr id="3" name="Subtitle 2"/>
          <p:cNvSpPr>
            <a:spLocks noGrp="1"/>
          </p:cNvSpPr>
          <p:nvPr>
            <p:ph type="subTitle" idx="1"/>
          </p:nvPr>
        </p:nvSpPr>
        <p:spPr>
          <a:xfrm>
            <a:off x="728122" y="4493683"/>
            <a:ext cx="7679262" cy="1271156"/>
          </a:xfrm>
        </p:spPr>
        <p:txBody>
          <a:bodyPr lIns="0" tIns="144000" rIns="0" bIns="144000" anchor="t">
            <a:noAutofit/>
          </a:bodyPr>
          <a:lstStyle/>
          <a:p>
            <a:r>
              <a:rPr lang="en-US" sz="2000" dirty="0" smtClean="0">
                <a:solidFill>
                  <a:schemeClr val="bg1"/>
                </a:solidFill>
              </a:rPr>
              <a:t>Presentation </a:t>
            </a:r>
            <a:r>
              <a:rPr lang="en-US" sz="2000" dirty="0">
                <a:solidFill>
                  <a:schemeClr val="bg1"/>
                </a:solidFill>
              </a:rPr>
              <a:t>of the results of the </a:t>
            </a:r>
            <a:r>
              <a:rPr lang="en-US" sz="2000" dirty="0" smtClean="0">
                <a:solidFill>
                  <a:schemeClr val="bg1"/>
                </a:solidFill>
              </a:rPr>
              <a:t>2017 Global </a:t>
            </a:r>
            <a:r>
              <a:rPr lang="en-US" sz="2000" dirty="0">
                <a:solidFill>
                  <a:schemeClr val="bg1"/>
                </a:solidFill>
              </a:rPr>
              <a:t>review of SPP with key success stories. </a:t>
            </a:r>
            <a:endParaRPr lang="en-US" sz="2000" b="1" dirty="0">
              <a:solidFill>
                <a:srgbClr val="FFFFFF"/>
              </a:solidFill>
            </a:endParaRPr>
          </a:p>
        </p:txBody>
      </p:sp>
      <p:cxnSp>
        <p:nvCxnSpPr>
          <p:cNvPr id="5" name="Straight Connector 4"/>
          <p:cNvCxnSpPr/>
          <p:nvPr/>
        </p:nvCxnSpPr>
        <p:spPr>
          <a:xfrm>
            <a:off x="728122" y="4493683"/>
            <a:ext cx="767926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28122" y="5790240"/>
            <a:ext cx="767926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9" name="Subtitle 2"/>
          <p:cNvSpPr txBox="1">
            <a:spLocks/>
          </p:cNvSpPr>
          <p:nvPr/>
        </p:nvSpPr>
        <p:spPr>
          <a:xfrm>
            <a:off x="728122" y="5790240"/>
            <a:ext cx="7679262" cy="458159"/>
          </a:xfrm>
          <a:prstGeom prst="rect">
            <a:avLst/>
          </a:prstGeom>
        </p:spPr>
        <p:txBody>
          <a:bodyPr vert="horz" lIns="0" tIns="144000" rIns="0" bIns="45713" rtlCol="0">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100" dirty="0" smtClean="0">
                <a:solidFill>
                  <a:srgbClr val="FFFFFF"/>
                </a:solidFill>
              </a:rPr>
              <a:t>Farid Yaker / November 23  2017 /Kyiv, Ukraine</a:t>
            </a:r>
            <a:endParaRPr lang="en-US" sz="1100" dirty="0">
              <a:solidFill>
                <a:srgbClr val="FFFFFF"/>
              </a:solidFill>
            </a:endParaRPr>
          </a:p>
        </p:txBody>
      </p:sp>
      <p:pic>
        <p:nvPicPr>
          <p:cNvPr id="27" name="Picture 26" descr="UNEnvironment_Logo_English_Short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8921" y="1"/>
            <a:ext cx="2495615" cy="1619656"/>
          </a:xfrm>
          <a:prstGeom prst="rect">
            <a:avLst/>
          </a:prstGeom>
        </p:spPr>
      </p:pic>
    </p:spTree>
    <p:extLst>
      <p:ext uri="{BB962C8B-B14F-4D97-AF65-F5344CB8AC3E}">
        <p14:creationId xmlns:p14="http://schemas.microsoft.com/office/powerpoint/2010/main" val="2104761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Users\namjildz\Desktop\LOGOS MAC\iclei-logo.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5931" y="1098819"/>
            <a:ext cx="1130008" cy="637961"/>
          </a:xfrm>
          <a:prstGeom prst="rect">
            <a:avLst/>
          </a:prstGeom>
          <a:noFill/>
          <a:ln>
            <a:noFill/>
          </a:ln>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8772" y="1073365"/>
            <a:ext cx="1359457" cy="66341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5788" y="1001596"/>
            <a:ext cx="1422645" cy="923298"/>
          </a:xfrm>
          <a:prstGeom prst="rect">
            <a:avLst/>
          </a:prstGeom>
        </p:spPr>
      </p:pic>
      <p:sp>
        <p:nvSpPr>
          <p:cNvPr id="9"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prstClr val="white">
                    <a:lumMod val="65000"/>
                  </a:prstClr>
                </a:solidFill>
              </a:rPr>
              <a:pPr/>
              <a:t>10</a:t>
            </a:fld>
            <a:endParaRPr lang="en-US" sz="900" dirty="0">
              <a:solidFill>
                <a:prstClr val="white">
                  <a:lumMod val="65000"/>
                </a:prstClr>
              </a:solidFill>
            </a:endParaRPr>
          </a:p>
        </p:txBody>
      </p:sp>
      <p:cxnSp>
        <p:nvCxnSpPr>
          <p:cNvPr id="10" name="Straight Connector 9"/>
          <p:cNvCxnSpPr/>
          <p:nvPr/>
        </p:nvCxnSpPr>
        <p:spPr>
          <a:xfrm>
            <a:off x="743584" y="8509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28122" y="635000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728122" y="1193800"/>
            <a:ext cx="5411421" cy="5156201"/>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endParaRPr lang="en-US" sz="2400" b="1" dirty="0">
              <a:solidFill>
                <a:prstClr val="black"/>
              </a:solidFill>
              <a:latin typeface="Roboto Black" panose="02000000000000000000" pitchFamily="2" charset="0"/>
              <a:ea typeface="Roboto Black" panose="02000000000000000000" pitchFamily="2" charset="0"/>
              <a:cs typeface="Roboto Black" panose="02000000000000000000" pitchFamily="2" charset="0"/>
            </a:endParaRPr>
          </a:p>
          <a:p>
            <a:endParaRPr lang="en-US" sz="240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2" name="Title 1"/>
          <p:cNvSpPr txBox="1">
            <a:spLocks/>
          </p:cNvSpPr>
          <p:nvPr/>
        </p:nvSpPr>
        <p:spPr>
          <a:xfrm>
            <a:off x="728122" y="65663"/>
            <a:ext cx="8280410" cy="1193799"/>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3200" dirty="0" smtClean="0">
                <a:solidFill>
                  <a:srgbClr val="00AEEF"/>
                </a:solidFill>
              </a:rPr>
              <a:t>Governance structure: </a:t>
            </a:r>
            <a:r>
              <a:rPr lang="en-US" sz="2800" dirty="0" smtClean="0">
                <a:solidFill>
                  <a:srgbClr val="00AEEF"/>
                </a:solidFill>
              </a:rPr>
              <a:t>new MAC 2017-2019</a:t>
            </a:r>
            <a:endParaRPr lang="en-US" sz="2800" dirty="0">
              <a:solidFill>
                <a:srgbClr val="00AEEF"/>
              </a:solidFill>
            </a:endParaRPr>
          </a:p>
        </p:txBody>
      </p:sp>
      <p:pic>
        <p:nvPicPr>
          <p:cNvPr id="16" name="Picture 15"/>
          <p:cNvPicPr>
            <a:picLocks noChangeAspect="1"/>
          </p:cNvPicPr>
          <p:nvPr/>
        </p:nvPicPr>
        <p:blipFill>
          <a:blip r:embed="rId6"/>
          <a:stretch>
            <a:fillRect/>
          </a:stretch>
        </p:blipFill>
        <p:spPr>
          <a:xfrm>
            <a:off x="589045" y="1941061"/>
            <a:ext cx="7833802" cy="4756814"/>
          </a:xfrm>
          <a:prstGeom prst="rect">
            <a:avLst/>
          </a:prstGeom>
        </p:spPr>
      </p:pic>
      <p:sp>
        <p:nvSpPr>
          <p:cNvPr id="14" name="Title 1"/>
          <p:cNvSpPr txBox="1">
            <a:spLocks/>
          </p:cNvSpPr>
          <p:nvPr/>
        </p:nvSpPr>
        <p:spPr>
          <a:xfrm>
            <a:off x="1730828" y="1259462"/>
            <a:ext cx="5550237" cy="685800"/>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endParaRPr lang="en-US" sz="200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40610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575" y="978350"/>
            <a:ext cx="8501063" cy="4423271"/>
          </a:xfrm>
        </p:spPr>
      </p:pic>
      <p:sp>
        <p:nvSpPr>
          <p:cNvPr id="9"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schemeClr val="bg1"/>
                </a:solidFill>
              </a:rPr>
              <a:t>11</a:t>
            </a:fld>
            <a:endParaRPr lang="en-US" sz="900" dirty="0">
              <a:solidFill>
                <a:schemeClr val="bg1"/>
              </a:solidFill>
            </a:endParaRPr>
          </a:p>
        </p:txBody>
      </p:sp>
      <p:sp>
        <p:nvSpPr>
          <p:cNvPr id="3" name="Title 2"/>
          <p:cNvSpPr>
            <a:spLocks noGrp="1"/>
          </p:cNvSpPr>
          <p:nvPr>
            <p:ph type="title"/>
          </p:nvPr>
        </p:nvSpPr>
        <p:spPr>
          <a:xfrm>
            <a:off x="643457" y="37866"/>
            <a:ext cx="8500543" cy="1143000"/>
          </a:xfrm>
        </p:spPr>
        <p:txBody>
          <a:bodyPr>
            <a:normAutofit/>
          </a:bodyPr>
          <a:lstStyle/>
          <a:p>
            <a:r>
              <a:rPr lang="en-GB" sz="2800" dirty="0" smtClean="0">
                <a:solidFill>
                  <a:srgbClr val="00AEEF"/>
                </a:solidFill>
              </a:rPr>
              <a:t>The 10 YFP SPP Programme </a:t>
            </a:r>
            <a:r>
              <a:rPr lang="en-GB" sz="3200" dirty="0" smtClean="0">
                <a:solidFill>
                  <a:srgbClr val="00AEEF"/>
                </a:solidFill>
              </a:rPr>
              <a:t>global presence</a:t>
            </a:r>
            <a:endParaRPr lang="en-GB" sz="3200" dirty="0">
              <a:solidFill>
                <a:srgbClr val="00AEEF"/>
              </a:solidFill>
            </a:endParaRPr>
          </a:p>
        </p:txBody>
      </p:sp>
      <p:sp>
        <p:nvSpPr>
          <p:cNvPr id="8" name="TextBox 7"/>
          <p:cNvSpPr txBox="1"/>
          <p:nvPr/>
        </p:nvSpPr>
        <p:spPr>
          <a:xfrm>
            <a:off x="0" y="5288341"/>
            <a:ext cx="8978900" cy="1261884"/>
          </a:xfrm>
          <a:prstGeom prst="rect">
            <a:avLst/>
          </a:prstGeom>
          <a:noFill/>
        </p:spPr>
        <p:txBody>
          <a:bodyPr wrap="square" rtlCol="0">
            <a:spAutoFit/>
          </a:bodyPr>
          <a:lstStyle/>
          <a:p>
            <a:pPr algn="ctr"/>
            <a:r>
              <a:rPr lang="en-GB" sz="2800" b="1" dirty="0" smtClean="0">
                <a:solidFill>
                  <a:srgbClr val="7030A0"/>
                </a:solidFill>
                <a:latin typeface="Roboto Regular"/>
              </a:rPr>
              <a:t>108</a:t>
            </a:r>
            <a:r>
              <a:rPr lang="en-GB" sz="2800" b="1" dirty="0" smtClean="0">
                <a:latin typeface="Roboto Regular"/>
              </a:rPr>
              <a:t> </a:t>
            </a:r>
            <a:r>
              <a:rPr lang="en-GB" sz="2800" dirty="0" smtClean="0">
                <a:latin typeface="Roboto Regular"/>
              </a:rPr>
              <a:t>Partner Organizations and </a:t>
            </a:r>
            <a:r>
              <a:rPr lang="en-GB" sz="2800" b="1" dirty="0" smtClean="0">
                <a:solidFill>
                  <a:srgbClr val="7030A0"/>
                </a:solidFill>
                <a:latin typeface="Roboto Regular"/>
              </a:rPr>
              <a:t>14</a:t>
            </a:r>
            <a:r>
              <a:rPr lang="en-GB" sz="2800" b="1" dirty="0" smtClean="0">
                <a:latin typeface="Roboto Regular"/>
              </a:rPr>
              <a:t> </a:t>
            </a:r>
            <a:r>
              <a:rPr lang="en-GB" sz="2800" dirty="0" smtClean="0">
                <a:latin typeface="Roboto Regular"/>
              </a:rPr>
              <a:t>individual Experts </a:t>
            </a:r>
          </a:p>
          <a:p>
            <a:pPr algn="ctr"/>
            <a:r>
              <a:rPr lang="en-GB" sz="2800" dirty="0" smtClean="0">
                <a:latin typeface="Roboto Regular"/>
              </a:rPr>
              <a:t>in more than </a:t>
            </a:r>
            <a:r>
              <a:rPr lang="en-GB" sz="2800" b="1" dirty="0" smtClean="0">
                <a:solidFill>
                  <a:srgbClr val="7030A0"/>
                </a:solidFill>
                <a:latin typeface="Roboto Regular"/>
              </a:rPr>
              <a:t>40</a:t>
            </a:r>
            <a:r>
              <a:rPr lang="en-GB" sz="2800" dirty="0" smtClean="0">
                <a:latin typeface="Roboto Regular"/>
              </a:rPr>
              <a:t> countries around the globe </a:t>
            </a:r>
          </a:p>
          <a:p>
            <a:pPr algn="ctr"/>
            <a:r>
              <a:rPr lang="en-GB" sz="2000" dirty="0" smtClean="0">
                <a:latin typeface="Roboto Regular"/>
              </a:rPr>
              <a:t>(</a:t>
            </a:r>
            <a:r>
              <a:rPr lang="en-GB" sz="2000" i="1" dirty="0" smtClean="0">
                <a:latin typeface="Roboto Regular"/>
              </a:rPr>
              <a:t>as of November 2017</a:t>
            </a:r>
            <a:r>
              <a:rPr lang="en-GB" sz="2000" dirty="0" smtClean="0">
                <a:latin typeface="Roboto Regular"/>
              </a:rPr>
              <a:t>) </a:t>
            </a:r>
            <a:endParaRPr lang="en-GB" sz="2000" dirty="0">
              <a:latin typeface="Roboto Regular"/>
            </a:endParaRPr>
          </a:p>
        </p:txBody>
      </p:sp>
      <p:cxnSp>
        <p:nvCxnSpPr>
          <p:cNvPr id="13" name="Straight Connector 12"/>
          <p:cNvCxnSpPr/>
          <p:nvPr/>
        </p:nvCxnSpPr>
        <p:spPr>
          <a:xfrm>
            <a:off x="957249" y="5288341"/>
            <a:ext cx="7197635"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908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915" y="1343973"/>
            <a:ext cx="3354431" cy="4755181"/>
          </a:xfrm>
          <a:prstGeom prst="rect">
            <a:avLst/>
          </a:prstGeom>
          <a:noFill/>
          <a:ln w="9525">
            <a:solidFill>
              <a:srgbClr val="92D05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531792" y="6099154"/>
            <a:ext cx="4836453" cy="369332"/>
          </a:xfrm>
          <a:prstGeom prst="rect">
            <a:avLst/>
          </a:prstGeom>
        </p:spPr>
        <p:txBody>
          <a:bodyPr wrap="square">
            <a:spAutoFit/>
          </a:bodyPr>
          <a:lstStyle/>
          <a:p>
            <a:pPr hangingPunct="0"/>
            <a:r>
              <a:rPr lang="en-US" dirty="0" smtClean="0"/>
              <a:t>Available</a:t>
            </a:r>
            <a:r>
              <a:rPr lang="en-US" dirty="0" smtClean="0">
                <a:hlinkClick r:id="rId3"/>
              </a:rPr>
              <a:t> here</a:t>
            </a:r>
            <a:endParaRPr lang="en-US" dirty="0"/>
          </a:p>
        </p:txBody>
      </p:sp>
      <p:sp>
        <p:nvSpPr>
          <p:cNvPr id="8" name="Title 7"/>
          <p:cNvSpPr>
            <a:spLocks noGrp="1"/>
          </p:cNvSpPr>
          <p:nvPr>
            <p:ph type="title"/>
          </p:nvPr>
        </p:nvSpPr>
        <p:spPr/>
        <p:txBody>
          <a:bodyPr>
            <a:normAutofit fontScale="90000"/>
          </a:bodyPr>
          <a:lstStyle/>
          <a:p>
            <a:r>
              <a:rPr lang="fr-FR" dirty="0">
                <a:solidFill>
                  <a:srgbClr val="00AEEF"/>
                </a:solidFill>
              </a:rPr>
              <a:t>2013 Global </a:t>
            </a:r>
            <a:r>
              <a:rPr lang="en-US" dirty="0" smtClean="0">
                <a:solidFill>
                  <a:srgbClr val="00AEEF"/>
                </a:solidFill>
              </a:rPr>
              <a:t>Review of SPP</a:t>
            </a:r>
            <a:r>
              <a:rPr lang="en-GB" dirty="0"/>
              <a:t/>
            </a:r>
            <a:br>
              <a:rPr lang="en-GB" dirty="0"/>
            </a:br>
            <a:endParaRPr lang="en-GB" dirty="0"/>
          </a:p>
        </p:txBody>
      </p:sp>
      <p:cxnSp>
        <p:nvCxnSpPr>
          <p:cNvPr id="9" name="Straight Connector 8"/>
          <p:cNvCxnSpPr/>
          <p:nvPr/>
        </p:nvCxnSpPr>
        <p:spPr>
          <a:xfrm>
            <a:off x="467915" y="9906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911600" y="1417638"/>
            <a:ext cx="4927600" cy="4708981"/>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Roboto Regular"/>
              </a:rPr>
              <a:t>an </a:t>
            </a:r>
            <a:r>
              <a:rPr lang="en-GB" sz="2000" dirty="0">
                <a:latin typeface="Roboto Regular"/>
              </a:rPr>
              <a:t>investigation into the national government SPP/GPP policies and practices around the </a:t>
            </a:r>
            <a:r>
              <a:rPr lang="en-GB" sz="2000" dirty="0" smtClean="0">
                <a:latin typeface="Roboto Regular"/>
              </a:rPr>
              <a:t>world </a:t>
            </a:r>
          </a:p>
          <a:p>
            <a:pPr marL="285750" indent="-285750">
              <a:buFont typeface="Arial" panose="020B0604020202020204" pitchFamily="34" charset="0"/>
              <a:buChar char="•"/>
            </a:pPr>
            <a:r>
              <a:rPr lang="en-GB" sz="2000" dirty="0" smtClean="0">
                <a:latin typeface="Roboto Regular"/>
              </a:rPr>
              <a:t>based </a:t>
            </a:r>
            <a:r>
              <a:rPr lang="en-GB" sz="2000" dirty="0">
                <a:latin typeface="Roboto Regular"/>
              </a:rPr>
              <a:t>on an analysis of </a:t>
            </a:r>
            <a:r>
              <a:rPr lang="en-GB" sz="2000" dirty="0" smtClean="0">
                <a:latin typeface="Roboto Regular"/>
              </a:rPr>
              <a:t>literature </a:t>
            </a:r>
            <a:r>
              <a:rPr lang="en-GB" sz="2000" dirty="0">
                <a:latin typeface="Roboto Regular"/>
              </a:rPr>
              <a:t>and online resources, and interviews with 20 leading experts on </a:t>
            </a:r>
            <a:r>
              <a:rPr lang="en-GB" sz="2000" dirty="0" smtClean="0">
                <a:latin typeface="Roboto Regular"/>
              </a:rPr>
              <a:t>SPP/GPP</a:t>
            </a:r>
          </a:p>
          <a:p>
            <a:pPr marL="285750" indent="-285750">
              <a:buFont typeface="Arial" panose="020B0604020202020204" pitchFamily="34" charset="0"/>
              <a:buChar char="•"/>
            </a:pPr>
            <a:r>
              <a:rPr lang="en-GB" sz="2000" dirty="0" smtClean="0">
                <a:latin typeface="Roboto Regular"/>
              </a:rPr>
              <a:t>Six </a:t>
            </a:r>
            <a:r>
              <a:rPr lang="en-GB" sz="2000" dirty="0">
                <a:latin typeface="Roboto Regular"/>
              </a:rPr>
              <a:t>case studies that delve deeper into particular countries' recent experiences with SPP/GPP </a:t>
            </a:r>
            <a:endParaRPr lang="en-GB" sz="2000" dirty="0" smtClean="0">
              <a:latin typeface="Roboto Regular"/>
            </a:endParaRPr>
          </a:p>
          <a:p>
            <a:pPr marL="285750" indent="-285750">
              <a:buFont typeface="Arial" panose="020B0604020202020204" pitchFamily="34" charset="0"/>
              <a:buChar char="•"/>
            </a:pPr>
            <a:r>
              <a:rPr lang="en-GB" sz="2000" dirty="0" smtClean="0">
                <a:latin typeface="Roboto Regular"/>
              </a:rPr>
              <a:t>The result: a </a:t>
            </a:r>
            <a:r>
              <a:rPr lang="en-GB" sz="2000" dirty="0">
                <a:latin typeface="Roboto Regular"/>
              </a:rPr>
              <a:t>global view that considers the challenges and opportunities for SPP/GPP in different governmental, regulatory and socio-economic contexts, and highlights the evolution of SPP/GPP in recent years</a:t>
            </a:r>
            <a:r>
              <a:rPr lang="en-GB" sz="2000" dirty="0" smtClean="0">
                <a:latin typeface="Roboto Regular"/>
              </a:rPr>
              <a:t>.</a:t>
            </a:r>
            <a:endParaRPr lang="en-GB" sz="2000" dirty="0">
              <a:latin typeface="Roboto Regular"/>
            </a:endParaRPr>
          </a:p>
        </p:txBody>
      </p:sp>
    </p:spTree>
    <p:extLst>
      <p:ext uri="{BB962C8B-B14F-4D97-AF65-F5344CB8AC3E}">
        <p14:creationId xmlns:p14="http://schemas.microsoft.com/office/powerpoint/2010/main" val="1100844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16943" y="5094420"/>
            <a:ext cx="4271457" cy="1511249"/>
          </a:xfrm>
          <a:prstGeom prst="rect">
            <a:avLst/>
          </a:prstGeom>
        </p:spPr>
        <p:txBody>
          <a:bodyPr wrap="square">
            <a:noAutofit/>
          </a:bodyPr>
          <a:lstStyle/>
          <a:p>
            <a:pPr hangingPunct="0"/>
            <a:r>
              <a:rPr lang="en-US" dirty="0" smtClean="0">
                <a:latin typeface="Roboto Regular"/>
              </a:rPr>
              <a:t>Now available on the global SCP Clearinghouse platform in all six official UN languages. Click </a:t>
            </a:r>
            <a:r>
              <a:rPr lang="en-US" dirty="0" smtClean="0">
                <a:latin typeface="Roboto Regular"/>
                <a:hlinkClick r:id="rId2"/>
              </a:rPr>
              <a:t>here</a:t>
            </a:r>
            <a:r>
              <a:rPr lang="en-US" dirty="0" smtClean="0">
                <a:latin typeface="Roboto Regular"/>
              </a:rPr>
              <a:t> to read. </a:t>
            </a:r>
            <a:endParaRPr lang="en-US" dirty="0">
              <a:latin typeface="Roboto Regular"/>
            </a:endParaRPr>
          </a:p>
        </p:txBody>
      </p:sp>
      <p:pic>
        <p:nvPicPr>
          <p:cNvPr id="8" name="Billede 7" descr="coverRGB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94" y="1481137"/>
            <a:ext cx="3619500" cy="5119842"/>
          </a:xfrm>
          <a:prstGeom prst="rect">
            <a:avLst/>
          </a:prstGeom>
        </p:spPr>
      </p:pic>
      <p:pic>
        <p:nvPicPr>
          <p:cNvPr id="9" name="Picture 8"/>
          <p:cNvPicPr>
            <a:picLocks noChangeAspect="1"/>
          </p:cNvPicPr>
          <p:nvPr/>
        </p:nvPicPr>
        <p:blipFill>
          <a:blip r:embed="rId4"/>
          <a:stretch>
            <a:fillRect/>
          </a:stretch>
        </p:blipFill>
        <p:spPr>
          <a:xfrm>
            <a:off x="4516943" y="1958794"/>
            <a:ext cx="2057067" cy="2899079"/>
          </a:xfrm>
          <a:prstGeom prst="rect">
            <a:avLst/>
          </a:prstGeom>
        </p:spPr>
      </p:pic>
      <p:sp>
        <p:nvSpPr>
          <p:cNvPr id="4" name="Title 3"/>
          <p:cNvSpPr>
            <a:spLocks noGrp="1"/>
          </p:cNvSpPr>
          <p:nvPr>
            <p:ph type="title"/>
          </p:nvPr>
        </p:nvSpPr>
        <p:spPr>
          <a:xfrm>
            <a:off x="558801" y="111307"/>
            <a:ext cx="8521700" cy="1369830"/>
          </a:xfrm>
        </p:spPr>
        <p:txBody>
          <a:bodyPr>
            <a:noAutofit/>
          </a:bodyPr>
          <a:lstStyle/>
          <a:p>
            <a:r>
              <a:rPr lang="en-US" sz="3200" b="1" dirty="0" smtClean="0">
                <a:solidFill>
                  <a:srgbClr val="00AEEF"/>
                </a:solidFill>
              </a:rPr>
              <a:t>2017 Global Review of SPP </a:t>
            </a:r>
            <a:r>
              <a:rPr lang="en-US" sz="2800" dirty="0" smtClean="0">
                <a:solidFill>
                  <a:srgbClr val="00AEEF"/>
                </a:solidFill>
              </a:rPr>
              <a:t>- A </a:t>
            </a:r>
            <a:r>
              <a:rPr lang="en-US" sz="2800" dirty="0">
                <a:solidFill>
                  <a:srgbClr val="00AEEF"/>
                </a:solidFill>
              </a:rPr>
              <a:t>global report periodically reviewing </a:t>
            </a:r>
            <a:r>
              <a:rPr lang="en-US" sz="2800" dirty="0" smtClean="0">
                <a:solidFill>
                  <a:srgbClr val="00AEEF"/>
                </a:solidFill>
              </a:rPr>
              <a:t>the implementation </a:t>
            </a:r>
            <a:r>
              <a:rPr lang="en-US" sz="2800" dirty="0">
                <a:solidFill>
                  <a:srgbClr val="00AEEF"/>
                </a:solidFill>
              </a:rPr>
              <a:t>of SPP</a:t>
            </a:r>
            <a:br>
              <a:rPr lang="en-US" sz="2800" dirty="0">
                <a:solidFill>
                  <a:srgbClr val="00AEEF"/>
                </a:solidFill>
              </a:rPr>
            </a:br>
            <a:endParaRPr lang="en-GB" sz="2800" dirty="0">
              <a:solidFill>
                <a:srgbClr val="00AEEF"/>
              </a:solidFill>
            </a:endParaRPr>
          </a:p>
        </p:txBody>
      </p:sp>
      <p:cxnSp>
        <p:nvCxnSpPr>
          <p:cNvPr id="10" name="Straight Connector 9"/>
          <p:cNvCxnSpPr/>
          <p:nvPr/>
        </p:nvCxnSpPr>
        <p:spPr>
          <a:xfrm>
            <a:off x="728122" y="10922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4640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solidFill>
          <a:srgbClr val="00AEE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8121" y="4263035"/>
            <a:ext cx="8076245" cy="1928777"/>
          </a:xfrm>
        </p:spPr>
        <p:txBody>
          <a:bodyPr lIns="0" tIns="144000" rIns="0" anchor="t">
            <a:noAutofit/>
          </a:bodyPr>
          <a:lstStyle/>
          <a:p>
            <a:r>
              <a:rPr lang="en-US" sz="3600" dirty="0" smtClean="0">
                <a:solidFill>
                  <a:schemeClr val="bg1"/>
                </a:solidFill>
              </a:rPr>
              <a:t>Main findings of the 2017 Global Review of Sustainable Public Procurement </a:t>
            </a:r>
            <a:endParaRPr lang="en-US" sz="3600" dirty="0">
              <a:solidFill>
                <a:schemeClr val="bg1"/>
              </a:solidFill>
            </a:endParaRPr>
          </a:p>
        </p:txBody>
      </p:sp>
      <p:cxnSp>
        <p:nvCxnSpPr>
          <p:cNvPr id="5" name="Straight Connector 4"/>
          <p:cNvCxnSpPr/>
          <p:nvPr/>
        </p:nvCxnSpPr>
        <p:spPr>
          <a:xfrm>
            <a:off x="728122" y="6191812"/>
            <a:ext cx="767926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28122" y="4263033"/>
            <a:ext cx="767926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9658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prstClr val="white">
                    <a:lumMod val="65000"/>
                  </a:prstClr>
                </a:solidFill>
              </a:rPr>
              <a:pPr/>
              <a:t>15</a:t>
            </a:fld>
            <a:endParaRPr lang="en-US" sz="900" dirty="0">
              <a:solidFill>
                <a:prstClr val="white">
                  <a:lumMod val="65000"/>
                </a:prstClr>
              </a:solidFill>
            </a:endParaRPr>
          </a:p>
        </p:txBody>
      </p:sp>
      <p:cxnSp>
        <p:nvCxnSpPr>
          <p:cNvPr id="10" name="Straight Connector 9"/>
          <p:cNvCxnSpPr/>
          <p:nvPr/>
        </p:nvCxnSpPr>
        <p:spPr>
          <a:xfrm>
            <a:off x="728122" y="11938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28122" y="635000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728122" y="1193800"/>
            <a:ext cx="5411421" cy="5156201"/>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endParaRPr lang="en-US" sz="2400" b="1" dirty="0">
              <a:solidFill>
                <a:prstClr val="black"/>
              </a:solidFill>
              <a:latin typeface="Roboto Black" panose="02000000000000000000" pitchFamily="2" charset="0"/>
              <a:ea typeface="Roboto Black" panose="02000000000000000000" pitchFamily="2" charset="0"/>
              <a:cs typeface="Roboto Black" panose="02000000000000000000" pitchFamily="2" charset="0"/>
            </a:endParaRPr>
          </a:p>
          <a:p>
            <a:pPr marL="342900" indent="-342900">
              <a:buFont typeface="Arial" panose="020B0604020202020204" pitchFamily="34" charset="0"/>
              <a:buChar char="•"/>
            </a:pPr>
            <a:r>
              <a:rPr lang="en-US" sz="2400" b="1" dirty="0" smtClean="0">
                <a:solidFill>
                  <a:srgbClr val="00B050"/>
                </a:solidFill>
                <a:latin typeface="Roboto" panose="02000000000000000000" pitchFamily="2" charset="0"/>
                <a:ea typeface="Roboto" panose="02000000000000000000" pitchFamily="2" charset="0"/>
                <a:cs typeface="Roboto" panose="02000000000000000000" pitchFamily="2" charset="0"/>
              </a:rPr>
              <a:t>The investigation </a:t>
            </a:r>
            <a:r>
              <a:rPr lang="en-US" sz="2400" dirty="0" smtClean="0">
                <a:solidFill>
                  <a:prstClr val="black"/>
                </a:solidFill>
                <a:latin typeface="Roboto" panose="02000000000000000000" pitchFamily="2" charset="0"/>
                <a:ea typeface="Roboto" panose="02000000000000000000" pitchFamily="2" charset="0"/>
                <a:cs typeface="Roboto" panose="02000000000000000000" pitchFamily="2" charset="0"/>
              </a:rPr>
              <a:t>of the </a:t>
            </a:r>
            <a:r>
              <a:rPr lang="en-US" sz="2400" dirty="0">
                <a:solidFill>
                  <a:prstClr val="black"/>
                </a:solidFill>
                <a:latin typeface="Roboto" panose="02000000000000000000" pitchFamily="2" charset="0"/>
                <a:ea typeface="Roboto" panose="02000000000000000000" pitchFamily="2" charset="0"/>
                <a:cs typeface="Roboto" panose="02000000000000000000" pitchFamily="2" charset="0"/>
              </a:rPr>
              <a:t>current ‘state-of-play’ in national government sustainable purchasing activities around the world, highlighting recent activity, trends, challenges and </a:t>
            </a:r>
            <a:r>
              <a:rPr lang="en-US" sz="2400" dirty="0" smtClean="0">
                <a:solidFill>
                  <a:prstClr val="black"/>
                </a:solidFill>
                <a:latin typeface="Roboto" panose="02000000000000000000" pitchFamily="2" charset="0"/>
                <a:ea typeface="Roboto" panose="02000000000000000000" pitchFamily="2" charset="0"/>
                <a:cs typeface="Roboto" panose="02000000000000000000" pitchFamily="2" charset="0"/>
              </a:rPr>
              <a:t>opportunities</a:t>
            </a:r>
          </a:p>
          <a:p>
            <a:endParaRPr lang="en-US" sz="2400" dirty="0">
              <a:solidFill>
                <a:prstClr val="black"/>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400" b="1" dirty="0">
                <a:solidFill>
                  <a:srgbClr val="FF0000"/>
                </a:solidFill>
                <a:latin typeface="Roboto" panose="02000000000000000000" pitchFamily="2" charset="0"/>
                <a:ea typeface="Roboto" panose="02000000000000000000" pitchFamily="2" charset="0"/>
                <a:cs typeface="Roboto" panose="02000000000000000000" pitchFamily="2" charset="0"/>
              </a:rPr>
              <a:t>What the study is </a:t>
            </a:r>
            <a:r>
              <a:rPr lang="en-US" sz="2400" b="1" dirty="0" smtClean="0">
                <a:solidFill>
                  <a:srgbClr val="FF0000"/>
                </a:solidFill>
                <a:latin typeface="Roboto" panose="02000000000000000000" pitchFamily="2" charset="0"/>
                <a:ea typeface="Roboto" panose="02000000000000000000" pitchFamily="2" charset="0"/>
                <a:cs typeface="Roboto" panose="02000000000000000000" pitchFamily="2" charset="0"/>
              </a:rPr>
              <a:t>not</a:t>
            </a:r>
            <a:r>
              <a:rPr lang="en-US" sz="2400" dirty="0" smtClean="0">
                <a:solidFill>
                  <a:prstClr val="black"/>
                </a:solidFill>
                <a:latin typeface="Roboto" panose="02000000000000000000" pitchFamily="2" charset="0"/>
                <a:ea typeface="Roboto" panose="02000000000000000000" pitchFamily="2" charset="0"/>
                <a:cs typeface="Roboto" panose="02000000000000000000" pitchFamily="2" charset="0"/>
              </a:rPr>
              <a:t>: a </a:t>
            </a:r>
            <a:r>
              <a:rPr lang="en-US" sz="2400" dirty="0">
                <a:solidFill>
                  <a:prstClr val="black"/>
                </a:solidFill>
                <a:latin typeface="Roboto" panose="02000000000000000000" pitchFamily="2" charset="0"/>
                <a:ea typeface="Roboto" panose="02000000000000000000" pitchFamily="2" charset="0"/>
                <a:cs typeface="Roboto" panose="02000000000000000000" pitchFamily="2" charset="0"/>
              </a:rPr>
              <a:t>definitive, verified and comparable list of countries implementing sustainable public purchasing</a:t>
            </a:r>
          </a:p>
          <a:p>
            <a:endParaRPr lang="en-US" sz="240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2" name="Title 1"/>
          <p:cNvSpPr txBox="1">
            <a:spLocks/>
          </p:cNvSpPr>
          <p:nvPr/>
        </p:nvSpPr>
        <p:spPr>
          <a:xfrm>
            <a:off x="728123" y="353898"/>
            <a:ext cx="7679262" cy="1193799"/>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2800" dirty="0" smtClean="0">
                <a:solidFill>
                  <a:srgbClr val="00AEEF"/>
                </a:solidFill>
              </a:rPr>
              <a:t>2017 Global Review of SPP</a:t>
            </a:r>
            <a:r>
              <a:rPr lang="en-US" sz="3200" dirty="0" smtClean="0">
                <a:solidFill>
                  <a:srgbClr val="00AEEF"/>
                </a:solidFill>
              </a:rPr>
              <a:t>: </a:t>
            </a:r>
            <a:r>
              <a:rPr lang="en-US" sz="3600" b="1" dirty="0" smtClean="0">
                <a:solidFill>
                  <a:srgbClr val="00AEEF"/>
                </a:solidFill>
              </a:rPr>
              <a:t>objectives</a:t>
            </a:r>
            <a:r>
              <a:rPr lang="en-US" sz="3200" dirty="0" smtClean="0">
                <a:solidFill>
                  <a:srgbClr val="00AEEF"/>
                </a:solidFill>
              </a:rPr>
              <a:t> </a:t>
            </a:r>
            <a:endParaRPr lang="en-US" sz="3200" dirty="0">
              <a:solidFill>
                <a:srgbClr val="00AEEF"/>
              </a:solidFill>
            </a:endParaRPr>
          </a:p>
        </p:txBody>
      </p:sp>
      <p:pic>
        <p:nvPicPr>
          <p:cNvPr id="13" name="Picture 12"/>
          <p:cNvPicPr>
            <a:picLocks noChangeAspect="1"/>
          </p:cNvPicPr>
          <p:nvPr/>
        </p:nvPicPr>
        <p:blipFill>
          <a:blip r:embed="rId3"/>
          <a:stretch>
            <a:fillRect/>
          </a:stretch>
        </p:blipFill>
        <p:spPr>
          <a:xfrm>
            <a:off x="6139543" y="1432237"/>
            <a:ext cx="2364394" cy="3278510"/>
          </a:xfrm>
          <a:prstGeom prst="rect">
            <a:avLst/>
          </a:prstGeom>
        </p:spPr>
      </p:pic>
    </p:spTree>
    <p:extLst>
      <p:ext uri="{BB962C8B-B14F-4D97-AF65-F5344CB8AC3E}">
        <p14:creationId xmlns:p14="http://schemas.microsoft.com/office/powerpoint/2010/main" val="2545336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832625" y="6350000"/>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prstClr val="white">
                    <a:lumMod val="65000"/>
                  </a:prstClr>
                </a:solidFill>
              </a:rPr>
              <a:pPr/>
              <a:t>16</a:t>
            </a:fld>
            <a:endParaRPr lang="en-US" sz="900" dirty="0">
              <a:solidFill>
                <a:prstClr val="white">
                  <a:lumMod val="65000"/>
                </a:prstClr>
              </a:solidFill>
            </a:endParaRPr>
          </a:p>
        </p:txBody>
      </p:sp>
      <p:cxnSp>
        <p:nvCxnSpPr>
          <p:cNvPr id="10" name="Straight Connector 9"/>
          <p:cNvCxnSpPr/>
          <p:nvPr/>
        </p:nvCxnSpPr>
        <p:spPr>
          <a:xfrm>
            <a:off x="832625" y="1193799"/>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32625" y="63500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416920" y="300553"/>
            <a:ext cx="8583389" cy="1193799"/>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2800" dirty="0" smtClean="0">
                <a:solidFill>
                  <a:srgbClr val="00AEEF"/>
                </a:solidFill>
              </a:rPr>
              <a:t>2017 </a:t>
            </a:r>
            <a:r>
              <a:rPr lang="en-US" sz="2800" dirty="0">
                <a:solidFill>
                  <a:srgbClr val="00AEEF"/>
                </a:solidFill>
              </a:rPr>
              <a:t>Global Review of SPP</a:t>
            </a:r>
            <a:r>
              <a:rPr lang="en-US" sz="3600" dirty="0">
                <a:solidFill>
                  <a:srgbClr val="00AEEF"/>
                </a:solidFill>
              </a:rPr>
              <a:t>: r</a:t>
            </a:r>
            <a:r>
              <a:rPr lang="en-US" sz="3600" b="1" dirty="0">
                <a:solidFill>
                  <a:srgbClr val="00AEEF"/>
                </a:solidFill>
              </a:rPr>
              <a:t>esearch methods </a:t>
            </a:r>
            <a:endParaRPr lang="en-US" sz="2800" b="1" dirty="0">
              <a:solidFill>
                <a:srgbClr val="00AEEF"/>
              </a:solidFill>
            </a:endParaRPr>
          </a:p>
        </p:txBody>
      </p:sp>
      <p:grpSp>
        <p:nvGrpSpPr>
          <p:cNvPr id="8" name="Group 10"/>
          <p:cNvGrpSpPr>
            <a:grpSpLocks/>
          </p:cNvGrpSpPr>
          <p:nvPr/>
        </p:nvGrpSpPr>
        <p:grpSpPr bwMode="auto">
          <a:xfrm>
            <a:off x="416920" y="1986974"/>
            <a:ext cx="1592079" cy="3459668"/>
            <a:chOff x="99079" y="-7731"/>
            <a:chExt cx="1423733" cy="3200400"/>
          </a:xfrm>
          <a:pattFill prst="solidDmnd">
            <a:fgClr>
              <a:schemeClr val="accent1">
                <a:lumMod val="20000"/>
                <a:lumOff val="80000"/>
              </a:schemeClr>
            </a:fgClr>
            <a:bgClr>
              <a:prstClr val="white"/>
            </a:bgClr>
          </a:pattFill>
          <a:effectLst>
            <a:outerShdw blurRad="41275" dist="50800" dir="1680000" sx="101000" sy="101000" algn="tl" rotWithShape="0">
              <a:schemeClr val="tx2">
                <a:alpha val="43000"/>
              </a:schemeClr>
            </a:outerShdw>
          </a:effectLst>
        </p:grpSpPr>
        <p:sp>
          <p:nvSpPr>
            <p:cNvPr id="13" name="Flowchart: Manual Operation 12"/>
            <p:cNvSpPr/>
            <p:nvPr/>
          </p:nvSpPr>
          <p:spPr>
            <a:xfrm rot="16200000">
              <a:off x="-789254" y="880602"/>
              <a:ext cx="3200400" cy="1423733"/>
            </a:xfrm>
            <a:prstGeom prst="flowChartManualOperation">
              <a:avLst/>
            </a:prstGeom>
            <a:grpFill/>
          </p:spPr>
          <p:style>
            <a:lnRef idx="1">
              <a:schemeClr val="accent1"/>
            </a:lnRef>
            <a:fillRef idx="2">
              <a:schemeClr val="accent1"/>
            </a:fillRef>
            <a:effectRef idx="1">
              <a:schemeClr val="accent1"/>
            </a:effectRef>
            <a:fontRef idx="minor">
              <a:schemeClr val="dk1"/>
            </a:fontRef>
          </p:style>
        </p:sp>
        <p:sp>
          <p:nvSpPr>
            <p:cNvPr id="14" name="Flowchart: Manual Operation 4"/>
            <p:cNvSpPr/>
            <p:nvPr/>
          </p:nvSpPr>
          <p:spPr>
            <a:xfrm>
              <a:off x="99079" y="639762"/>
              <a:ext cx="1326298" cy="1920875"/>
            </a:xfrm>
            <a:prstGeom prst="rect">
              <a:avLst/>
            </a:prstGeom>
            <a:grpFill/>
          </p:spPr>
          <p:style>
            <a:lnRef idx="0">
              <a:scrgbClr r="0" g="0" b="0"/>
            </a:lnRef>
            <a:fillRef idx="0">
              <a:scrgbClr r="0" g="0" b="0"/>
            </a:fillRef>
            <a:effectRef idx="0">
              <a:scrgbClr r="0" g="0" b="0"/>
            </a:effectRef>
            <a:fontRef idx="minor">
              <a:schemeClr val="dk1"/>
            </a:fontRef>
          </p:style>
          <p:txBody>
            <a:bodyPr lIns="114300" tIns="0" rIns="114300" bIns="0" spcCol="1270" anchor="ctr"/>
            <a:lstStyle/>
            <a:p>
              <a:pPr algn="ctr" defTabSz="800100">
                <a:lnSpc>
                  <a:spcPct val="90000"/>
                </a:lnSpc>
                <a:spcAft>
                  <a:spcPct val="35000"/>
                </a:spcAft>
                <a:defRPr/>
              </a:pPr>
              <a:r>
                <a:rPr lang="en-US" b="1" dirty="0">
                  <a:latin typeface="Roboto" panose="02000000000000000000" pitchFamily="2" charset="0"/>
                  <a:ea typeface="Roboto" panose="02000000000000000000" pitchFamily="2" charset="0"/>
                  <a:cs typeface="Roboto" panose="02000000000000000000" pitchFamily="2" charset="0"/>
                </a:rPr>
                <a:t>Literature </a:t>
              </a:r>
              <a:r>
                <a:rPr lang="en-US" b="1" dirty="0" smtClean="0">
                  <a:latin typeface="Roboto" panose="02000000000000000000" pitchFamily="2" charset="0"/>
                  <a:ea typeface="Roboto" panose="02000000000000000000" pitchFamily="2" charset="0"/>
                  <a:cs typeface="Roboto" panose="02000000000000000000" pitchFamily="2" charset="0"/>
                </a:rPr>
                <a:t>and desktop review</a:t>
              </a:r>
              <a:endParaRPr lang="en-US" b="1" dirty="0">
                <a:latin typeface="Roboto" panose="02000000000000000000" pitchFamily="2" charset="0"/>
                <a:ea typeface="Roboto" panose="02000000000000000000" pitchFamily="2" charset="0"/>
                <a:cs typeface="Roboto" panose="02000000000000000000" pitchFamily="2" charset="0"/>
              </a:endParaRPr>
            </a:p>
          </p:txBody>
        </p:sp>
      </p:grpSp>
      <p:grpSp>
        <p:nvGrpSpPr>
          <p:cNvPr id="16" name="Group 13"/>
          <p:cNvGrpSpPr>
            <a:grpSpLocks/>
          </p:cNvGrpSpPr>
          <p:nvPr/>
        </p:nvGrpSpPr>
        <p:grpSpPr bwMode="auto">
          <a:xfrm>
            <a:off x="2103015" y="1986973"/>
            <a:ext cx="1514096" cy="3330034"/>
            <a:chOff x="1532185" y="0"/>
            <a:chExt cx="1424117" cy="3200400"/>
          </a:xfrm>
          <a:pattFill prst="solidDmnd">
            <a:fgClr>
              <a:schemeClr val="accent1">
                <a:lumMod val="20000"/>
                <a:lumOff val="80000"/>
              </a:schemeClr>
            </a:fgClr>
            <a:bgClr>
              <a:prstClr val="white"/>
            </a:bgClr>
          </a:pattFill>
          <a:effectLst>
            <a:outerShdw blurRad="41275" dist="50800" dir="1680000" sx="101000" sy="101000" algn="tl" rotWithShape="0">
              <a:schemeClr val="tx2">
                <a:alpha val="43000"/>
              </a:schemeClr>
            </a:outerShdw>
          </a:effectLst>
        </p:grpSpPr>
        <p:sp>
          <p:nvSpPr>
            <p:cNvPr id="17" name="Flowchart: Manual Operation 16"/>
            <p:cNvSpPr/>
            <p:nvPr/>
          </p:nvSpPr>
          <p:spPr>
            <a:xfrm rot="16200000">
              <a:off x="644044" y="888141"/>
              <a:ext cx="3200400" cy="1424117"/>
            </a:xfrm>
            <a:prstGeom prst="flowChartManualOperation">
              <a:avLst/>
            </a:prstGeom>
            <a:grpFill/>
          </p:spPr>
          <p:style>
            <a:lnRef idx="1">
              <a:schemeClr val="accent1"/>
            </a:lnRef>
            <a:fillRef idx="2">
              <a:schemeClr val="accent1"/>
            </a:fillRef>
            <a:effectRef idx="1">
              <a:schemeClr val="accent1"/>
            </a:effectRef>
            <a:fontRef idx="minor">
              <a:schemeClr val="dk1"/>
            </a:fontRef>
          </p:style>
        </p:sp>
        <p:sp>
          <p:nvSpPr>
            <p:cNvPr id="18" name="Flowchart: Manual Operation 4"/>
            <p:cNvSpPr/>
            <p:nvPr/>
          </p:nvSpPr>
          <p:spPr>
            <a:xfrm>
              <a:off x="1532185" y="639762"/>
              <a:ext cx="1282239" cy="1920875"/>
            </a:xfrm>
            <a:prstGeom prst="rect">
              <a:avLst/>
            </a:prstGeom>
            <a:grpFill/>
          </p:spPr>
          <p:style>
            <a:lnRef idx="0">
              <a:scrgbClr r="0" g="0" b="0"/>
            </a:lnRef>
            <a:fillRef idx="0">
              <a:scrgbClr r="0" g="0" b="0"/>
            </a:fillRef>
            <a:effectRef idx="0">
              <a:scrgbClr r="0" g="0" b="0"/>
            </a:effectRef>
            <a:fontRef idx="minor">
              <a:schemeClr val="dk1"/>
            </a:fontRef>
          </p:style>
          <p:txBody>
            <a:bodyPr lIns="114300" tIns="0" rIns="114300" bIns="0" spcCol="1270" anchor="ctr"/>
            <a:lstStyle/>
            <a:p>
              <a:pPr algn="ctr" defTabSz="800100">
                <a:lnSpc>
                  <a:spcPct val="90000"/>
                </a:lnSpc>
                <a:spcAft>
                  <a:spcPct val="35000"/>
                </a:spcAft>
                <a:defRPr/>
              </a:pPr>
              <a:r>
                <a:rPr lang="en-US" b="1" dirty="0">
                  <a:latin typeface="Roboto" panose="02000000000000000000" pitchFamily="2" charset="0"/>
                  <a:ea typeface="Roboto" panose="02000000000000000000" pitchFamily="2" charset="0"/>
                  <a:cs typeface="Roboto" panose="02000000000000000000" pitchFamily="2" charset="0"/>
                </a:rPr>
                <a:t>Expert </a:t>
              </a:r>
              <a:r>
                <a:rPr lang="en-US" b="1" dirty="0" smtClean="0">
                  <a:latin typeface="Roboto" panose="02000000000000000000" pitchFamily="2" charset="0"/>
                  <a:ea typeface="Roboto" panose="02000000000000000000" pitchFamily="2" charset="0"/>
                  <a:cs typeface="Roboto" panose="02000000000000000000" pitchFamily="2" charset="0"/>
                </a:rPr>
                <a:t>interviews </a:t>
              </a:r>
              <a:endParaRPr lang="en-US" b="1" dirty="0">
                <a:latin typeface="Roboto" panose="02000000000000000000" pitchFamily="2" charset="0"/>
                <a:ea typeface="Roboto" panose="02000000000000000000" pitchFamily="2" charset="0"/>
                <a:cs typeface="Roboto" panose="02000000000000000000" pitchFamily="2" charset="0"/>
              </a:endParaRPr>
            </a:p>
            <a:p>
              <a:pPr algn="ctr" defTabSz="800100">
                <a:lnSpc>
                  <a:spcPct val="90000"/>
                </a:lnSpc>
                <a:spcAft>
                  <a:spcPct val="35000"/>
                </a:spcAft>
                <a:defRPr/>
              </a:pPr>
              <a:r>
                <a:rPr lang="en-US" dirty="0">
                  <a:latin typeface="Roboto" panose="02000000000000000000" pitchFamily="2" charset="0"/>
                  <a:ea typeface="Roboto" panose="02000000000000000000" pitchFamily="2" charset="0"/>
                  <a:cs typeface="Roboto" panose="02000000000000000000" pitchFamily="2" charset="0"/>
                </a:rPr>
                <a:t>(6 experts)</a:t>
              </a:r>
            </a:p>
          </p:txBody>
        </p:sp>
      </p:grpSp>
      <p:grpSp>
        <p:nvGrpSpPr>
          <p:cNvPr id="19" name="Group 16"/>
          <p:cNvGrpSpPr>
            <a:grpSpLocks/>
          </p:cNvGrpSpPr>
          <p:nvPr/>
        </p:nvGrpSpPr>
        <p:grpSpPr bwMode="auto">
          <a:xfrm>
            <a:off x="3706759" y="1986976"/>
            <a:ext cx="1627156" cy="3360276"/>
            <a:chOff x="3139860" y="0"/>
            <a:chExt cx="1423042" cy="3200400"/>
          </a:xfrm>
          <a:pattFill prst="solidDmnd">
            <a:fgClr>
              <a:schemeClr val="accent1">
                <a:lumMod val="20000"/>
                <a:lumOff val="80000"/>
              </a:schemeClr>
            </a:fgClr>
            <a:bgClr>
              <a:prstClr val="white"/>
            </a:bgClr>
          </a:pattFill>
          <a:effectLst>
            <a:outerShdw blurRad="41275" dist="50800" dir="1680000" sx="101000" sy="101000" algn="tl" rotWithShape="0">
              <a:schemeClr val="tx2">
                <a:alpha val="43000"/>
              </a:schemeClr>
            </a:outerShdw>
          </a:effectLst>
        </p:grpSpPr>
        <p:sp>
          <p:nvSpPr>
            <p:cNvPr id="20" name="Flowchart: Manual Operation 19"/>
            <p:cNvSpPr/>
            <p:nvPr/>
          </p:nvSpPr>
          <p:spPr>
            <a:xfrm rot="16200000">
              <a:off x="2251181" y="888679"/>
              <a:ext cx="3200400" cy="1423041"/>
            </a:xfrm>
            <a:prstGeom prst="flowChartManualOperation">
              <a:avLst/>
            </a:prstGeom>
            <a:grpFill/>
          </p:spPr>
          <p:style>
            <a:lnRef idx="1">
              <a:schemeClr val="accent1"/>
            </a:lnRef>
            <a:fillRef idx="2">
              <a:schemeClr val="accent1"/>
            </a:fillRef>
            <a:effectRef idx="1">
              <a:schemeClr val="accent1"/>
            </a:effectRef>
            <a:fontRef idx="minor">
              <a:schemeClr val="dk1"/>
            </a:fontRef>
          </p:style>
        </p:sp>
        <p:sp>
          <p:nvSpPr>
            <p:cNvPr id="21" name="Flowchart: Manual Operation 4"/>
            <p:cNvSpPr/>
            <p:nvPr/>
          </p:nvSpPr>
          <p:spPr>
            <a:xfrm>
              <a:off x="3139860" y="639492"/>
              <a:ext cx="1423042" cy="1921417"/>
            </a:xfrm>
            <a:prstGeom prst="rect">
              <a:avLst/>
            </a:prstGeom>
            <a:grpFill/>
          </p:spPr>
          <p:style>
            <a:lnRef idx="0">
              <a:scrgbClr r="0" g="0" b="0"/>
            </a:lnRef>
            <a:fillRef idx="0">
              <a:scrgbClr r="0" g="0" b="0"/>
            </a:fillRef>
            <a:effectRef idx="0">
              <a:scrgbClr r="0" g="0" b="0"/>
            </a:effectRef>
            <a:fontRef idx="minor">
              <a:schemeClr val="dk1"/>
            </a:fontRef>
          </p:style>
          <p:txBody>
            <a:bodyPr lIns="114300" tIns="0" rIns="114300" bIns="0" spcCol="1270" anchor="ctr"/>
            <a:lstStyle/>
            <a:p>
              <a:pPr algn="ctr" defTabSz="800100">
                <a:lnSpc>
                  <a:spcPct val="90000"/>
                </a:lnSpc>
                <a:spcAft>
                  <a:spcPct val="35000"/>
                </a:spcAft>
                <a:defRPr/>
              </a:pPr>
              <a:r>
                <a:rPr lang="en-US" sz="1600" b="1" dirty="0">
                  <a:latin typeface="Roboto" panose="02000000000000000000" pitchFamily="2" charset="0"/>
                  <a:ea typeface="Roboto" panose="02000000000000000000" pitchFamily="2" charset="0"/>
                  <a:cs typeface="Roboto" panose="02000000000000000000" pitchFamily="2" charset="0"/>
                </a:rPr>
                <a:t>Questionnaire</a:t>
              </a:r>
            </a:p>
            <a:p>
              <a:pPr algn="ctr" defTabSz="800100">
                <a:lnSpc>
                  <a:spcPct val="90000"/>
                </a:lnSpc>
                <a:spcAft>
                  <a:spcPct val="35000"/>
                </a:spcAft>
                <a:defRPr/>
              </a:pPr>
              <a:r>
                <a:rPr lang="en-US" dirty="0">
                  <a:latin typeface="Roboto" panose="02000000000000000000" pitchFamily="2" charset="0"/>
                  <a:ea typeface="Roboto" panose="02000000000000000000" pitchFamily="2" charset="0"/>
                  <a:cs typeface="Roboto" panose="02000000000000000000" pitchFamily="2" charset="0"/>
                </a:rPr>
                <a:t>(41 n</a:t>
              </a:r>
              <a:r>
                <a:rPr lang="en-US" dirty="0" smtClean="0">
                  <a:latin typeface="Roboto" panose="02000000000000000000" pitchFamily="2" charset="0"/>
                  <a:ea typeface="Roboto" panose="02000000000000000000" pitchFamily="2" charset="0"/>
                  <a:cs typeface="Roboto" panose="02000000000000000000" pitchFamily="2" charset="0"/>
                </a:rPr>
                <a:t>ational governments</a:t>
              </a:r>
              <a:r>
                <a:rPr lang="en-US" dirty="0">
                  <a:latin typeface="Roboto" panose="02000000000000000000" pitchFamily="2" charset="0"/>
                  <a:ea typeface="Roboto" panose="02000000000000000000" pitchFamily="2" charset="0"/>
                  <a:cs typeface="Roboto" panose="02000000000000000000" pitchFamily="2" charset="0"/>
                </a:rPr>
                <a:t>)</a:t>
              </a:r>
            </a:p>
          </p:txBody>
        </p:sp>
      </p:grpSp>
      <p:grpSp>
        <p:nvGrpSpPr>
          <p:cNvPr id="22" name="Group 19"/>
          <p:cNvGrpSpPr>
            <a:grpSpLocks/>
          </p:cNvGrpSpPr>
          <p:nvPr/>
        </p:nvGrpSpPr>
        <p:grpSpPr bwMode="auto">
          <a:xfrm>
            <a:off x="5491907" y="1986976"/>
            <a:ext cx="1602604" cy="3503336"/>
            <a:chOff x="2918335" y="1"/>
            <a:chExt cx="1424117" cy="3200400"/>
          </a:xfrm>
          <a:pattFill prst="solidDmnd">
            <a:fgClr>
              <a:schemeClr val="accent1">
                <a:lumMod val="20000"/>
                <a:lumOff val="80000"/>
              </a:schemeClr>
            </a:fgClr>
            <a:bgClr>
              <a:prstClr val="white"/>
            </a:bgClr>
          </a:pattFill>
          <a:effectLst>
            <a:outerShdw blurRad="41275" dist="50800" dir="1680000" sx="101000" sy="101000" algn="tl" rotWithShape="0">
              <a:schemeClr val="tx2">
                <a:alpha val="43000"/>
              </a:schemeClr>
            </a:outerShdw>
          </a:effectLst>
        </p:grpSpPr>
        <p:sp>
          <p:nvSpPr>
            <p:cNvPr id="23" name="Flowchart: Manual Operation 22"/>
            <p:cNvSpPr/>
            <p:nvPr/>
          </p:nvSpPr>
          <p:spPr>
            <a:xfrm rot="16200000">
              <a:off x="2030194" y="888142"/>
              <a:ext cx="3200400" cy="1424117"/>
            </a:xfrm>
            <a:prstGeom prst="flowChartManualOperation">
              <a:avLst/>
            </a:prstGeom>
            <a:grpFill/>
          </p:spPr>
          <p:style>
            <a:lnRef idx="1">
              <a:schemeClr val="accent1"/>
            </a:lnRef>
            <a:fillRef idx="2">
              <a:schemeClr val="accent1"/>
            </a:fillRef>
            <a:effectRef idx="1">
              <a:schemeClr val="accent1"/>
            </a:effectRef>
            <a:fontRef idx="minor">
              <a:schemeClr val="dk1"/>
            </a:fontRef>
          </p:style>
        </p:sp>
        <p:sp>
          <p:nvSpPr>
            <p:cNvPr id="24" name="Flowchart: Manual Operation 4"/>
            <p:cNvSpPr/>
            <p:nvPr/>
          </p:nvSpPr>
          <p:spPr>
            <a:xfrm>
              <a:off x="3070035" y="640633"/>
              <a:ext cx="1272417" cy="1919134"/>
            </a:xfrm>
            <a:prstGeom prst="rect">
              <a:avLst/>
            </a:prstGeom>
            <a:grpFill/>
          </p:spPr>
          <p:style>
            <a:lnRef idx="0">
              <a:scrgbClr r="0" g="0" b="0"/>
            </a:lnRef>
            <a:fillRef idx="0">
              <a:scrgbClr r="0" g="0" b="0"/>
            </a:fillRef>
            <a:effectRef idx="0">
              <a:scrgbClr r="0" g="0" b="0"/>
            </a:effectRef>
            <a:fontRef idx="minor">
              <a:schemeClr val="dk1"/>
            </a:fontRef>
          </p:style>
          <p:txBody>
            <a:bodyPr lIns="114300" tIns="0" rIns="114300" bIns="0" spcCol="1270" anchor="ctr"/>
            <a:lstStyle/>
            <a:p>
              <a:pPr algn="ctr" defTabSz="800100">
                <a:lnSpc>
                  <a:spcPct val="90000"/>
                </a:lnSpc>
                <a:spcAft>
                  <a:spcPct val="35000"/>
                </a:spcAft>
                <a:defRPr/>
              </a:pPr>
              <a:r>
                <a:rPr lang="en-US" b="1" dirty="0">
                  <a:latin typeface="Roboto" panose="02000000000000000000" pitchFamily="2" charset="0"/>
                  <a:ea typeface="Roboto" panose="02000000000000000000" pitchFamily="2" charset="0"/>
                  <a:cs typeface="Roboto" panose="02000000000000000000" pitchFamily="2" charset="0"/>
                </a:rPr>
                <a:t>Best </a:t>
              </a:r>
              <a:r>
                <a:rPr lang="en-US" b="1" dirty="0" smtClean="0">
                  <a:latin typeface="Roboto" panose="02000000000000000000" pitchFamily="2" charset="0"/>
                  <a:ea typeface="Roboto" panose="02000000000000000000" pitchFamily="2" charset="0"/>
                  <a:cs typeface="Roboto" panose="02000000000000000000" pitchFamily="2" charset="0"/>
                </a:rPr>
                <a:t>practices</a:t>
              </a:r>
              <a:endParaRPr lang="en-US" b="1" dirty="0">
                <a:latin typeface="Roboto" panose="02000000000000000000" pitchFamily="2" charset="0"/>
                <a:ea typeface="Roboto" panose="02000000000000000000" pitchFamily="2" charset="0"/>
                <a:cs typeface="Roboto" panose="02000000000000000000" pitchFamily="2" charset="0"/>
              </a:endParaRPr>
            </a:p>
            <a:p>
              <a:pPr algn="ctr" defTabSz="800100">
                <a:lnSpc>
                  <a:spcPct val="90000"/>
                </a:lnSpc>
                <a:spcAft>
                  <a:spcPct val="35000"/>
                </a:spcAft>
                <a:defRPr/>
              </a:pPr>
              <a:r>
                <a:rPr lang="en-US" dirty="0">
                  <a:latin typeface="Roboto" panose="02000000000000000000" pitchFamily="2" charset="0"/>
                  <a:ea typeface="Roboto" panose="02000000000000000000" pitchFamily="2" charset="0"/>
                  <a:cs typeface="Roboto" panose="02000000000000000000" pitchFamily="2" charset="0"/>
                </a:rPr>
                <a:t>(4 case studies)</a:t>
              </a:r>
            </a:p>
          </p:txBody>
        </p:sp>
      </p:grpSp>
      <p:grpSp>
        <p:nvGrpSpPr>
          <p:cNvPr id="25" name="Group 23"/>
          <p:cNvGrpSpPr>
            <a:grpSpLocks/>
          </p:cNvGrpSpPr>
          <p:nvPr/>
        </p:nvGrpSpPr>
        <p:grpSpPr bwMode="auto">
          <a:xfrm>
            <a:off x="7219305" y="1995727"/>
            <a:ext cx="1612691" cy="3360278"/>
            <a:chOff x="4594038" y="0"/>
            <a:chExt cx="1424119" cy="3200400"/>
          </a:xfrm>
          <a:pattFill prst="solidDmnd">
            <a:fgClr>
              <a:schemeClr val="accent1">
                <a:lumMod val="20000"/>
                <a:lumOff val="80000"/>
              </a:schemeClr>
            </a:fgClr>
            <a:bgClr>
              <a:prstClr val="white"/>
            </a:bgClr>
          </a:pattFill>
          <a:effectLst>
            <a:outerShdw blurRad="41275" dist="50800" dir="1680000" sx="101000" sy="101000" algn="tl" rotWithShape="0">
              <a:schemeClr val="tx2">
                <a:alpha val="43000"/>
              </a:schemeClr>
            </a:outerShdw>
          </a:effectLst>
        </p:grpSpPr>
        <p:sp>
          <p:nvSpPr>
            <p:cNvPr id="26" name="Flowchart: Manual Operation 25"/>
            <p:cNvSpPr/>
            <p:nvPr/>
          </p:nvSpPr>
          <p:spPr>
            <a:xfrm rot="16200000">
              <a:off x="3705897" y="888141"/>
              <a:ext cx="3200400" cy="1424117"/>
            </a:xfrm>
            <a:prstGeom prst="flowChartManualOperation">
              <a:avLst/>
            </a:prstGeom>
            <a:grpFill/>
          </p:spPr>
          <p:style>
            <a:lnRef idx="1">
              <a:schemeClr val="accent1"/>
            </a:lnRef>
            <a:fillRef idx="2">
              <a:schemeClr val="accent1"/>
            </a:fillRef>
            <a:effectRef idx="1">
              <a:schemeClr val="accent1"/>
            </a:effectRef>
            <a:fontRef idx="minor">
              <a:schemeClr val="dk1"/>
            </a:fontRef>
          </p:style>
        </p:sp>
        <p:sp>
          <p:nvSpPr>
            <p:cNvPr id="27" name="Flowchart: Manual Operation 4"/>
            <p:cNvSpPr/>
            <p:nvPr/>
          </p:nvSpPr>
          <p:spPr>
            <a:xfrm>
              <a:off x="4594039" y="639811"/>
              <a:ext cx="1424118" cy="1920778"/>
            </a:xfrm>
            <a:prstGeom prst="rect">
              <a:avLst/>
            </a:prstGeom>
            <a:grpFill/>
          </p:spPr>
          <p:style>
            <a:lnRef idx="0">
              <a:scrgbClr r="0" g="0" b="0"/>
            </a:lnRef>
            <a:fillRef idx="0">
              <a:scrgbClr r="0" g="0" b="0"/>
            </a:fillRef>
            <a:effectRef idx="0">
              <a:scrgbClr r="0" g="0" b="0"/>
            </a:effectRef>
            <a:fontRef idx="minor">
              <a:schemeClr val="dk1"/>
            </a:fontRef>
          </p:style>
          <p:txBody>
            <a:bodyPr lIns="114300" tIns="0" rIns="114300" bIns="0" spcCol="1270" anchor="ctr"/>
            <a:lstStyle/>
            <a:p>
              <a:pPr algn="ctr" defTabSz="800100">
                <a:lnSpc>
                  <a:spcPct val="90000"/>
                </a:lnSpc>
                <a:spcAft>
                  <a:spcPct val="35000"/>
                </a:spcAft>
                <a:defRPr/>
              </a:pPr>
              <a:r>
                <a:rPr lang="en-US" b="1" dirty="0">
                  <a:latin typeface="Roboto" panose="02000000000000000000" pitchFamily="2" charset="0"/>
                  <a:ea typeface="Roboto" panose="02000000000000000000" pitchFamily="2" charset="0"/>
                  <a:cs typeface="Roboto" panose="02000000000000000000" pitchFamily="2" charset="0"/>
                </a:rPr>
                <a:t>Global </a:t>
              </a:r>
              <a:r>
                <a:rPr lang="en-US" b="1" dirty="0" smtClean="0">
                  <a:latin typeface="Roboto" panose="02000000000000000000" pitchFamily="2" charset="0"/>
                  <a:ea typeface="Roboto" panose="02000000000000000000" pitchFamily="2" charset="0"/>
                  <a:cs typeface="Roboto" panose="02000000000000000000" pitchFamily="2" charset="0"/>
                </a:rPr>
                <a:t>survey  </a:t>
              </a:r>
              <a:endParaRPr lang="en-US" b="1" dirty="0">
                <a:latin typeface="Roboto" panose="02000000000000000000" pitchFamily="2" charset="0"/>
                <a:ea typeface="Roboto" panose="02000000000000000000" pitchFamily="2" charset="0"/>
                <a:cs typeface="Roboto" panose="02000000000000000000" pitchFamily="2" charset="0"/>
              </a:endParaRPr>
            </a:p>
            <a:p>
              <a:pPr algn="ctr" defTabSz="800100">
                <a:lnSpc>
                  <a:spcPct val="90000"/>
                </a:lnSpc>
                <a:spcAft>
                  <a:spcPts val="0"/>
                </a:spcAft>
                <a:defRPr/>
              </a:pPr>
              <a:r>
                <a:rPr lang="en-US" dirty="0">
                  <a:latin typeface="Roboto" panose="02000000000000000000" pitchFamily="2" charset="0"/>
                  <a:ea typeface="Roboto" panose="02000000000000000000" pitchFamily="2" charset="0"/>
                  <a:cs typeface="Roboto" panose="02000000000000000000" pitchFamily="2" charset="0"/>
                </a:rPr>
                <a:t>(201 respondents)</a:t>
              </a:r>
            </a:p>
          </p:txBody>
        </p:sp>
      </p:grpSp>
    </p:spTree>
    <p:extLst>
      <p:ext uri="{BB962C8B-B14F-4D97-AF65-F5344CB8AC3E}">
        <p14:creationId xmlns:p14="http://schemas.microsoft.com/office/powerpoint/2010/main" val="201830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871630" y="6423467"/>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prstClr val="white">
                    <a:lumMod val="65000"/>
                  </a:prstClr>
                </a:solidFill>
              </a:rPr>
              <a:pPr/>
              <a:t>17</a:t>
            </a:fld>
            <a:endParaRPr lang="en-US" sz="900" dirty="0">
              <a:solidFill>
                <a:prstClr val="white">
                  <a:lumMod val="65000"/>
                </a:prstClr>
              </a:solidFill>
            </a:endParaRPr>
          </a:p>
        </p:txBody>
      </p:sp>
      <p:cxnSp>
        <p:nvCxnSpPr>
          <p:cNvPr id="11" name="Straight Connector 10"/>
          <p:cNvCxnSpPr/>
          <p:nvPr/>
        </p:nvCxnSpPr>
        <p:spPr>
          <a:xfrm>
            <a:off x="941947" y="6423467"/>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12" name="Title 1"/>
          <p:cNvSpPr txBox="1">
            <a:spLocks/>
          </p:cNvSpPr>
          <p:nvPr/>
        </p:nvSpPr>
        <p:spPr>
          <a:xfrm>
            <a:off x="692606" y="-57015"/>
            <a:ext cx="9209039" cy="1299269"/>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2800" dirty="0" smtClean="0">
                <a:solidFill>
                  <a:srgbClr val="00AEEF"/>
                </a:solidFill>
              </a:rPr>
              <a:t>2017 </a:t>
            </a:r>
            <a:r>
              <a:rPr lang="en-US" sz="2800" dirty="0">
                <a:solidFill>
                  <a:srgbClr val="00AEEF"/>
                </a:solidFill>
              </a:rPr>
              <a:t>Global Review of SPP</a:t>
            </a:r>
            <a:r>
              <a:rPr lang="en-US" sz="4000" dirty="0">
                <a:solidFill>
                  <a:srgbClr val="00AEEF"/>
                </a:solidFill>
              </a:rPr>
              <a:t>: </a:t>
            </a:r>
            <a:r>
              <a:rPr lang="en-US" sz="3600" b="1" dirty="0" smtClean="0">
                <a:solidFill>
                  <a:srgbClr val="00AEEF"/>
                </a:solidFill>
              </a:rPr>
              <a:t>world regions’ representation </a:t>
            </a:r>
            <a:endParaRPr lang="en-US" sz="2800" b="1" dirty="0">
              <a:solidFill>
                <a:srgbClr val="00AEEF"/>
              </a:solidFill>
            </a:endParaRPr>
          </a:p>
        </p:txBody>
      </p:sp>
      <p:graphicFrame>
        <p:nvGraphicFramePr>
          <p:cNvPr id="28" name="Chart 2"/>
          <p:cNvGraphicFramePr>
            <a:graphicFrameLocks/>
          </p:cNvGraphicFramePr>
          <p:nvPr>
            <p:extLst>
              <p:ext uri="{D42A27DB-BD31-4B8C-83A1-F6EECF244321}">
                <p14:modId xmlns:p14="http://schemas.microsoft.com/office/powerpoint/2010/main" val="1347904072"/>
              </p:ext>
            </p:extLst>
          </p:nvPr>
        </p:nvGraphicFramePr>
        <p:xfrm>
          <a:off x="131856" y="2540361"/>
          <a:ext cx="4511115" cy="33169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
          <p:cNvGraphicFramePr>
            <a:graphicFrameLocks/>
          </p:cNvGraphicFramePr>
          <p:nvPr>
            <p:extLst>
              <p:ext uri="{D42A27DB-BD31-4B8C-83A1-F6EECF244321}">
                <p14:modId xmlns:p14="http://schemas.microsoft.com/office/powerpoint/2010/main" val="1810126023"/>
              </p:ext>
            </p:extLst>
          </p:nvPr>
        </p:nvGraphicFramePr>
        <p:xfrm>
          <a:off x="3788229" y="2340139"/>
          <a:ext cx="5582935" cy="3575329"/>
        </p:xfrm>
        <a:graphic>
          <a:graphicData uri="http://schemas.openxmlformats.org/drawingml/2006/chart">
            <c:chart xmlns:c="http://schemas.openxmlformats.org/drawingml/2006/chart" xmlns:r="http://schemas.openxmlformats.org/officeDocument/2006/relationships" r:id="rId4"/>
          </a:graphicData>
        </a:graphic>
      </p:graphicFrame>
      <p:sp>
        <p:nvSpPr>
          <p:cNvPr id="2" name="Tekstfelt 1"/>
          <p:cNvSpPr txBox="1"/>
          <p:nvPr/>
        </p:nvSpPr>
        <p:spPr>
          <a:xfrm>
            <a:off x="269356" y="1691886"/>
            <a:ext cx="4335641" cy="584775"/>
          </a:xfrm>
          <a:prstGeom prst="rect">
            <a:avLst/>
          </a:prstGeom>
          <a:noFill/>
        </p:spPr>
        <p:txBody>
          <a:bodyPr wrap="square" rtlCol="0">
            <a:spAutoFit/>
          </a:bodyPr>
          <a:lstStyle/>
          <a:p>
            <a:r>
              <a:rPr lang="da-DK" sz="1600" b="1" dirty="0" smtClean="0">
                <a:solidFill>
                  <a:srgbClr val="139DEB"/>
                </a:solidFill>
                <a:latin typeface="Roboto Regular"/>
              </a:rPr>
              <a:t>National </a:t>
            </a:r>
            <a:r>
              <a:rPr lang="da-DK" sz="1600" b="1" dirty="0" err="1" smtClean="0">
                <a:solidFill>
                  <a:srgbClr val="139DEB"/>
                </a:solidFill>
                <a:latin typeface="Roboto Regular"/>
              </a:rPr>
              <a:t>Governments</a:t>
            </a:r>
            <a:r>
              <a:rPr lang="da-DK" sz="1600" b="1" dirty="0" smtClean="0">
                <a:solidFill>
                  <a:srgbClr val="139DEB"/>
                </a:solidFill>
                <a:latin typeface="Roboto Regular"/>
              </a:rPr>
              <a:t> </a:t>
            </a:r>
            <a:r>
              <a:rPr lang="da-DK" sz="1600" b="1" dirty="0" err="1" smtClean="0">
                <a:solidFill>
                  <a:srgbClr val="139DEB"/>
                </a:solidFill>
                <a:latin typeface="Roboto Regular"/>
              </a:rPr>
              <a:t>questionnaire</a:t>
            </a:r>
            <a:r>
              <a:rPr lang="da-DK" sz="1600" b="1" dirty="0" smtClean="0">
                <a:solidFill>
                  <a:srgbClr val="139DEB"/>
                </a:solidFill>
                <a:latin typeface="Roboto Regular"/>
              </a:rPr>
              <a:t> (sample=41)</a:t>
            </a:r>
            <a:endParaRPr lang="da-DK" sz="1600" b="1" dirty="0">
              <a:solidFill>
                <a:srgbClr val="139DEB"/>
              </a:solidFill>
              <a:latin typeface="Roboto Regular"/>
            </a:endParaRPr>
          </a:p>
        </p:txBody>
      </p:sp>
      <p:sp>
        <p:nvSpPr>
          <p:cNvPr id="30" name="Tekstfelt 29"/>
          <p:cNvSpPr txBox="1"/>
          <p:nvPr/>
        </p:nvSpPr>
        <p:spPr>
          <a:xfrm>
            <a:off x="4763594" y="1691885"/>
            <a:ext cx="3585882" cy="584775"/>
          </a:xfrm>
          <a:prstGeom prst="rect">
            <a:avLst/>
          </a:prstGeom>
          <a:noFill/>
        </p:spPr>
        <p:txBody>
          <a:bodyPr wrap="square" rtlCol="0">
            <a:spAutoFit/>
          </a:bodyPr>
          <a:lstStyle/>
          <a:p>
            <a:r>
              <a:rPr lang="da-DK" sz="1600" b="1" dirty="0" smtClean="0">
                <a:solidFill>
                  <a:srgbClr val="139DEB"/>
                </a:solidFill>
                <a:latin typeface="Roboto Regular"/>
              </a:rPr>
              <a:t>Stakeholder survey </a:t>
            </a:r>
          </a:p>
          <a:p>
            <a:r>
              <a:rPr lang="da-DK" sz="1600" b="1" dirty="0" smtClean="0">
                <a:solidFill>
                  <a:srgbClr val="139DEB"/>
                </a:solidFill>
                <a:latin typeface="Roboto Regular"/>
              </a:rPr>
              <a:t>(sample=201)</a:t>
            </a:r>
            <a:endParaRPr lang="da-DK" sz="1600" b="1" dirty="0">
              <a:solidFill>
                <a:srgbClr val="139DEB"/>
              </a:solidFill>
              <a:latin typeface="Roboto Regular"/>
            </a:endParaRPr>
          </a:p>
        </p:txBody>
      </p:sp>
      <p:sp>
        <p:nvSpPr>
          <p:cNvPr id="34" name="Title 1"/>
          <p:cNvSpPr txBox="1">
            <a:spLocks/>
          </p:cNvSpPr>
          <p:nvPr/>
        </p:nvSpPr>
        <p:spPr>
          <a:xfrm>
            <a:off x="5149869" y="6478970"/>
            <a:ext cx="3471341" cy="362508"/>
          </a:xfrm>
          <a:prstGeom prst="rect">
            <a:avLst/>
          </a:prstGeom>
        </p:spPr>
        <p:txBody>
          <a:bodyPr vert="horz" lIns="0" tIns="45713" rIns="0" bIns="45713" rtlCol="0" anchor="ctr">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r"/>
            <a:r>
              <a:rPr lang="en-US" sz="900" dirty="0" smtClean="0"/>
              <a:t>Global Review of SPP, 2016</a:t>
            </a:r>
            <a:endParaRPr lang="en-US" sz="900" dirty="0"/>
          </a:p>
        </p:txBody>
      </p:sp>
      <p:cxnSp>
        <p:nvCxnSpPr>
          <p:cNvPr id="5" name="Lige forbindelse 4"/>
          <p:cNvCxnSpPr/>
          <p:nvPr/>
        </p:nvCxnSpPr>
        <p:spPr>
          <a:xfrm>
            <a:off x="4604997" y="2099005"/>
            <a:ext cx="0" cy="4199651"/>
          </a:xfrm>
          <a:prstGeom prst="line">
            <a:avLst/>
          </a:prstGeom>
          <a:ln w="9525">
            <a:gradFill flip="none" rotWithShape="1">
              <a:gsLst>
                <a:gs pos="0">
                  <a:schemeClr val="accent1"/>
                </a:gs>
                <a:gs pos="100000">
                  <a:srgbClr val="FFFFFF"/>
                </a:gs>
              </a:gsLst>
              <a:path path="shape">
                <a:fillToRect l="50000" t="50000" r="50000" b="50000"/>
              </a:path>
              <a:tileRect/>
            </a:gra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92606" y="1260396"/>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8458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8"/>
          <p:cNvGraphicFramePr>
            <a:graphicFrameLocks/>
          </p:cNvGraphicFramePr>
          <p:nvPr>
            <p:extLst/>
          </p:nvPr>
        </p:nvGraphicFramePr>
        <p:xfrm>
          <a:off x="1262482" y="626930"/>
          <a:ext cx="6501728" cy="3727116"/>
        </p:xfrm>
        <a:graphic>
          <a:graphicData uri="http://schemas.openxmlformats.org/drawingml/2006/chart">
            <c:chart xmlns:c="http://schemas.openxmlformats.org/drawingml/2006/chart" xmlns:r="http://schemas.openxmlformats.org/officeDocument/2006/relationships" r:id="rId3"/>
          </a:graphicData>
        </a:graphic>
      </p:graphicFrame>
      <p:sp>
        <p:nvSpPr>
          <p:cNvPr id="5"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schemeClr val="bg1">
                    <a:lumMod val="65000"/>
                  </a:schemeClr>
                </a:solidFill>
              </a:rPr>
              <a:pPr/>
              <a:t>18</a:t>
            </a:fld>
            <a:endParaRPr lang="en-US" sz="900" dirty="0">
              <a:solidFill>
                <a:schemeClr val="bg1">
                  <a:lumMod val="65000"/>
                </a:schemeClr>
              </a:solidFill>
            </a:endParaRPr>
          </a:p>
        </p:txBody>
      </p:sp>
      <p:cxnSp>
        <p:nvCxnSpPr>
          <p:cNvPr id="6" name="Straight Connector 5"/>
          <p:cNvCxnSpPr/>
          <p:nvPr/>
        </p:nvCxnSpPr>
        <p:spPr>
          <a:xfrm>
            <a:off x="728121" y="899905"/>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28122" y="638256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9" name="Title 1"/>
          <p:cNvSpPr txBox="1">
            <a:spLocks/>
          </p:cNvSpPr>
          <p:nvPr/>
        </p:nvSpPr>
        <p:spPr>
          <a:xfrm>
            <a:off x="5291567" y="6339975"/>
            <a:ext cx="3471341" cy="362508"/>
          </a:xfrm>
          <a:prstGeom prst="rect">
            <a:avLst/>
          </a:prstGeom>
        </p:spPr>
        <p:txBody>
          <a:bodyPr vert="horz" lIns="0" tIns="45713" rIns="0" bIns="45713" rtlCol="0" anchor="ctr">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r"/>
            <a:r>
              <a:rPr lang="en-US" sz="900" dirty="0" smtClean="0"/>
              <a:t>Global Review of SPP, 2016</a:t>
            </a:r>
            <a:endParaRPr lang="en-US" sz="900" dirty="0"/>
          </a:p>
        </p:txBody>
      </p:sp>
      <p:sp>
        <p:nvSpPr>
          <p:cNvPr id="8" name="Title 1"/>
          <p:cNvSpPr txBox="1">
            <a:spLocks/>
          </p:cNvSpPr>
          <p:nvPr/>
        </p:nvSpPr>
        <p:spPr>
          <a:xfrm>
            <a:off x="728123" y="177044"/>
            <a:ext cx="7679262" cy="722861"/>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3200" dirty="0" smtClean="0">
                <a:solidFill>
                  <a:srgbClr val="00AEEF"/>
                </a:solidFill>
              </a:rPr>
              <a:t>What is the SPP policy framework?</a:t>
            </a:r>
            <a:endParaRPr lang="en-US" sz="3200" dirty="0">
              <a:solidFill>
                <a:srgbClr val="00AEEF"/>
              </a:solidFill>
            </a:endParaRPr>
          </a:p>
        </p:txBody>
      </p:sp>
      <p:grpSp>
        <p:nvGrpSpPr>
          <p:cNvPr id="10" name="Grupper 15"/>
          <p:cNvGrpSpPr/>
          <p:nvPr/>
        </p:nvGrpSpPr>
        <p:grpSpPr>
          <a:xfrm>
            <a:off x="931691" y="3800818"/>
            <a:ext cx="7367650" cy="2539157"/>
            <a:chOff x="1888634" y="3643186"/>
            <a:chExt cx="6986424" cy="2737940"/>
          </a:xfrm>
        </p:grpSpPr>
        <p:sp>
          <p:nvSpPr>
            <p:cNvPr id="14" name="Afrundet rektangel 13"/>
            <p:cNvSpPr/>
            <p:nvPr/>
          </p:nvSpPr>
          <p:spPr>
            <a:xfrm>
              <a:off x="1888634" y="3949525"/>
              <a:ext cx="6986424" cy="2357890"/>
            </a:xfrm>
            <a:prstGeom prst="roundRect">
              <a:avLst/>
            </a:prstGeom>
            <a:solidFill>
              <a:srgbClr val="139DEB">
                <a:alpha val="42000"/>
              </a:srgbClr>
            </a:solidFill>
            <a:ln w="19050">
              <a:solidFill>
                <a:srgbClr val="139DE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 name="Tekstfelt 2"/>
            <p:cNvSpPr txBox="1"/>
            <p:nvPr/>
          </p:nvSpPr>
          <p:spPr>
            <a:xfrm>
              <a:off x="2202309" y="3643186"/>
              <a:ext cx="1446873" cy="2737940"/>
            </a:xfrm>
            <a:prstGeom prst="rect">
              <a:avLst/>
            </a:prstGeom>
            <a:noFill/>
          </p:spPr>
          <p:txBody>
            <a:bodyPr wrap="square" rtlCol="0">
              <a:spAutoFit/>
            </a:bodyPr>
            <a:lstStyle/>
            <a:p>
              <a:pPr>
                <a:lnSpc>
                  <a:spcPct val="150000"/>
                </a:lnSpc>
              </a:pPr>
              <a:r>
                <a:rPr lang="da-DK" sz="3600" b="1" dirty="0" smtClean="0">
                  <a:solidFill>
                    <a:schemeClr val="bg1"/>
                  </a:solidFill>
                  <a:latin typeface="Arial"/>
                  <a:cs typeface="Arial"/>
                </a:rPr>
                <a:t>61%</a:t>
              </a:r>
            </a:p>
            <a:p>
              <a:pPr>
                <a:lnSpc>
                  <a:spcPct val="150000"/>
                </a:lnSpc>
              </a:pPr>
              <a:r>
                <a:rPr lang="da-DK" sz="3600" b="1" dirty="0" smtClean="0">
                  <a:solidFill>
                    <a:schemeClr val="bg1"/>
                  </a:solidFill>
                  <a:latin typeface="Arial"/>
                  <a:cs typeface="Arial"/>
                </a:rPr>
                <a:t>34%</a:t>
              </a:r>
            </a:p>
            <a:p>
              <a:pPr>
                <a:lnSpc>
                  <a:spcPct val="150000"/>
                </a:lnSpc>
              </a:pPr>
              <a:r>
                <a:rPr lang="da-DK" sz="3600" b="1" dirty="0" smtClean="0">
                  <a:solidFill>
                    <a:schemeClr val="bg1"/>
                  </a:solidFill>
                  <a:latin typeface="Arial"/>
                  <a:cs typeface="Arial"/>
                </a:rPr>
                <a:t>32%</a:t>
              </a:r>
              <a:endParaRPr lang="da-DK" sz="3600" b="1" dirty="0">
                <a:solidFill>
                  <a:schemeClr val="bg1"/>
                </a:solidFill>
                <a:latin typeface="Arial"/>
                <a:cs typeface="Arial"/>
              </a:endParaRPr>
            </a:p>
          </p:txBody>
        </p:sp>
        <p:sp>
          <p:nvSpPr>
            <p:cNvPr id="4" name="Tekstfelt 3"/>
            <p:cNvSpPr txBox="1"/>
            <p:nvPr/>
          </p:nvSpPr>
          <p:spPr>
            <a:xfrm>
              <a:off x="3309939" y="3949527"/>
              <a:ext cx="5452969" cy="696930"/>
            </a:xfrm>
            <a:prstGeom prst="rect">
              <a:avLst/>
            </a:prstGeom>
            <a:noFill/>
          </p:spPr>
          <p:txBody>
            <a:bodyPr wrap="square" rtlCol="0">
              <a:spAutoFit/>
            </a:bodyPr>
            <a:lstStyle/>
            <a:p>
              <a:r>
                <a:rPr lang="en-GB" b="1" dirty="0" smtClean="0">
                  <a:solidFill>
                    <a:srgbClr val="FFFFFF"/>
                  </a:solidFill>
                </a:rPr>
                <a:t>of the national governments surveyed include SPP in ENVIRONMENTAL POLICIES</a:t>
              </a:r>
              <a:endParaRPr lang="en-GB" b="1" dirty="0">
                <a:solidFill>
                  <a:srgbClr val="FFFFFF"/>
                </a:solidFill>
              </a:endParaRPr>
            </a:p>
          </p:txBody>
        </p:sp>
        <p:sp>
          <p:nvSpPr>
            <p:cNvPr id="17" name="Tekstfelt 16"/>
            <p:cNvSpPr txBox="1"/>
            <p:nvPr/>
          </p:nvSpPr>
          <p:spPr>
            <a:xfrm>
              <a:off x="3364653" y="4943618"/>
              <a:ext cx="5452969" cy="369332"/>
            </a:xfrm>
            <a:prstGeom prst="rect">
              <a:avLst/>
            </a:prstGeom>
            <a:noFill/>
          </p:spPr>
          <p:txBody>
            <a:bodyPr wrap="square" rtlCol="0">
              <a:spAutoFit/>
            </a:bodyPr>
            <a:lstStyle/>
            <a:p>
              <a:r>
                <a:rPr lang="da-DK" b="1" dirty="0" smtClean="0">
                  <a:solidFill>
                    <a:srgbClr val="FFFFFF"/>
                  </a:solidFill>
                </a:rPr>
                <a:t>in SOCIO-ECONOMIC POLICIES</a:t>
              </a:r>
              <a:endParaRPr lang="da-DK" b="1" dirty="0">
                <a:solidFill>
                  <a:srgbClr val="FFFFFF"/>
                </a:solidFill>
              </a:endParaRPr>
            </a:p>
          </p:txBody>
        </p:sp>
        <p:sp>
          <p:nvSpPr>
            <p:cNvPr id="18" name="Tekstfelt 17"/>
            <p:cNvSpPr txBox="1"/>
            <p:nvPr/>
          </p:nvSpPr>
          <p:spPr>
            <a:xfrm>
              <a:off x="3346977" y="5856444"/>
              <a:ext cx="5452969" cy="369332"/>
            </a:xfrm>
            <a:prstGeom prst="rect">
              <a:avLst/>
            </a:prstGeom>
            <a:noFill/>
          </p:spPr>
          <p:txBody>
            <a:bodyPr wrap="square" rtlCol="0">
              <a:spAutoFit/>
            </a:bodyPr>
            <a:lstStyle/>
            <a:p>
              <a:r>
                <a:rPr lang="da-DK" b="1" dirty="0" smtClean="0">
                  <a:solidFill>
                    <a:srgbClr val="FFFFFF"/>
                  </a:solidFill>
                </a:rPr>
                <a:t>in SUSTAINABLE DEVELOPMENT STRATEGIES</a:t>
              </a:r>
              <a:endParaRPr lang="da-DK" b="1" dirty="0">
                <a:solidFill>
                  <a:srgbClr val="FFFFFF"/>
                </a:solidFill>
              </a:endParaRPr>
            </a:p>
          </p:txBody>
        </p:sp>
      </p:grpSp>
    </p:spTree>
    <p:extLst>
      <p:ext uri="{BB962C8B-B14F-4D97-AF65-F5344CB8AC3E}">
        <p14:creationId xmlns:p14="http://schemas.microsoft.com/office/powerpoint/2010/main" val="1353272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kstfelt 1"/>
          <p:cNvSpPr txBox="1"/>
          <p:nvPr/>
        </p:nvSpPr>
        <p:spPr>
          <a:xfrm>
            <a:off x="253201" y="2687878"/>
            <a:ext cx="8356095" cy="1107996"/>
          </a:xfrm>
          <a:prstGeom prst="rect">
            <a:avLst/>
          </a:prstGeom>
          <a:noFill/>
        </p:spPr>
        <p:txBody>
          <a:bodyPr wrap="square" rtlCol="0">
            <a:spAutoFit/>
          </a:bodyPr>
          <a:lstStyle/>
          <a:p>
            <a:pPr algn="ctr"/>
            <a:r>
              <a:rPr lang="da-DK" sz="6600" b="1" dirty="0" smtClean="0">
                <a:ln w="12700" cmpd="sng">
                  <a:solidFill>
                    <a:schemeClr val="bg1"/>
                  </a:solidFill>
                  <a:prstDash val="solid"/>
                </a:ln>
                <a:solidFill>
                  <a:srgbClr val="00AEEF"/>
                </a:solidFill>
              </a:rPr>
              <a:t>74%        	26%</a:t>
            </a:r>
            <a:r>
              <a:rPr lang="da-DK" sz="6600" b="1" dirty="0">
                <a:ln w="12700" cmpd="sng">
                  <a:solidFill>
                    <a:schemeClr val="bg1"/>
                  </a:solidFill>
                  <a:prstDash val="solid"/>
                </a:ln>
                <a:solidFill>
                  <a:srgbClr val="00AEEF"/>
                </a:solidFill>
              </a:rPr>
              <a:t>  </a:t>
            </a:r>
            <a:r>
              <a:rPr lang="da-DK" sz="6600" b="1" dirty="0" smtClean="0">
                <a:ln w="12700" cmpd="sng">
                  <a:solidFill>
                    <a:schemeClr val="bg1"/>
                  </a:solidFill>
                  <a:prstDash val="solid"/>
                </a:ln>
                <a:solidFill>
                  <a:srgbClr val="00AEEF"/>
                </a:solidFill>
              </a:rPr>
              <a:t>                                                               </a:t>
            </a:r>
            <a:endParaRPr lang="da-DK" sz="6600" b="1" dirty="0">
              <a:ln w="12700" cmpd="sng">
                <a:solidFill>
                  <a:schemeClr val="bg1"/>
                </a:solidFill>
                <a:prstDash val="solid"/>
              </a:ln>
              <a:solidFill>
                <a:srgbClr val="00AEEF"/>
              </a:solidFill>
            </a:endParaRPr>
          </a:p>
        </p:txBody>
      </p:sp>
      <p:sp>
        <p:nvSpPr>
          <p:cNvPr id="4" name="Title 1"/>
          <p:cNvSpPr txBox="1">
            <a:spLocks/>
          </p:cNvSpPr>
          <p:nvPr/>
        </p:nvSpPr>
        <p:spPr>
          <a:xfrm>
            <a:off x="4936043" y="6350001"/>
            <a:ext cx="3471341" cy="362508"/>
          </a:xfrm>
          <a:prstGeom prst="rect">
            <a:avLst/>
          </a:prstGeom>
        </p:spPr>
        <p:txBody>
          <a:bodyPr vert="horz" lIns="0" tIns="45713" rIns="0" bIns="45713" rtlCol="0" anchor="ctr">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r"/>
            <a:r>
              <a:rPr lang="en-US" sz="900" dirty="0"/>
              <a:t>Global Review of SPP, </a:t>
            </a:r>
            <a:r>
              <a:rPr lang="en-US" sz="900" dirty="0" smtClean="0"/>
              <a:t>2017</a:t>
            </a:r>
            <a:endParaRPr lang="en-US" sz="900" dirty="0"/>
          </a:p>
          <a:p>
            <a:pPr algn="r"/>
            <a:r>
              <a:rPr lang="en-US" sz="900" dirty="0" smtClean="0"/>
              <a:t>.</a:t>
            </a:r>
            <a:endParaRPr lang="en-US" sz="900" dirty="0"/>
          </a:p>
        </p:txBody>
      </p:sp>
      <p:sp>
        <p:nvSpPr>
          <p:cNvPr id="6"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schemeClr val="bg1">
                    <a:lumMod val="65000"/>
                  </a:schemeClr>
                </a:solidFill>
              </a:rPr>
              <a:pPr/>
              <a:t>19</a:t>
            </a:fld>
            <a:endParaRPr lang="en-US" sz="900" dirty="0">
              <a:solidFill>
                <a:schemeClr val="bg1">
                  <a:lumMod val="65000"/>
                </a:schemeClr>
              </a:solidFill>
            </a:endParaRPr>
          </a:p>
        </p:txBody>
      </p:sp>
      <p:cxnSp>
        <p:nvCxnSpPr>
          <p:cNvPr id="8" name="Straight Connector 7"/>
          <p:cNvCxnSpPr/>
          <p:nvPr/>
        </p:nvCxnSpPr>
        <p:spPr>
          <a:xfrm>
            <a:off x="728122" y="635000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9" name="Title 1"/>
          <p:cNvSpPr txBox="1">
            <a:spLocks/>
          </p:cNvSpPr>
          <p:nvPr/>
        </p:nvSpPr>
        <p:spPr>
          <a:xfrm>
            <a:off x="591619" y="1495540"/>
            <a:ext cx="7908168" cy="1094572"/>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2400" dirty="0">
                <a:solidFill>
                  <a:prstClr val="black"/>
                </a:solidFill>
              </a:rPr>
              <a:t>Most national governments have SPP commitments that </a:t>
            </a:r>
            <a:r>
              <a:rPr lang="en-US" sz="2400" b="1" dirty="0">
                <a:solidFill>
                  <a:prstClr val="black"/>
                </a:solidFill>
              </a:rPr>
              <a:t>cover both environmental and socio-economic issues. </a:t>
            </a:r>
          </a:p>
          <a:p>
            <a:pPr algn="ctr"/>
            <a:endParaRPr lang="en-US" sz="2400" b="1" dirty="0">
              <a:solidFill>
                <a:prstClr val="black"/>
              </a:solidFill>
            </a:endParaRPr>
          </a:p>
        </p:txBody>
      </p:sp>
      <p:sp>
        <p:nvSpPr>
          <p:cNvPr id="10" name="Title 1"/>
          <p:cNvSpPr txBox="1">
            <a:spLocks/>
          </p:cNvSpPr>
          <p:nvPr/>
        </p:nvSpPr>
        <p:spPr>
          <a:xfrm>
            <a:off x="646444" y="289517"/>
            <a:ext cx="7679262" cy="1183772"/>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3200" dirty="0" smtClean="0">
                <a:solidFill>
                  <a:srgbClr val="00AEEF"/>
                </a:solidFill>
              </a:rPr>
              <a:t>What type of sustainability issues are addressed by SPP policies? (1/2)</a:t>
            </a:r>
            <a:endParaRPr lang="en-US" sz="3200" dirty="0">
              <a:solidFill>
                <a:srgbClr val="00AEEF"/>
              </a:solidFill>
            </a:endParaRPr>
          </a:p>
        </p:txBody>
      </p:sp>
      <p:sp>
        <p:nvSpPr>
          <p:cNvPr id="3" name="Tekstfelt 2"/>
          <p:cNvSpPr txBox="1"/>
          <p:nvPr/>
        </p:nvSpPr>
        <p:spPr>
          <a:xfrm>
            <a:off x="1606732" y="3684740"/>
            <a:ext cx="2987147" cy="584775"/>
          </a:xfrm>
          <a:prstGeom prst="rect">
            <a:avLst/>
          </a:prstGeom>
          <a:noFill/>
        </p:spPr>
        <p:txBody>
          <a:bodyPr wrap="square" rtlCol="0">
            <a:spAutoFit/>
          </a:bodyPr>
          <a:lstStyle/>
          <a:p>
            <a:r>
              <a:rPr lang="da-DK" sz="1600" dirty="0" smtClean="0">
                <a:latin typeface="Roboto Regular"/>
              </a:rPr>
              <a:t>Focus on BOTH </a:t>
            </a:r>
            <a:r>
              <a:rPr lang="da-DK" sz="1600" dirty="0" err="1" smtClean="0">
                <a:latin typeface="Roboto Regular"/>
              </a:rPr>
              <a:t>environmental</a:t>
            </a:r>
            <a:r>
              <a:rPr lang="da-DK" sz="1600" dirty="0" smtClean="0">
                <a:latin typeface="Roboto Regular"/>
              </a:rPr>
              <a:t> and </a:t>
            </a:r>
            <a:r>
              <a:rPr lang="da-DK" sz="1600" dirty="0" err="1" smtClean="0">
                <a:latin typeface="Roboto Regular"/>
              </a:rPr>
              <a:t>socio-economic</a:t>
            </a:r>
            <a:r>
              <a:rPr lang="da-DK" sz="1600" dirty="0" smtClean="0">
                <a:latin typeface="Roboto Regular"/>
              </a:rPr>
              <a:t> </a:t>
            </a:r>
            <a:r>
              <a:rPr lang="da-DK" sz="1600" dirty="0" err="1" smtClean="0">
                <a:latin typeface="Roboto Regular"/>
              </a:rPr>
              <a:t>issues</a:t>
            </a:r>
            <a:r>
              <a:rPr lang="da-DK" sz="1600" dirty="0" smtClean="0">
                <a:latin typeface="Roboto Regular"/>
              </a:rPr>
              <a:t>.</a:t>
            </a:r>
            <a:endParaRPr lang="da-DK" sz="1600" dirty="0">
              <a:latin typeface="Roboto Regular"/>
            </a:endParaRPr>
          </a:p>
        </p:txBody>
      </p:sp>
      <p:sp>
        <p:nvSpPr>
          <p:cNvPr id="12" name="Tekstfelt 11"/>
          <p:cNvSpPr txBox="1"/>
          <p:nvPr/>
        </p:nvSpPr>
        <p:spPr>
          <a:xfrm>
            <a:off x="5210086" y="3672691"/>
            <a:ext cx="2322362" cy="584775"/>
          </a:xfrm>
          <a:prstGeom prst="rect">
            <a:avLst/>
          </a:prstGeom>
          <a:noFill/>
        </p:spPr>
        <p:txBody>
          <a:bodyPr wrap="square" rtlCol="0">
            <a:spAutoFit/>
          </a:bodyPr>
          <a:lstStyle/>
          <a:p>
            <a:r>
              <a:rPr lang="da-DK" sz="1600" dirty="0" smtClean="0">
                <a:latin typeface="Roboto Regular"/>
              </a:rPr>
              <a:t>Focus ONLY on </a:t>
            </a:r>
            <a:r>
              <a:rPr lang="da-DK" sz="1600" dirty="0" err="1" smtClean="0">
                <a:latin typeface="Roboto Regular"/>
              </a:rPr>
              <a:t>environmental</a:t>
            </a:r>
            <a:r>
              <a:rPr lang="da-DK" sz="1600" dirty="0" smtClean="0">
                <a:latin typeface="Roboto Regular"/>
              </a:rPr>
              <a:t> </a:t>
            </a:r>
            <a:r>
              <a:rPr lang="da-DK" sz="1600" dirty="0" err="1" smtClean="0">
                <a:latin typeface="Roboto Regular"/>
              </a:rPr>
              <a:t>issues</a:t>
            </a:r>
            <a:endParaRPr lang="da-DK" sz="1600" dirty="0">
              <a:latin typeface="Roboto Regular"/>
            </a:endParaRPr>
          </a:p>
        </p:txBody>
      </p:sp>
      <p:sp>
        <p:nvSpPr>
          <p:cNvPr id="5" name="Tekstfelt 4"/>
          <p:cNvSpPr txBox="1"/>
          <p:nvPr/>
        </p:nvSpPr>
        <p:spPr>
          <a:xfrm>
            <a:off x="476627" y="4527713"/>
            <a:ext cx="7794254" cy="1459781"/>
          </a:xfrm>
          <a:prstGeom prst="rect">
            <a:avLst/>
          </a:prstGeom>
          <a:solidFill>
            <a:srgbClr val="00AEEF"/>
          </a:solidFill>
        </p:spPr>
        <p:txBody>
          <a:bodyPr wrap="square" bIns="0" rtlCol="0">
            <a:noAutofit/>
          </a:bodyPr>
          <a:lstStyle/>
          <a:p>
            <a:r>
              <a:rPr lang="da-DK" sz="2400" dirty="0" smtClean="0">
                <a:solidFill>
                  <a:schemeClr val="bg1"/>
                </a:solidFill>
                <a:latin typeface="Roboto Regular"/>
              </a:rPr>
              <a:t>The </a:t>
            </a:r>
            <a:r>
              <a:rPr lang="da-DK" sz="2400" dirty="0" err="1" smtClean="0">
                <a:solidFill>
                  <a:schemeClr val="bg1"/>
                </a:solidFill>
                <a:latin typeface="Roboto Regular"/>
              </a:rPr>
              <a:t>focus</a:t>
            </a:r>
            <a:r>
              <a:rPr lang="da-DK" sz="2400" dirty="0" smtClean="0">
                <a:solidFill>
                  <a:schemeClr val="bg1"/>
                </a:solidFill>
                <a:latin typeface="Roboto Regular"/>
              </a:rPr>
              <a:t> is still </a:t>
            </a:r>
            <a:r>
              <a:rPr lang="da-DK" sz="2400" dirty="0" err="1" smtClean="0">
                <a:solidFill>
                  <a:schemeClr val="bg1"/>
                </a:solidFill>
                <a:latin typeface="Roboto Regular"/>
              </a:rPr>
              <a:t>prominently</a:t>
            </a:r>
            <a:r>
              <a:rPr lang="da-DK" sz="2400" dirty="0" smtClean="0">
                <a:solidFill>
                  <a:schemeClr val="bg1"/>
                </a:solidFill>
                <a:latin typeface="Roboto Regular"/>
              </a:rPr>
              <a:t> on </a:t>
            </a:r>
            <a:r>
              <a:rPr lang="da-DK" sz="2400" dirty="0" err="1" smtClean="0">
                <a:solidFill>
                  <a:schemeClr val="bg1"/>
                </a:solidFill>
                <a:latin typeface="Roboto Regular"/>
              </a:rPr>
              <a:t>environmental</a:t>
            </a:r>
            <a:r>
              <a:rPr lang="da-DK" sz="2400" dirty="0" smtClean="0">
                <a:solidFill>
                  <a:schemeClr val="bg1"/>
                </a:solidFill>
                <a:latin typeface="Roboto Regular"/>
              </a:rPr>
              <a:t> </a:t>
            </a:r>
            <a:r>
              <a:rPr lang="da-DK" sz="2400" dirty="0" err="1" smtClean="0">
                <a:solidFill>
                  <a:schemeClr val="bg1"/>
                </a:solidFill>
                <a:latin typeface="Roboto Regular"/>
              </a:rPr>
              <a:t>issues</a:t>
            </a:r>
            <a:r>
              <a:rPr lang="da-DK" sz="2400" dirty="0" smtClean="0">
                <a:solidFill>
                  <a:schemeClr val="bg1"/>
                </a:solidFill>
                <a:latin typeface="Roboto Regular"/>
              </a:rPr>
              <a:t>, but </a:t>
            </a:r>
            <a:r>
              <a:rPr lang="da-DK" sz="2400" dirty="0" err="1" smtClean="0">
                <a:solidFill>
                  <a:schemeClr val="bg1"/>
                </a:solidFill>
                <a:latin typeface="Roboto Regular"/>
              </a:rPr>
              <a:t>socio-economic</a:t>
            </a:r>
            <a:r>
              <a:rPr lang="da-DK" sz="2400" dirty="0" smtClean="0">
                <a:solidFill>
                  <a:schemeClr val="bg1"/>
                </a:solidFill>
                <a:latin typeface="Roboto Regular"/>
              </a:rPr>
              <a:t> </a:t>
            </a:r>
            <a:r>
              <a:rPr lang="da-DK" sz="2400" dirty="0" err="1" smtClean="0">
                <a:solidFill>
                  <a:schemeClr val="bg1"/>
                </a:solidFill>
                <a:latin typeface="Roboto Regular"/>
              </a:rPr>
              <a:t>ones</a:t>
            </a:r>
            <a:r>
              <a:rPr lang="da-DK" sz="2400" dirty="0" smtClean="0">
                <a:solidFill>
                  <a:schemeClr val="bg1"/>
                </a:solidFill>
                <a:latin typeface="Roboto Regular"/>
              </a:rPr>
              <a:t> </a:t>
            </a:r>
            <a:r>
              <a:rPr lang="da-DK" sz="2400" dirty="0" err="1" smtClean="0">
                <a:solidFill>
                  <a:schemeClr val="bg1"/>
                </a:solidFill>
                <a:latin typeface="Roboto Regular"/>
              </a:rPr>
              <a:t>are</a:t>
            </a:r>
            <a:r>
              <a:rPr lang="da-DK" sz="2400" dirty="0" smtClean="0">
                <a:solidFill>
                  <a:schemeClr val="bg1"/>
                </a:solidFill>
                <a:latin typeface="Roboto Regular"/>
              </a:rPr>
              <a:t> </a:t>
            </a:r>
            <a:r>
              <a:rPr lang="da-DK" sz="2400" dirty="0" err="1" smtClean="0">
                <a:solidFill>
                  <a:schemeClr val="bg1"/>
                </a:solidFill>
                <a:latin typeface="Roboto Regular"/>
              </a:rPr>
              <a:t>increasingly</a:t>
            </a:r>
            <a:r>
              <a:rPr lang="da-DK" sz="2400" dirty="0" smtClean="0">
                <a:solidFill>
                  <a:schemeClr val="bg1"/>
                </a:solidFill>
                <a:latin typeface="Roboto Regular"/>
              </a:rPr>
              <a:t> </a:t>
            </a:r>
            <a:r>
              <a:rPr lang="da-DK" sz="2400" dirty="0" err="1" smtClean="0">
                <a:solidFill>
                  <a:schemeClr val="bg1"/>
                </a:solidFill>
                <a:latin typeface="Roboto Regular"/>
              </a:rPr>
              <a:t>taken</a:t>
            </a:r>
            <a:r>
              <a:rPr lang="da-DK" sz="2400" dirty="0" smtClean="0">
                <a:solidFill>
                  <a:schemeClr val="bg1"/>
                </a:solidFill>
                <a:latin typeface="Roboto Regular"/>
              </a:rPr>
              <a:t> </a:t>
            </a:r>
            <a:r>
              <a:rPr lang="da-DK" sz="2400" dirty="0" err="1" smtClean="0">
                <a:solidFill>
                  <a:schemeClr val="bg1"/>
                </a:solidFill>
                <a:latin typeface="Roboto Regular"/>
              </a:rPr>
              <a:t>into</a:t>
            </a:r>
            <a:r>
              <a:rPr lang="da-DK" sz="2400" dirty="0" smtClean="0">
                <a:solidFill>
                  <a:schemeClr val="bg1"/>
                </a:solidFill>
                <a:latin typeface="Roboto Regular"/>
              </a:rPr>
              <a:t> </a:t>
            </a:r>
            <a:r>
              <a:rPr lang="da-DK" sz="2400" dirty="0" err="1" smtClean="0">
                <a:solidFill>
                  <a:schemeClr val="bg1"/>
                </a:solidFill>
                <a:latin typeface="Roboto Regular"/>
              </a:rPr>
              <a:t>account</a:t>
            </a:r>
            <a:r>
              <a:rPr lang="da-DK" sz="2400" dirty="0" smtClean="0">
                <a:solidFill>
                  <a:schemeClr val="bg1"/>
                </a:solidFill>
                <a:latin typeface="Roboto Regular"/>
              </a:rPr>
              <a:t>.</a:t>
            </a:r>
            <a:endParaRPr lang="da-DK" sz="2400" dirty="0">
              <a:solidFill>
                <a:schemeClr val="bg1"/>
              </a:solidFill>
              <a:latin typeface="Roboto Regular"/>
            </a:endParaRPr>
          </a:p>
        </p:txBody>
      </p:sp>
      <p:cxnSp>
        <p:nvCxnSpPr>
          <p:cNvPr id="13" name="Straight Connector 6"/>
          <p:cNvCxnSpPr/>
          <p:nvPr/>
        </p:nvCxnSpPr>
        <p:spPr>
          <a:xfrm>
            <a:off x="591618" y="1439814"/>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405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half" idx="4294967295"/>
          </p:nvPr>
        </p:nvSpPr>
        <p:spPr>
          <a:xfrm>
            <a:off x="3059832" y="2852936"/>
            <a:ext cx="5957168" cy="3382764"/>
          </a:xfrm>
        </p:spPr>
        <p:txBody>
          <a:bodyPr>
            <a:noAutofit/>
          </a:bodyPr>
          <a:lstStyle/>
          <a:p>
            <a:pPr marL="0" indent="0">
              <a:buNone/>
            </a:pPr>
            <a:r>
              <a:rPr lang="en-GB" sz="1800" dirty="0" smtClean="0"/>
              <a:t>UN </a:t>
            </a:r>
            <a:r>
              <a:rPr lang="en-GB" sz="1800" dirty="0"/>
              <a:t>Environment promotes the worldwide implementation of Sustainable Public Procurement (SPP), a powerful instrument that has the ability to accelerate the shift to more sustainable consumption and production practices. Through its various projects, UN Environment supports the development and implementation of SPP policies in 13 countries and fosters regional cooperation and exchange of know how in Latin America and Asia Pacific. UN Environment is also the lead of the 10YFP SPP programme, an international collaborative platform that aims at making the case for SPP and supporting all organizations on SPP implementation</a:t>
            </a:r>
            <a:r>
              <a:rPr lang="en-GB" sz="1800" dirty="0">
                <a:solidFill>
                  <a:srgbClr val="00AEEF"/>
                </a:solidFill>
              </a:rPr>
              <a:t>. </a:t>
            </a:r>
            <a:endParaRPr lang="en-GB" sz="1800" dirty="0" smtClean="0">
              <a:solidFill>
                <a:srgbClr val="00AEEF"/>
              </a:solidFill>
            </a:endParaRPr>
          </a:p>
        </p:txBody>
      </p:sp>
      <p:sp>
        <p:nvSpPr>
          <p:cNvPr id="16" name="Text Placeholder 15"/>
          <p:cNvSpPr>
            <a:spLocks noGrp="1"/>
          </p:cNvSpPr>
          <p:nvPr>
            <p:ph type="body" sz="quarter" idx="4294967295"/>
          </p:nvPr>
        </p:nvSpPr>
        <p:spPr>
          <a:xfrm>
            <a:off x="676818" y="5661248"/>
            <a:ext cx="2016224" cy="360362"/>
          </a:xfrm>
        </p:spPr>
        <p:txBody>
          <a:bodyPr>
            <a:noAutofit/>
          </a:bodyPr>
          <a:lstStyle/>
          <a:p>
            <a:pPr marL="0" indent="0">
              <a:buNone/>
            </a:pPr>
            <a:r>
              <a:rPr lang="en-GB" sz="1600" dirty="0" smtClean="0"/>
              <a:t>Farid.yaker@un.org</a:t>
            </a:r>
            <a:endParaRPr lang="en-GB" sz="1600" dirty="0"/>
          </a:p>
        </p:txBody>
      </p:sp>
      <p:pic>
        <p:nvPicPr>
          <p:cNvPr id="9" name="Picture Placeholder 3"/>
          <p:cNvPicPr>
            <a:picLocks noGrp="1" noChangeAspect="1"/>
          </p:cNvPicPr>
          <p:nvPr>
            <p:ph type="pic" idx="4294967295"/>
          </p:nvPr>
        </p:nvPicPr>
        <p:blipFill rotWithShape="1">
          <a:blip r:embed="rId2" cstate="print">
            <a:extLst>
              <a:ext uri="{28A0092B-C50C-407E-A947-70E740481C1C}">
                <a14:useLocalDpi xmlns:a14="http://schemas.microsoft.com/office/drawing/2010/main" val="0"/>
              </a:ext>
            </a:extLst>
          </a:blip>
          <a:srcRect t="-342" r="-2222" b="2175"/>
          <a:stretch/>
        </p:blipFill>
        <p:spPr>
          <a:xfrm>
            <a:off x="661828" y="451633"/>
            <a:ext cx="2374900" cy="2014538"/>
          </a:xfr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828" y="2852936"/>
            <a:ext cx="2016224" cy="2592288"/>
          </a:xfrm>
          <a:prstGeom prst="rect">
            <a:avLst/>
          </a:prstGeom>
        </p:spPr>
      </p:pic>
      <p:pic>
        <p:nvPicPr>
          <p:cNvPr id="3" name="Picture 2"/>
          <p:cNvPicPr>
            <a:picLocks noChangeAspect="1"/>
          </p:cNvPicPr>
          <p:nvPr/>
        </p:nvPicPr>
        <p:blipFill>
          <a:blip r:embed="rId4"/>
          <a:stretch>
            <a:fillRect/>
          </a:stretch>
        </p:blipFill>
        <p:spPr>
          <a:xfrm>
            <a:off x="4800600" y="311934"/>
            <a:ext cx="4014840" cy="2248310"/>
          </a:xfrm>
          <a:prstGeom prst="rect">
            <a:avLst/>
          </a:prstGeom>
        </p:spPr>
      </p:pic>
    </p:spTree>
    <p:extLst>
      <p:ext uri="{BB962C8B-B14F-4D97-AF65-F5344CB8AC3E}">
        <p14:creationId xmlns:p14="http://schemas.microsoft.com/office/powerpoint/2010/main" val="3140668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hart 3"/>
          <p:cNvGraphicFramePr>
            <a:graphicFrameLocks/>
          </p:cNvGraphicFramePr>
          <p:nvPr>
            <p:extLst>
              <p:ext uri="{D42A27DB-BD31-4B8C-83A1-F6EECF244321}">
                <p14:modId xmlns:p14="http://schemas.microsoft.com/office/powerpoint/2010/main" val="3035362179"/>
              </p:ext>
            </p:extLst>
          </p:nvPr>
        </p:nvGraphicFramePr>
        <p:xfrm>
          <a:off x="628957" y="1589538"/>
          <a:ext cx="8145645" cy="505528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936043" y="6350001"/>
            <a:ext cx="3471341" cy="362508"/>
          </a:xfrm>
          <a:prstGeom prst="rect">
            <a:avLst/>
          </a:prstGeom>
        </p:spPr>
        <p:txBody>
          <a:bodyPr vert="horz" lIns="0" tIns="45713" rIns="0" bIns="45713" rtlCol="0" anchor="ctr">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r"/>
            <a:r>
              <a:rPr lang="en-GB" sz="900" dirty="0" smtClean="0"/>
              <a:t>Global Review of SPP, 2017</a:t>
            </a:r>
          </a:p>
          <a:p>
            <a:pPr algn="r"/>
            <a:r>
              <a:rPr lang="en-GB" sz="900" dirty="0" smtClean="0"/>
              <a:t>.</a:t>
            </a:r>
            <a:endParaRPr lang="en-GB" sz="900" dirty="0"/>
          </a:p>
        </p:txBody>
      </p:sp>
      <p:sp>
        <p:nvSpPr>
          <p:cNvPr id="6"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GB" sz="900" smtClean="0">
                <a:solidFill>
                  <a:schemeClr val="bg1">
                    <a:lumMod val="65000"/>
                  </a:schemeClr>
                </a:solidFill>
              </a:rPr>
              <a:pPr/>
              <a:t>20</a:t>
            </a:fld>
            <a:endParaRPr lang="en-GB" sz="900">
              <a:solidFill>
                <a:schemeClr val="bg1">
                  <a:lumMod val="65000"/>
                </a:schemeClr>
              </a:solidFill>
            </a:endParaRPr>
          </a:p>
        </p:txBody>
      </p:sp>
      <p:cxnSp>
        <p:nvCxnSpPr>
          <p:cNvPr id="8" name="Straight Connector 7"/>
          <p:cNvCxnSpPr/>
          <p:nvPr/>
        </p:nvCxnSpPr>
        <p:spPr>
          <a:xfrm>
            <a:off x="728122" y="6531255"/>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20" name="Title 1"/>
          <p:cNvSpPr txBox="1">
            <a:spLocks/>
          </p:cNvSpPr>
          <p:nvPr/>
        </p:nvSpPr>
        <p:spPr>
          <a:xfrm>
            <a:off x="862149" y="304823"/>
            <a:ext cx="8412480" cy="1217031"/>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3200" dirty="0" smtClean="0">
                <a:solidFill>
                  <a:srgbClr val="00AEEF"/>
                </a:solidFill>
              </a:rPr>
              <a:t>What type of sustainability issues are addressed by SPP policies? (2/2)</a:t>
            </a:r>
            <a:endParaRPr lang="en-US" sz="3200" dirty="0">
              <a:solidFill>
                <a:srgbClr val="00AEEF"/>
              </a:solidFill>
            </a:endParaRPr>
          </a:p>
        </p:txBody>
      </p:sp>
      <p:sp>
        <p:nvSpPr>
          <p:cNvPr id="2" name="Tekstfelt 1"/>
          <p:cNvSpPr txBox="1"/>
          <p:nvPr/>
        </p:nvSpPr>
        <p:spPr>
          <a:xfrm>
            <a:off x="6908113" y="3498447"/>
            <a:ext cx="2158484" cy="738664"/>
          </a:xfrm>
          <a:prstGeom prst="rect">
            <a:avLst/>
          </a:prstGeom>
          <a:noFill/>
        </p:spPr>
        <p:txBody>
          <a:bodyPr wrap="square" rtlCol="0">
            <a:spAutoFit/>
          </a:bodyPr>
          <a:lstStyle/>
          <a:p>
            <a:r>
              <a:rPr lang="da-DK" sz="1400" b="1" dirty="0" err="1" smtClean="0">
                <a:solidFill>
                  <a:srgbClr val="19C5B0"/>
                </a:solidFill>
              </a:rPr>
              <a:t>Environmental</a:t>
            </a:r>
            <a:r>
              <a:rPr lang="da-DK" sz="1400" b="1" dirty="0" smtClean="0">
                <a:solidFill>
                  <a:srgbClr val="19C5B0"/>
                </a:solidFill>
              </a:rPr>
              <a:t> </a:t>
            </a:r>
            <a:r>
              <a:rPr lang="da-DK" sz="1400" b="1" dirty="0" err="1" smtClean="0">
                <a:solidFill>
                  <a:srgbClr val="19C5B0"/>
                </a:solidFill>
              </a:rPr>
              <a:t>issues</a:t>
            </a:r>
            <a:endParaRPr lang="da-DK" sz="1400" b="1" dirty="0" smtClean="0">
              <a:solidFill>
                <a:srgbClr val="19C5B0"/>
              </a:solidFill>
            </a:endParaRPr>
          </a:p>
          <a:p>
            <a:endParaRPr lang="da-DK" sz="1400" b="1" dirty="0" smtClean="0">
              <a:solidFill>
                <a:srgbClr val="19C5B0"/>
              </a:solidFill>
            </a:endParaRPr>
          </a:p>
          <a:p>
            <a:r>
              <a:rPr lang="da-DK" sz="1400" b="1" dirty="0" err="1" smtClean="0">
                <a:solidFill>
                  <a:srgbClr val="FEB30B"/>
                </a:solidFill>
              </a:rPr>
              <a:t>Socio-economic</a:t>
            </a:r>
            <a:r>
              <a:rPr lang="da-DK" sz="1400" b="1" dirty="0" smtClean="0">
                <a:solidFill>
                  <a:srgbClr val="FEB30B"/>
                </a:solidFill>
              </a:rPr>
              <a:t> </a:t>
            </a:r>
            <a:r>
              <a:rPr lang="da-DK" sz="1400" b="1" dirty="0" err="1" smtClean="0">
                <a:solidFill>
                  <a:srgbClr val="FEB30B"/>
                </a:solidFill>
              </a:rPr>
              <a:t>issues</a:t>
            </a:r>
            <a:endParaRPr lang="da-DK" sz="1400" b="1" dirty="0">
              <a:solidFill>
                <a:srgbClr val="FEB30B"/>
              </a:solidFill>
            </a:endParaRPr>
          </a:p>
        </p:txBody>
      </p:sp>
      <p:cxnSp>
        <p:nvCxnSpPr>
          <p:cNvPr id="11" name="Straight Connector 6"/>
          <p:cNvCxnSpPr/>
          <p:nvPr/>
        </p:nvCxnSpPr>
        <p:spPr>
          <a:xfrm>
            <a:off x="862149" y="1589538"/>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068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625157" y="992094"/>
            <a:ext cx="7702849" cy="5576729"/>
          </a:xfrm>
          <a:prstGeom prst="rect">
            <a:avLst/>
          </a:prstGeom>
          <a:solidFill>
            <a:srgbClr val="A4C2D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4" name="Title 1"/>
          <p:cNvSpPr txBox="1">
            <a:spLocks/>
          </p:cNvSpPr>
          <p:nvPr/>
        </p:nvSpPr>
        <p:spPr>
          <a:xfrm>
            <a:off x="5389943" y="6611766"/>
            <a:ext cx="3471341" cy="362508"/>
          </a:xfrm>
          <a:prstGeom prst="rect">
            <a:avLst/>
          </a:prstGeom>
        </p:spPr>
        <p:txBody>
          <a:bodyPr vert="horz" lIns="0" tIns="45713" rIns="0" bIns="45713" rtlCol="0" anchor="ctr">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r"/>
            <a:r>
              <a:rPr lang="en-GB" sz="900" dirty="0" smtClean="0"/>
              <a:t>Global Review of SPP, 2016</a:t>
            </a:r>
          </a:p>
          <a:p>
            <a:pPr algn="r"/>
            <a:r>
              <a:rPr lang="en-GB" sz="900" dirty="0" smtClean="0"/>
              <a:t>.</a:t>
            </a:r>
            <a:endParaRPr lang="en-GB" sz="900" dirty="0"/>
          </a:p>
        </p:txBody>
      </p:sp>
      <p:sp>
        <p:nvSpPr>
          <p:cNvPr id="6"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GB" sz="900" smtClean="0">
                <a:solidFill>
                  <a:schemeClr val="bg1">
                    <a:lumMod val="65000"/>
                  </a:schemeClr>
                </a:solidFill>
              </a:rPr>
              <a:pPr/>
              <a:t>21</a:t>
            </a:fld>
            <a:endParaRPr lang="en-GB" sz="900">
              <a:solidFill>
                <a:schemeClr val="bg1">
                  <a:lumMod val="65000"/>
                </a:schemeClr>
              </a:solidFill>
            </a:endParaRPr>
          </a:p>
        </p:txBody>
      </p:sp>
      <p:cxnSp>
        <p:nvCxnSpPr>
          <p:cNvPr id="7" name="Straight Connector 6"/>
          <p:cNvCxnSpPr/>
          <p:nvPr/>
        </p:nvCxnSpPr>
        <p:spPr>
          <a:xfrm>
            <a:off x="602166" y="907679"/>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648743" y="-110393"/>
            <a:ext cx="7679263" cy="1045159"/>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GB" sz="2800" dirty="0" smtClean="0">
                <a:solidFill>
                  <a:srgbClr val="00AEEF"/>
                </a:solidFill>
              </a:rPr>
              <a:t>What categories </a:t>
            </a:r>
            <a:r>
              <a:rPr lang="en-GB" sz="2800" dirty="0">
                <a:solidFill>
                  <a:srgbClr val="00AEEF"/>
                </a:solidFill>
              </a:rPr>
              <a:t>of products, services and works</a:t>
            </a:r>
            <a:r>
              <a:rPr lang="en-GB" sz="2800" dirty="0" smtClean="0">
                <a:solidFill>
                  <a:srgbClr val="00AEEF"/>
                </a:solidFill>
              </a:rPr>
              <a:t> are prioritised?</a:t>
            </a:r>
            <a:endParaRPr lang="en-GB" sz="2800" dirty="0">
              <a:solidFill>
                <a:srgbClr val="00AEEF"/>
              </a:solidFill>
            </a:endParaRPr>
          </a:p>
        </p:txBody>
      </p:sp>
      <p:graphicFrame>
        <p:nvGraphicFramePr>
          <p:cNvPr id="2" name="Tabel 1"/>
          <p:cNvGraphicFramePr>
            <a:graphicFrameLocks noGrp="1"/>
          </p:cNvGraphicFramePr>
          <p:nvPr>
            <p:extLst>
              <p:ext uri="{D42A27DB-BD31-4B8C-83A1-F6EECF244321}">
                <p14:modId xmlns:p14="http://schemas.microsoft.com/office/powerpoint/2010/main" val="2962039378"/>
              </p:ext>
            </p:extLst>
          </p:nvPr>
        </p:nvGraphicFramePr>
        <p:xfrm>
          <a:off x="795685" y="1096821"/>
          <a:ext cx="7385378" cy="5369548"/>
        </p:xfrm>
        <a:graphic>
          <a:graphicData uri="http://schemas.openxmlformats.org/drawingml/2006/table">
            <a:tbl>
              <a:tblPr/>
              <a:tblGrid>
                <a:gridCol w="5898277"/>
                <a:gridCol w="1487101"/>
              </a:tblGrid>
              <a:tr h="459076">
                <a:tc>
                  <a:txBody>
                    <a:bodyPr/>
                    <a:lstStyle/>
                    <a:p>
                      <a:pPr algn="l" fontAlgn="b"/>
                      <a:r>
                        <a:rPr lang="da-DK" sz="2000" b="0" i="0" u="none" strike="noStrike" dirty="0" smtClean="0">
                          <a:solidFill>
                            <a:srgbClr val="139DEB"/>
                          </a:solidFill>
                          <a:effectLst/>
                          <a:latin typeface="Roboto Regular"/>
                        </a:rPr>
                        <a:t>    Office </a:t>
                      </a:r>
                      <a:r>
                        <a:rPr lang="da-DK" sz="2000" b="0" i="0" u="none" strike="noStrike" dirty="0">
                          <a:solidFill>
                            <a:srgbClr val="139DEB"/>
                          </a:solidFill>
                          <a:effectLst/>
                          <a:latin typeface="Roboto Regular"/>
                        </a:rPr>
                        <a:t>IT</a:t>
                      </a:r>
                    </a:p>
                  </a:txBody>
                  <a:tcPr marL="0" marR="0" marT="0" marB="0" anchor="b">
                    <a:lnL>
                      <a:noFill/>
                    </a:lnL>
                    <a:lnR>
                      <a:noFill/>
                    </a:lnR>
                    <a:lnT>
                      <a:noFill/>
                    </a:lnT>
                    <a:lnB>
                      <a:noFill/>
                    </a:lnB>
                    <a:solidFill>
                      <a:srgbClr val="E1F4FD"/>
                    </a:solidFill>
                  </a:tcPr>
                </a:tc>
                <a:tc>
                  <a:txBody>
                    <a:bodyPr/>
                    <a:lstStyle/>
                    <a:p>
                      <a:pPr algn="l" fontAlgn="b"/>
                      <a:r>
                        <a:rPr lang="da-DK" sz="2400" b="0" i="0" u="none" strike="noStrike" dirty="0">
                          <a:solidFill>
                            <a:srgbClr val="139DEB"/>
                          </a:solidFill>
                          <a:effectLst/>
                          <a:latin typeface="Roboto Regular"/>
                        </a:rPr>
                        <a:t>89%</a:t>
                      </a:r>
                    </a:p>
                  </a:txBody>
                  <a:tcPr marL="0" marR="0" marT="0" marB="0" anchor="b">
                    <a:lnL>
                      <a:noFill/>
                    </a:lnL>
                    <a:lnR>
                      <a:noFill/>
                    </a:lnR>
                    <a:lnT>
                      <a:noFill/>
                    </a:lnT>
                    <a:lnB>
                      <a:noFill/>
                    </a:lnB>
                    <a:solidFill>
                      <a:srgbClr val="E1F4FD"/>
                    </a:solidFill>
                  </a:tcPr>
                </a:tc>
              </a:tr>
              <a:tr h="302526">
                <a:tc>
                  <a:txBody>
                    <a:bodyPr/>
                    <a:lstStyle/>
                    <a:p>
                      <a:pPr algn="l" fontAlgn="b"/>
                      <a:r>
                        <a:rPr lang="da-DK" sz="2000" b="0" i="0" u="none" strike="noStrike" dirty="0" smtClean="0">
                          <a:solidFill>
                            <a:srgbClr val="139DEB"/>
                          </a:solidFill>
                          <a:effectLst/>
                          <a:latin typeface="Roboto Regular"/>
                        </a:rPr>
                        <a:t>    Office </a:t>
                      </a:r>
                      <a:r>
                        <a:rPr lang="da-DK" sz="2000" b="0" i="0" u="none" strike="noStrike" dirty="0" err="1">
                          <a:solidFill>
                            <a:srgbClr val="139DEB"/>
                          </a:solidFill>
                          <a:effectLst/>
                          <a:latin typeface="Roboto Regular"/>
                        </a:rPr>
                        <a:t>paper</a:t>
                      </a:r>
                      <a:r>
                        <a:rPr lang="da-DK" sz="2000" b="0" i="0" u="none" strike="noStrike" dirty="0">
                          <a:solidFill>
                            <a:srgbClr val="139DEB"/>
                          </a:solidFill>
                          <a:effectLst/>
                          <a:latin typeface="Roboto Regular"/>
                        </a:rPr>
                        <a:t> and </a:t>
                      </a:r>
                      <a:r>
                        <a:rPr lang="da-DK" sz="2000" b="0" i="0" u="none" strike="noStrike" dirty="0" err="1">
                          <a:solidFill>
                            <a:srgbClr val="139DEB"/>
                          </a:solidFill>
                          <a:effectLst/>
                          <a:latin typeface="Roboto Regular"/>
                        </a:rPr>
                        <a:t>stationary</a:t>
                      </a:r>
                      <a:endParaRPr lang="da-DK" sz="2000" b="0" i="0" u="none" strike="noStrike" dirty="0">
                        <a:solidFill>
                          <a:srgbClr val="139DEB"/>
                        </a:solidFill>
                        <a:effectLst/>
                        <a:latin typeface="Roboto Regular"/>
                      </a:endParaRPr>
                    </a:p>
                  </a:txBody>
                  <a:tcPr marL="0" marR="0" marT="0" marB="0" anchor="b">
                    <a:lnL>
                      <a:noFill/>
                    </a:lnL>
                    <a:lnR>
                      <a:noFill/>
                    </a:lnR>
                    <a:lnT>
                      <a:noFill/>
                    </a:lnT>
                    <a:lnB>
                      <a:noFill/>
                    </a:lnB>
                    <a:solidFill>
                      <a:srgbClr val="E1F4FD"/>
                    </a:solidFill>
                  </a:tcPr>
                </a:tc>
                <a:tc>
                  <a:txBody>
                    <a:bodyPr/>
                    <a:lstStyle/>
                    <a:p>
                      <a:pPr algn="l" fontAlgn="b"/>
                      <a:r>
                        <a:rPr lang="da-DK" sz="2400" b="0" i="0" u="none" strike="noStrike" dirty="0">
                          <a:solidFill>
                            <a:srgbClr val="139DEB"/>
                          </a:solidFill>
                          <a:effectLst/>
                          <a:latin typeface="Roboto Regular"/>
                        </a:rPr>
                        <a:t>85%</a:t>
                      </a:r>
                    </a:p>
                  </a:txBody>
                  <a:tcPr marL="0" marR="0" marT="0" marB="0" anchor="b">
                    <a:lnL>
                      <a:noFill/>
                    </a:lnL>
                    <a:lnR>
                      <a:noFill/>
                    </a:lnR>
                    <a:lnT>
                      <a:noFill/>
                    </a:lnT>
                    <a:lnB>
                      <a:noFill/>
                    </a:lnB>
                    <a:solidFill>
                      <a:srgbClr val="E1F4FD"/>
                    </a:solidFill>
                  </a:tcPr>
                </a:tc>
              </a:tr>
              <a:tr h="302526">
                <a:tc>
                  <a:txBody>
                    <a:bodyPr/>
                    <a:lstStyle/>
                    <a:p>
                      <a:pPr algn="l" fontAlgn="b"/>
                      <a:r>
                        <a:rPr lang="da-DK" sz="2000" b="0" i="0" u="none" strike="noStrike" dirty="0" smtClean="0">
                          <a:solidFill>
                            <a:srgbClr val="139DEB"/>
                          </a:solidFill>
                          <a:effectLst/>
                          <a:latin typeface="Roboto Regular"/>
                        </a:rPr>
                        <a:t>    Vehicles</a:t>
                      </a:r>
                      <a:endParaRPr lang="da-DK" sz="2000" b="0" i="0" u="none" strike="noStrike" dirty="0">
                        <a:solidFill>
                          <a:srgbClr val="139DEB"/>
                        </a:solidFill>
                        <a:effectLst/>
                        <a:latin typeface="Roboto Regular"/>
                      </a:endParaRPr>
                    </a:p>
                  </a:txBody>
                  <a:tcPr marL="0" marR="0" marT="0" marB="0" anchor="b">
                    <a:lnL>
                      <a:noFill/>
                    </a:lnL>
                    <a:lnR>
                      <a:noFill/>
                    </a:lnR>
                    <a:lnT>
                      <a:noFill/>
                    </a:lnT>
                    <a:lnB>
                      <a:noFill/>
                    </a:lnB>
                    <a:solidFill>
                      <a:srgbClr val="E1F4FD"/>
                    </a:solidFill>
                  </a:tcPr>
                </a:tc>
                <a:tc>
                  <a:txBody>
                    <a:bodyPr/>
                    <a:lstStyle/>
                    <a:p>
                      <a:pPr algn="l" fontAlgn="b"/>
                      <a:r>
                        <a:rPr lang="da-DK" sz="2000" b="0" i="0" u="none" strike="noStrike">
                          <a:solidFill>
                            <a:srgbClr val="139DEB"/>
                          </a:solidFill>
                          <a:effectLst/>
                          <a:latin typeface="Roboto Regular"/>
                        </a:rPr>
                        <a:t>70%</a:t>
                      </a:r>
                    </a:p>
                  </a:txBody>
                  <a:tcPr marL="0" marR="0" marT="0" marB="0" anchor="b">
                    <a:lnL>
                      <a:noFill/>
                    </a:lnL>
                    <a:lnR>
                      <a:noFill/>
                    </a:lnR>
                    <a:lnT>
                      <a:noFill/>
                    </a:lnT>
                    <a:lnB>
                      <a:noFill/>
                    </a:lnB>
                    <a:solidFill>
                      <a:srgbClr val="E1F4FD"/>
                    </a:solidFill>
                  </a:tcPr>
                </a:tc>
              </a:tr>
              <a:tr h="302526">
                <a:tc>
                  <a:txBody>
                    <a:bodyPr/>
                    <a:lstStyle/>
                    <a:p>
                      <a:pPr algn="l" fontAlgn="b"/>
                      <a:r>
                        <a:rPr lang="da-DK" sz="2000" b="0" i="0" u="none" strike="noStrike" dirty="0" smtClean="0">
                          <a:solidFill>
                            <a:srgbClr val="139DEB"/>
                          </a:solidFill>
                          <a:effectLst/>
                          <a:latin typeface="Roboto Regular"/>
                        </a:rPr>
                        <a:t>    Cleaning</a:t>
                      </a:r>
                      <a:endParaRPr lang="da-DK" sz="2000" b="0" i="0" u="none" strike="noStrike" dirty="0">
                        <a:solidFill>
                          <a:srgbClr val="139DEB"/>
                        </a:solidFill>
                        <a:effectLst/>
                        <a:latin typeface="Roboto Regular"/>
                      </a:endParaRPr>
                    </a:p>
                  </a:txBody>
                  <a:tcPr marL="0" marR="0" marT="0" marB="0" anchor="b">
                    <a:lnL>
                      <a:noFill/>
                    </a:lnL>
                    <a:lnR>
                      <a:noFill/>
                    </a:lnR>
                    <a:lnT>
                      <a:noFill/>
                    </a:lnT>
                    <a:lnB>
                      <a:noFill/>
                    </a:lnB>
                    <a:solidFill>
                      <a:srgbClr val="E1F4FD"/>
                    </a:solidFill>
                  </a:tcPr>
                </a:tc>
                <a:tc>
                  <a:txBody>
                    <a:bodyPr/>
                    <a:lstStyle/>
                    <a:p>
                      <a:pPr algn="l" fontAlgn="b"/>
                      <a:r>
                        <a:rPr lang="da-DK" sz="2000" b="0" i="0" u="none" strike="noStrike" dirty="0">
                          <a:solidFill>
                            <a:srgbClr val="139DEB"/>
                          </a:solidFill>
                          <a:effectLst/>
                          <a:latin typeface="Roboto Regular"/>
                        </a:rPr>
                        <a:t>67%</a:t>
                      </a:r>
                    </a:p>
                  </a:txBody>
                  <a:tcPr marL="0" marR="0" marT="0" marB="0" anchor="b">
                    <a:lnL>
                      <a:noFill/>
                    </a:lnL>
                    <a:lnR>
                      <a:noFill/>
                    </a:lnR>
                    <a:lnT>
                      <a:noFill/>
                    </a:lnT>
                    <a:lnB>
                      <a:noFill/>
                    </a:lnB>
                    <a:solidFill>
                      <a:srgbClr val="E1F4FD"/>
                    </a:solidFill>
                  </a:tcPr>
                </a:tc>
              </a:tr>
              <a:tr h="302526">
                <a:tc>
                  <a:txBody>
                    <a:bodyPr/>
                    <a:lstStyle/>
                    <a:p>
                      <a:pPr algn="l" fontAlgn="b"/>
                      <a:r>
                        <a:rPr lang="da-DK" sz="1800" b="0" i="0" u="none" strike="noStrike" dirty="0" smtClean="0">
                          <a:solidFill>
                            <a:srgbClr val="139DEB"/>
                          </a:solidFill>
                          <a:effectLst/>
                          <a:latin typeface="Roboto Regular"/>
                        </a:rPr>
                        <a:t>    </a:t>
                      </a:r>
                      <a:r>
                        <a:rPr lang="da-DK" sz="1800" b="0" i="0" u="none" strike="noStrike" baseline="0" dirty="0" smtClean="0">
                          <a:solidFill>
                            <a:srgbClr val="139DEB"/>
                          </a:solidFill>
                          <a:effectLst/>
                          <a:latin typeface="Roboto Regular"/>
                        </a:rPr>
                        <a:t> </a:t>
                      </a:r>
                      <a:r>
                        <a:rPr lang="da-DK" sz="2000" b="0" i="0" u="none" strike="noStrike" dirty="0" smtClean="0">
                          <a:solidFill>
                            <a:srgbClr val="139DEB"/>
                          </a:solidFill>
                          <a:effectLst/>
                          <a:latin typeface="Roboto Regular"/>
                        </a:rPr>
                        <a:t>Furniture</a:t>
                      </a:r>
                      <a:endParaRPr lang="da-DK" sz="2000" b="0" i="0" u="none" strike="noStrike" dirty="0">
                        <a:solidFill>
                          <a:srgbClr val="139DEB"/>
                        </a:solidFill>
                        <a:effectLst/>
                        <a:latin typeface="Roboto Regular"/>
                      </a:endParaRPr>
                    </a:p>
                  </a:txBody>
                  <a:tcPr marL="0" marR="0" marT="0" marB="0" anchor="b">
                    <a:lnL>
                      <a:noFill/>
                    </a:lnL>
                    <a:lnR>
                      <a:noFill/>
                    </a:lnR>
                    <a:lnT>
                      <a:noFill/>
                    </a:lnT>
                    <a:lnB>
                      <a:noFill/>
                    </a:lnB>
                    <a:solidFill>
                      <a:srgbClr val="E1F4FD"/>
                    </a:solidFill>
                  </a:tcPr>
                </a:tc>
                <a:tc>
                  <a:txBody>
                    <a:bodyPr/>
                    <a:lstStyle/>
                    <a:p>
                      <a:pPr algn="l" fontAlgn="b"/>
                      <a:r>
                        <a:rPr lang="da-DK" sz="1800" b="0" i="0" u="none" strike="noStrike" dirty="0">
                          <a:solidFill>
                            <a:srgbClr val="139DEB"/>
                          </a:solidFill>
                          <a:effectLst/>
                          <a:latin typeface="Roboto Regular"/>
                        </a:rPr>
                        <a:t>63%</a:t>
                      </a:r>
                    </a:p>
                  </a:txBody>
                  <a:tcPr marL="0" marR="0" marT="0" marB="0" anchor="b">
                    <a:lnL>
                      <a:noFill/>
                    </a:lnL>
                    <a:lnR>
                      <a:noFill/>
                    </a:lnR>
                    <a:lnT>
                      <a:noFill/>
                    </a:lnT>
                    <a:lnB>
                      <a:noFill/>
                    </a:lnB>
                    <a:solidFill>
                      <a:srgbClr val="E1F4FD"/>
                    </a:solidFill>
                  </a:tcPr>
                </a:tc>
              </a:tr>
              <a:tr h="302526">
                <a:tc>
                  <a:txBody>
                    <a:bodyPr/>
                    <a:lstStyle/>
                    <a:p>
                      <a:pPr algn="l" fontAlgn="b"/>
                      <a:r>
                        <a:rPr lang="da-DK" sz="1800" b="0" i="0" u="none" strike="noStrike" dirty="0" smtClean="0">
                          <a:solidFill>
                            <a:srgbClr val="139DEB"/>
                          </a:solidFill>
                          <a:effectLst/>
                          <a:latin typeface="Roboto Regular"/>
                        </a:rPr>
                        <a:t>     Buidling </a:t>
                      </a:r>
                      <a:r>
                        <a:rPr lang="da-DK" sz="1800" b="0" i="0" u="none" strike="noStrike" dirty="0">
                          <a:solidFill>
                            <a:srgbClr val="139DEB"/>
                          </a:solidFill>
                          <a:effectLst/>
                          <a:latin typeface="Roboto Regular"/>
                        </a:rPr>
                        <a:t>design and construction</a:t>
                      </a:r>
                    </a:p>
                  </a:txBody>
                  <a:tcPr marL="0" marR="0" marT="0" marB="0" anchor="b">
                    <a:lnL>
                      <a:noFill/>
                    </a:lnL>
                    <a:lnR>
                      <a:noFill/>
                    </a:lnR>
                    <a:lnT>
                      <a:noFill/>
                    </a:lnT>
                    <a:lnB>
                      <a:noFill/>
                    </a:lnB>
                    <a:solidFill>
                      <a:srgbClr val="E1F4FD"/>
                    </a:solidFill>
                  </a:tcPr>
                </a:tc>
                <a:tc>
                  <a:txBody>
                    <a:bodyPr/>
                    <a:lstStyle/>
                    <a:p>
                      <a:pPr algn="l" fontAlgn="b"/>
                      <a:r>
                        <a:rPr lang="da-DK" sz="1800" b="0" i="0" u="none" strike="noStrike" dirty="0">
                          <a:solidFill>
                            <a:srgbClr val="139DEB"/>
                          </a:solidFill>
                          <a:effectLst/>
                          <a:latin typeface="Roboto Regular"/>
                        </a:rPr>
                        <a:t>59</a:t>
                      </a:r>
                      <a:r>
                        <a:rPr lang="da-DK" sz="1800" b="0" i="0" u="none" strike="noStrike" dirty="0" smtClean="0">
                          <a:solidFill>
                            <a:srgbClr val="139DEB"/>
                          </a:solidFill>
                          <a:effectLst/>
                          <a:latin typeface="Roboto Regular"/>
                        </a:rPr>
                        <a:t>% </a:t>
                      </a:r>
                      <a:endParaRPr lang="da-DK" sz="1800" b="0" i="0" u="none" strike="noStrike" dirty="0">
                        <a:solidFill>
                          <a:srgbClr val="139DEB"/>
                        </a:solidFill>
                        <a:effectLst/>
                        <a:latin typeface="Roboto Regular"/>
                      </a:endParaRPr>
                    </a:p>
                  </a:txBody>
                  <a:tcPr marL="0" marR="0" marT="0" marB="0" anchor="b">
                    <a:lnL>
                      <a:noFill/>
                    </a:lnL>
                    <a:lnR>
                      <a:noFill/>
                    </a:lnR>
                    <a:lnT>
                      <a:noFill/>
                    </a:lnT>
                    <a:lnB>
                      <a:noFill/>
                    </a:lnB>
                    <a:solidFill>
                      <a:srgbClr val="E1F4FD"/>
                    </a:solidFill>
                  </a:tcPr>
                </a:tc>
              </a:tr>
              <a:tr h="302526">
                <a:tc>
                  <a:txBody>
                    <a:bodyPr/>
                    <a:lstStyle/>
                    <a:p>
                      <a:pPr algn="l" fontAlgn="b"/>
                      <a:r>
                        <a:rPr lang="da-DK" sz="1800" b="0" i="0" u="none" strike="noStrike" dirty="0" smtClean="0">
                          <a:solidFill>
                            <a:srgbClr val="139DEB"/>
                          </a:solidFill>
                          <a:effectLst/>
                          <a:latin typeface="Roboto Regular"/>
                        </a:rPr>
                        <a:t>     Building </a:t>
                      </a:r>
                      <a:r>
                        <a:rPr lang="da-DK" sz="1800" b="0" i="0" u="none" strike="noStrike" dirty="0">
                          <a:solidFill>
                            <a:srgbClr val="139DEB"/>
                          </a:solidFill>
                          <a:effectLst/>
                          <a:latin typeface="Roboto Regular"/>
                        </a:rPr>
                        <a:t>equipment</a:t>
                      </a:r>
                    </a:p>
                  </a:txBody>
                  <a:tcPr marL="0" marR="0" marT="0" marB="0" anchor="b">
                    <a:lnL>
                      <a:noFill/>
                    </a:lnL>
                    <a:lnR>
                      <a:noFill/>
                    </a:lnR>
                    <a:lnT>
                      <a:noFill/>
                    </a:lnT>
                    <a:lnB>
                      <a:noFill/>
                    </a:lnB>
                    <a:solidFill>
                      <a:srgbClr val="E1F4FD"/>
                    </a:solidFill>
                  </a:tcPr>
                </a:tc>
                <a:tc>
                  <a:txBody>
                    <a:bodyPr/>
                    <a:lstStyle/>
                    <a:p>
                      <a:pPr algn="l" fontAlgn="b"/>
                      <a:r>
                        <a:rPr lang="da-DK" sz="1800" b="0" i="0" u="none" strike="noStrike">
                          <a:solidFill>
                            <a:srgbClr val="139DEB"/>
                          </a:solidFill>
                          <a:effectLst/>
                          <a:latin typeface="Roboto Regular"/>
                        </a:rPr>
                        <a:t>59%</a:t>
                      </a:r>
                    </a:p>
                  </a:txBody>
                  <a:tcPr marL="0" marR="0" marT="0" marB="0" anchor="b">
                    <a:lnL>
                      <a:noFill/>
                    </a:lnL>
                    <a:lnR>
                      <a:noFill/>
                    </a:lnR>
                    <a:lnT>
                      <a:noFill/>
                    </a:lnT>
                    <a:lnB>
                      <a:noFill/>
                    </a:lnB>
                    <a:solidFill>
                      <a:srgbClr val="E1F4FD"/>
                    </a:solidFill>
                  </a:tcPr>
                </a:tc>
              </a:tr>
              <a:tr h="302526">
                <a:tc>
                  <a:txBody>
                    <a:bodyPr/>
                    <a:lstStyle/>
                    <a:p>
                      <a:pPr algn="l" fontAlgn="b"/>
                      <a:r>
                        <a:rPr lang="da-DK" sz="1800" b="0" i="0" u="none" strike="noStrike" dirty="0" smtClean="0">
                          <a:solidFill>
                            <a:srgbClr val="139DEB"/>
                          </a:solidFill>
                          <a:effectLst/>
                          <a:latin typeface="Roboto Regular"/>
                        </a:rPr>
                        <a:t>     Building </a:t>
                      </a:r>
                      <a:r>
                        <a:rPr lang="da-DK" sz="1800" b="0" i="0" u="none" strike="noStrike" dirty="0">
                          <a:solidFill>
                            <a:srgbClr val="139DEB"/>
                          </a:solidFill>
                          <a:effectLst/>
                          <a:latin typeface="Roboto Regular"/>
                        </a:rPr>
                        <a:t>materials</a:t>
                      </a:r>
                    </a:p>
                  </a:txBody>
                  <a:tcPr marL="0" marR="0" marT="0" marB="0" anchor="b">
                    <a:lnL>
                      <a:noFill/>
                    </a:lnL>
                    <a:lnR>
                      <a:noFill/>
                    </a:lnR>
                    <a:lnT>
                      <a:noFill/>
                    </a:lnT>
                    <a:lnB>
                      <a:noFill/>
                    </a:lnB>
                    <a:solidFill>
                      <a:srgbClr val="E1F4FD"/>
                    </a:solidFill>
                  </a:tcPr>
                </a:tc>
                <a:tc>
                  <a:txBody>
                    <a:bodyPr/>
                    <a:lstStyle/>
                    <a:p>
                      <a:pPr algn="l" fontAlgn="b"/>
                      <a:r>
                        <a:rPr lang="da-DK" sz="1800" b="0" i="0" u="none" strike="noStrike" dirty="0">
                          <a:solidFill>
                            <a:srgbClr val="139DEB"/>
                          </a:solidFill>
                          <a:effectLst/>
                          <a:latin typeface="Roboto Regular"/>
                        </a:rPr>
                        <a:t>52</a:t>
                      </a:r>
                      <a:r>
                        <a:rPr lang="da-DK" sz="1800" b="0" i="0" u="none" strike="noStrike" dirty="0" smtClean="0">
                          <a:solidFill>
                            <a:srgbClr val="139DEB"/>
                          </a:solidFill>
                          <a:effectLst/>
                          <a:latin typeface="Roboto Regular"/>
                        </a:rPr>
                        <a:t>% </a:t>
                      </a:r>
                      <a:endParaRPr lang="da-DK" sz="1800" b="0" i="0" u="none" strike="noStrike" dirty="0">
                        <a:solidFill>
                          <a:srgbClr val="139DEB"/>
                        </a:solidFill>
                        <a:effectLst/>
                        <a:latin typeface="Roboto Regular"/>
                      </a:endParaRPr>
                    </a:p>
                  </a:txBody>
                  <a:tcPr marL="0" marR="0" marT="0" marB="0" anchor="b">
                    <a:lnL>
                      <a:noFill/>
                    </a:lnL>
                    <a:lnR>
                      <a:noFill/>
                    </a:lnR>
                    <a:lnT>
                      <a:noFill/>
                    </a:lnT>
                    <a:lnB>
                      <a:noFill/>
                    </a:lnB>
                    <a:solidFill>
                      <a:srgbClr val="E1F4FD"/>
                    </a:solidFill>
                  </a:tcPr>
                </a:tc>
              </a:tr>
              <a:tr h="302526">
                <a:tc>
                  <a:txBody>
                    <a:bodyPr/>
                    <a:lstStyle/>
                    <a:p>
                      <a:pPr algn="l" fontAlgn="b"/>
                      <a:r>
                        <a:rPr lang="da-DK" sz="1800" b="0" i="0" u="none" strike="noStrike" dirty="0" smtClean="0">
                          <a:solidFill>
                            <a:srgbClr val="139DEB"/>
                          </a:solidFill>
                          <a:effectLst/>
                          <a:latin typeface="Roboto Regular"/>
                        </a:rPr>
                        <a:t>     Energy</a:t>
                      </a:r>
                      <a:endParaRPr lang="da-DK" sz="1800" b="0" i="0" u="none" strike="noStrike" dirty="0">
                        <a:solidFill>
                          <a:srgbClr val="139DEB"/>
                        </a:solidFill>
                        <a:effectLst/>
                        <a:latin typeface="Roboto Regular"/>
                      </a:endParaRPr>
                    </a:p>
                  </a:txBody>
                  <a:tcPr marL="0" marR="0" marT="0" marB="0" anchor="b">
                    <a:lnL>
                      <a:noFill/>
                    </a:lnL>
                    <a:lnR>
                      <a:noFill/>
                    </a:lnR>
                    <a:lnT>
                      <a:noFill/>
                    </a:lnT>
                    <a:lnB>
                      <a:noFill/>
                    </a:lnB>
                    <a:solidFill>
                      <a:srgbClr val="E1F4FD"/>
                    </a:solidFill>
                  </a:tcPr>
                </a:tc>
                <a:tc>
                  <a:txBody>
                    <a:bodyPr/>
                    <a:lstStyle/>
                    <a:p>
                      <a:pPr algn="l" fontAlgn="b"/>
                      <a:r>
                        <a:rPr lang="da-DK" sz="1800" b="0" i="0" u="none" strike="noStrike" dirty="0">
                          <a:solidFill>
                            <a:srgbClr val="139DEB"/>
                          </a:solidFill>
                          <a:effectLst/>
                          <a:latin typeface="Roboto Regular"/>
                        </a:rPr>
                        <a:t>52%</a:t>
                      </a:r>
                    </a:p>
                  </a:txBody>
                  <a:tcPr marL="0" marR="0" marT="0" marB="0" anchor="b">
                    <a:lnL>
                      <a:noFill/>
                    </a:lnL>
                    <a:lnR>
                      <a:noFill/>
                    </a:lnR>
                    <a:lnT>
                      <a:noFill/>
                    </a:lnT>
                    <a:lnB>
                      <a:noFill/>
                    </a:lnB>
                    <a:solidFill>
                      <a:srgbClr val="E1F4FD"/>
                    </a:solidFill>
                  </a:tcPr>
                </a:tc>
              </a:tr>
              <a:tr h="302526">
                <a:tc>
                  <a:txBody>
                    <a:bodyPr/>
                    <a:lstStyle/>
                    <a:p>
                      <a:pPr algn="l" fontAlgn="b"/>
                      <a:r>
                        <a:rPr lang="da-DK" sz="1800" b="0" i="0" u="none" strike="noStrike" dirty="0" smtClean="0">
                          <a:solidFill>
                            <a:srgbClr val="139DEB"/>
                          </a:solidFill>
                          <a:effectLst/>
                          <a:latin typeface="Roboto Regular"/>
                        </a:rPr>
                        <a:t>     Textiles</a:t>
                      </a:r>
                      <a:endParaRPr lang="da-DK" sz="1800" b="0" i="0" u="none" strike="noStrike" dirty="0">
                        <a:solidFill>
                          <a:srgbClr val="139DEB"/>
                        </a:solidFill>
                        <a:effectLst/>
                        <a:latin typeface="Roboto Regular"/>
                      </a:endParaRPr>
                    </a:p>
                  </a:txBody>
                  <a:tcPr marL="0" marR="0" marT="0" marB="0" anchor="b">
                    <a:lnL>
                      <a:noFill/>
                    </a:lnL>
                    <a:lnR>
                      <a:noFill/>
                    </a:lnR>
                    <a:lnT>
                      <a:noFill/>
                    </a:lnT>
                    <a:lnB>
                      <a:noFill/>
                    </a:lnB>
                    <a:solidFill>
                      <a:srgbClr val="E1F4FD"/>
                    </a:solidFill>
                  </a:tcPr>
                </a:tc>
                <a:tc>
                  <a:txBody>
                    <a:bodyPr/>
                    <a:lstStyle/>
                    <a:p>
                      <a:pPr algn="l" fontAlgn="b"/>
                      <a:r>
                        <a:rPr lang="da-DK" sz="1800" b="0" i="0" u="none" strike="noStrike" dirty="0">
                          <a:solidFill>
                            <a:srgbClr val="139DEB"/>
                          </a:solidFill>
                          <a:effectLst/>
                          <a:latin typeface="Roboto Regular"/>
                        </a:rPr>
                        <a:t>52%</a:t>
                      </a:r>
                    </a:p>
                  </a:txBody>
                  <a:tcPr marL="0" marR="0" marT="0" marB="0" anchor="b">
                    <a:lnL>
                      <a:noFill/>
                    </a:lnL>
                    <a:lnR>
                      <a:noFill/>
                    </a:lnR>
                    <a:lnT>
                      <a:noFill/>
                    </a:lnT>
                    <a:lnB>
                      <a:noFill/>
                    </a:lnB>
                    <a:solidFill>
                      <a:srgbClr val="E1F4FD"/>
                    </a:solidFill>
                  </a:tcPr>
                </a:tc>
              </a:tr>
              <a:tr h="302526">
                <a:tc>
                  <a:txBody>
                    <a:bodyPr/>
                    <a:lstStyle/>
                    <a:p>
                      <a:pPr algn="l" fontAlgn="b"/>
                      <a:r>
                        <a:rPr lang="da-DK" sz="1800" b="0" i="0" u="none" strike="noStrike" dirty="0" smtClean="0">
                          <a:solidFill>
                            <a:srgbClr val="139DEB"/>
                          </a:solidFill>
                          <a:effectLst/>
                          <a:latin typeface="Roboto Regular"/>
                        </a:rPr>
                        <a:t>     Food </a:t>
                      </a:r>
                      <a:r>
                        <a:rPr lang="da-DK" sz="1800" b="0" i="0" u="none" strike="noStrike" dirty="0">
                          <a:solidFill>
                            <a:srgbClr val="139DEB"/>
                          </a:solidFill>
                          <a:effectLst/>
                          <a:latin typeface="Roboto Regular"/>
                        </a:rPr>
                        <a:t>and catering</a:t>
                      </a:r>
                    </a:p>
                  </a:txBody>
                  <a:tcPr marL="0" marR="0" marT="0" marB="0" anchor="b">
                    <a:lnL>
                      <a:noFill/>
                    </a:lnL>
                    <a:lnR>
                      <a:noFill/>
                    </a:lnR>
                    <a:lnT>
                      <a:noFill/>
                    </a:lnT>
                    <a:lnB>
                      <a:noFill/>
                    </a:lnB>
                    <a:solidFill>
                      <a:srgbClr val="E1F4FD"/>
                    </a:solidFill>
                  </a:tcPr>
                </a:tc>
                <a:tc>
                  <a:txBody>
                    <a:bodyPr/>
                    <a:lstStyle/>
                    <a:p>
                      <a:pPr algn="l" fontAlgn="b"/>
                      <a:r>
                        <a:rPr lang="da-DK" sz="1800" b="0" i="0" u="none" strike="noStrike" dirty="0">
                          <a:solidFill>
                            <a:srgbClr val="139DEB"/>
                          </a:solidFill>
                          <a:effectLst/>
                          <a:latin typeface="Roboto Regular"/>
                        </a:rPr>
                        <a:t>44%</a:t>
                      </a:r>
                    </a:p>
                  </a:txBody>
                  <a:tcPr marL="0" marR="0" marT="0" marB="0" anchor="b">
                    <a:lnL>
                      <a:noFill/>
                    </a:lnL>
                    <a:lnR>
                      <a:noFill/>
                    </a:lnR>
                    <a:lnT>
                      <a:noFill/>
                    </a:lnT>
                    <a:lnB>
                      <a:noFill/>
                    </a:lnB>
                    <a:solidFill>
                      <a:srgbClr val="E1F4FD"/>
                    </a:solidFill>
                  </a:tcPr>
                </a:tc>
              </a:tr>
              <a:tr h="302526">
                <a:tc>
                  <a:txBody>
                    <a:bodyPr/>
                    <a:lstStyle/>
                    <a:p>
                      <a:pPr algn="l" fontAlgn="b"/>
                      <a:r>
                        <a:rPr lang="da-DK" sz="1600" b="0" i="0" u="none" strike="noStrike" dirty="0" smtClean="0">
                          <a:solidFill>
                            <a:srgbClr val="139DEB"/>
                          </a:solidFill>
                          <a:effectLst/>
                          <a:latin typeface="Roboto Regular"/>
                        </a:rPr>
                        <a:t>      Chemical </a:t>
                      </a:r>
                      <a:r>
                        <a:rPr lang="da-DK" sz="1600" b="0" i="0" u="none" strike="noStrike" dirty="0">
                          <a:solidFill>
                            <a:srgbClr val="139DEB"/>
                          </a:solidFill>
                          <a:effectLst/>
                          <a:latin typeface="Roboto Regular"/>
                        </a:rPr>
                        <a:t>products</a:t>
                      </a:r>
                    </a:p>
                  </a:txBody>
                  <a:tcPr marL="0" marR="0" marT="0" marB="0" anchor="b">
                    <a:lnL>
                      <a:noFill/>
                    </a:lnL>
                    <a:lnR>
                      <a:noFill/>
                    </a:lnR>
                    <a:lnT>
                      <a:noFill/>
                    </a:lnT>
                    <a:lnB>
                      <a:noFill/>
                    </a:lnB>
                    <a:solidFill>
                      <a:srgbClr val="E1F4FD"/>
                    </a:solidFill>
                  </a:tcPr>
                </a:tc>
                <a:tc>
                  <a:txBody>
                    <a:bodyPr/>
                    <a:lstStyle/>
                    <a:p>
                      <a:pPr algn="l" fontAlgn="b"/>
                      <a:r>
                        <a:rPr lang="da-DK" sz="1600" b="0" i="0" u="none" strike="noStrike" dirty="0">
                          <a:solidFill>
                            <a:srgbClr val="139DEB"/>
                          </a:solidFill>
                          <a:effectLst/>
                          <a:latin typeface="Roboto Regular"/>
                        </a:rPr>
                        <a:t>37%</a:t>
                      </a:r>
                    </a:p>
                  </a:txBody>
                  <a:tcPr marL="0" marR="0" marT="0" marB="0" anchor="b">
                    <a:lnL>
                      <a:noFill/>
                    </a:lnL>
                    <a:lnR>
                      <a:noFill/>
                    </a:lnR>
                    <a:lnT>
                      <a:noFill/>
                    </a:lnT>
                    <a:lnB>
                      <a:noFill/>
                    </a:lnB>
                    <a:solidFill>
                      <a:srgbClr val="E1F4FD"/>
                    </a:solidFill>
                  </a:tcPr>
                </a:tc>
              </a:tr>
              <a:tr h="302526">
                <a:tc>
                  <a:txBody>
                    <a:bodyPr/>
                    <a:lstStyle/>
                    <a:p>
                      <a:pPr algn="l" fontAlgn="b"/>
                      <a:r>
                        <a:rPr lang="da-DK" sz="1600" b="0" i="0" u="none" strike="noStrike" dirty="0" smtClean="0">
                          <a:solidFill>
                            <a:srgbClr val="139DEB"/>
                          </a:solidFill>
                          <a:effectLst/>
                          <a:latin typeface="Roboto Regular"/>
                        </a:rPr>
                        <a:t>      Household </a:t>
                      </a:r>
                      <a:r>
                        <a:rPr lang="da-DK" sz="1600" b="0" i="0" u="none" strike="noStrike" dirty="0">
                          <a:solidFill>
                            <a:srgbClr val="139DEB"/>
                          </a:solidFill>
                          <a:effectLst/>
                          <a:latin typeface="Roboto Regular"/>
                        </a:rPr>
                        <a:t>appliances</a:t>
                      </a:r>
                    </a:p>
                  </a:txBody>
                  <a:tcPr marL="0" marR="0" marT="0" marB="0" anchor="b">
                    <a:lnL>
                      <a:noFill/>
                    </a:lnL>
                    <a:lnR>
                      <a:noFill/>
                    </a:lnR>
                    <a:lnT>
                      <a:noFill/>
                    </a:lnT>
                    <a:lnB>
                      <a:noFill/>
                    </a:lnB>
                    <a:solidFill>
                      <a:srgbClr val="E1F4FD"/>
                    </a:solidFill>
                  </a:tcPr>
                </a:tc>
                <a:tc>
                  <a:txBody>
                    <a:bodyPr/>
                    <a:lstStyle/>
                    <a:p>
                      <a:pPr algn="l" fontAlgn="b"/>
                      <a:r>
                        <a:rPr lang="da-DK" sz="1600" b="0" i="0" u="none" strike="noStrike" dirty="0">
                          <a:solidFill>
                            <a:srgbClr val="139DEB"/>
                          </a:solidFill>
                          <a:effectLst/>
                          <a:latin typeface="Roboto Regular"/>
                        </a:rPr>
                        <a:t>37%</a:t>
                      </a:r>
                    </a:p>
                  </a:txBody>
                  <a:tcPr marL="0" marR="0" marT="0" marB="0" anchor="b">
                    <a:lnL>
                      <a:noFill/>
                    </a:lnL>
                    <a:lnR>
                      <a:noFill/>
                    </a:lnR>
                    <a:lnT>
                      <a:noFill/>
                    </a:lnT>
                    <a:lnB>
                      <a:noFill/>
                    </a:lnB>
                    <a:solidFill>
                      <a:srgbClr val="E1F4FD"/>
                    </a:solidFill>
                  </a:tcPr>
                </a:tc>
              </a:tr>
              <a:tr h="302526">
                <a:tc>
                  <a:txBody>
                    <a:bodyPr/>
                    <a:lstStyle/>
                    <a:p>
                      <a:pPr algn="l" fontAlgn="b"/>
                      <a:r>
                        <a:rPr lang="da-DK" sz="1600" b="0" i="0" u="none" strike="noStrike" dirty="0" smtClean="0">
                          <a:solidFill>
                            <a:srgbClr val="139DEB"/>
                          </a:solidFill>
                          <a:effectLst/>
                          <a:latin typeface="Roboto Regular"/>
                        </a:rPr>
                        <a:t>      Infrastructure </a:t>
                      </a:r>
                      <a:r>
                        <a:rPr lang="da-DK" sz="1600" b="0" i="0" u="none" strike="noStrike" dirty="0">
                          <a:solidFill>
                            <a:srgbClr val="139DEB"/>
                          </a:solidFill>
                          <a:effectLst/>
                          <a:latin typeface="Roboto Regular"/>
                        </a:rPr>
                        <a:t>design and construction</a:t>
                      </a:r>
                    </a:p>
                  </a:txBody>
                  <a:tcPr marL="0" marR="0" marT="0" marB="0" anchor="b">
                    <a:lnL>
                      <a:noFill/>
                    </a:lnL>
                    <a:lnR>
                      <a:noFill/>
                    </a:lnR>
                    <a:lnT>
                      <a:noFill/>
                    </a:lnT>
                    <a:lnB>
                      <a:noFill/>
                    </a:lnB>
                    <a:solidFill>
                      <a:srgbClr val="E1F4FD"/>
                    </a:solidFill>
                  </a:tcPr>
                </a:tc>
                <a:tc>
                  <a:txBody>
                    <a:bodyPr/>
                    <a:lstStyle/>
                    <a:p>
                      <a:pPr algn="l" fontAlgn="b"/>
                      <a:r>
                        <a:rPr lang="da-DK" sz="1600" b="0" i="0" u="none" strike="noStrike" dirty="0">
                          <a:solidFill>
                            <a:srgbClr val="139DEB"/>
                          </a:solidFill>
                          <a:effectLst/>
                          <a:latin typeface="Roboto Regular"/>
                        </a:rPr>
                        <a:t>33%</a:t>
                      </a:r>
                    </a:p>
                  </a:txBody>
                  <a:tcPr marL="0" marR="0" marT="0" marB="0" anchor="b">
                    <a:lnL>
                      <a:noFill/>
                    </a:lnL>
                    <a:lnR>
                      <a:noFill/>
                    </a:lnR>
                    <a:lnT>
                      <a:noFill/>
                    </a:lnT>
                    <a:lnB>
                      <a:noFill/>
                    </a:lnB>
                    <a:solidFill>
                      <a:srgbClr val="E1F4FD"/>
                    </a:solidFill>
                  </a:tcPr>
                </a:tc>
              </a:tr>
              <a:tr h="302526">
                <a:tc>
                  <a:txBody>
                    <a:bodyPr/>
                    <a:lstStyle/>
                    <a:p>
                      <a:pPr algn="l" fontAlgn="b"/>
                      <a:r>
                        <a:rPr lang="da-DK" sz="1600" b="0" i="0" u="none" strike="noStrike" dirty="0" smtClean="0">
                          <a:solidFill>
                            <a:srgbClr val="139DEB"/>
                          </a:solidFill>
                          <a:effectLst/>
                          <a:latin typeface="Roboto Regular"/>
                        </a:rPr>
                        <a:t>       Waste </a:t>
                      </a:r>
                      <a:r>
                        <a:rPr lang="da-DK" sz="1600" b="0" i="0" u="none" strike="noStrike" dirty="0">
                          <a:solidFill>
                            <a:srgbClr val="139DEB"/>
                          </a:solidFill>
                          <a:effectLst/>
                          <a:latin typeface="Roboto Regular"/>
                        </a:rPr>
                        <a:t>collection and street cleaning</a:t>
                      </a:r>
                    </a:p>
                  </a:txBody>
                  <a:tcPr marL="0" marR="0" marT="0" marB="0" anchor="b">
                    <a:lnL>
                      <a:noFill/>
                    </a:lnL>
                    <a:lnR>
                      <a:noFill/>
                    </a:lnR>
                    <a:lnT>
                      <a:noFill/>
                    </a:lnT>
                    <a:lnB>
                      <a:noFill/>
                    </a:lnB>
                    <a:solidFill>
                      <a:srgbClr val="E1F4FD"/>
                    </a:solidFill>
                  </a:tcPr>
                </a:tc>
                <a:tc>
                  <a:txBody>
                    <a:bodyPr/>
                    <a:lstStyle/>
                    <a:p>
                      <a:pPr algn="l" fontAlgn="b"/>
                      <a:r>
                        <a:rPr lang="da-DK" sz="1400" b="0" i="0" u="none" strike="noStrike" dirty="0">
                          <a:solidFill>
                            <a:srgbClr val="139DEB"/>
                          </a:solidFill>
                          <a:effectLst/>
                          <a:latin typeface="Roboto Regular"/>
                        </a:rPr>
                        <a:t>22%</a:t>
                      </a:r>
                    </a:p>
                  </a:txBody>
                  <a:tcPr marL="0" marR="0" marT="0" marB="0" anchor="b">
                    <a:lnL>
                      <a:noFill/>
                    </a:lnL>
                    <a:lnR>
                      <a:noFill/>
                    </a:lnR>
                    <a:lnT>
                      <a:noFill/>
                    </a:lnT>
                    <a:lnB>
                      <a:noFill/>
                    </a:lnB>
                    <a:solidFill>
                      <a:srgbClr val="E1F4FD"/>
                    </a:solidFill>
                  </a:tcPr>
                </a:tc>
              </a:tr>
              <a:tr h="302526">
                <a:tc>
                  <a:txBody>
                    <a:bodyPr/>
                    <a:lstStyle/>
                    <a:p>
                      <a:pPr algn="l" fontAlgn="b"/>
                      <a:r>
                        <a:rPr lang="da-DK" sz="1400" b="0" i="0" u="none" strike="noStrike" dirty="0" smtClean="0">
                          <a:solidFill>
                            <a:srgbClr val="139DEB"/>
                          </a:solidFill>
                          <a:effectLst/>
                          <a:latin typeface="Roboto Regular"/>
                        </a:rPr>
                        <a:t>       Travel </a:t>
                      </a:r>
                      <a:r>
                        <a:rPr lang="da-DK" sz="1400" b="0" i="0" u="none" strike="noStrike" dirty="0">
                          <a:solidFill>
                            <a:srgbClr val="139DEB"/>
                          </a:solidFill>
                          <a:effectLst/>
                          <a:latin typeface="Roboto Regular"/>
                        </a:rPr>
                        <a:t>services</a:t>
                      </a:r>
                    </a:p>
                  </a:txBody>
                  <a:tcPr marL="0" marR="0" marT="0" marB="0" anchor="b">
                    <a:lnL>
                      <a:noFill/>
                    </a:lnL>
                    <a:lnR>
                      <a:noFill/>
                    </a:lnR>
                    <a:lnT>
                      <a:noFill/>
                    </a:lnT>
                    <a:lnB>
                      <a:noFill/>
                    </a:lnB>
                    <a:solidFill>
                      <a:srgbClr val="E1F4FD"/>
                    </a:solidFill>
                  </a:tcPr>
                </a:tc>
                <a:tc>
                  <a:txBody>
                    <a:bodyPr/>
                    <a:lstStyle/>
                    <a:p>
                      <a:pPr algn="l" fontAlgn="b"/>
                      <a:r>
                        <a:rPr lang="da-DK" sz="1400" b="0" i="0" u="none" strike="noStrike" dirty="0">
                          <a:solidFill>
                            <a:srgbClr val="139DEB"/>
                          </a:solidFill>
                          <a:effectLst/>
                          <a:latin typeface="Roboto Regular"/>
                        </a:rPr>
                        <a:t>15%</a:t>
                      </a:r>
                    </a:p>
                  </a:txBody>
                  <a:tcPr marL="0" marR="0" marT="0" marB="0" anchor="b">
                    <a:lnL>
                      <a:noFill/>
                    </a:lnL>
                    <a:lnR>
                      <a:noFill/>
                    </a:lnR>
                    <a:lnT>
                      <a:noFill/>
                    </a:lnT>
                    <a:lnB>
                      <a:noFill/>
                    </a:lnB>
                    <a:solidFill>
                      <a:srgbClr val="E1F4FD"/>
                    </a:solidFill>
                  </a:tcPr>
                </a:tc>
              </a:tr>
              <a:tr h="302526">
                <a:tc>
                  <a:txBody>
                    <a:bodyPr/>
                    <a:lstStyle/>
                    <a:p>
                      <a:pPr algn="l" fontAlgn="b"/>
                      <a:r>
                        <a:rPr lang="da-DK" sz="1400" b="0" i="0" u="none" strike="noStrike" dirty="0" smtClean="0">
                          <a:solidFill>
                            <a:srgbClr val="139DEB"/>
                          </a:solidFill>
                          <a:effectLst/>
                          <a:latin typeface="Roboto Regular"/>
                        </a:rPr>
                        <a:t>       Works </a:t>
                      </a:r>
                      <a:r>
                        <a:rPr lang="da-DK" sz="1400" b="0" i="0" u="none" strike="noStrike" dirty="0">
                          <a:solidFill>
                            <a:srgbClr val="139DEB"/>
                          </a:solidFill>
                          <a:effectLst/>
                          <a:latin typeface="Roboto Regular"/>
                        </a:rPr>
                        <a:t>execution</a:t>
                      </a:r>
                    </a:p>
                  </a:txBody>
                  <a:tcPr marL="0" marR="0" marT="0" marB="0" anchor="b">
                    <a:lnL>
                      <a:noFill/>
                    </a:lnL>
                    <a:lnR>
                      <a:noFill/>
                    </a:lnR>
                    <a:lnT>
                      <a:noFill/>
                    </a:lnT>
                    <a:lnB>
                      <a:noFill/>
                    </a:lnB>
                    <a:solidFill>
                      <a:srgbClr val="E1F4FD"/>
                    </a:solidFill>
                  </a:tcPr>
                </a:tc>
                <a:tc>
                  <a:txBody>
                    <a:bodyPr/>
                    <a:lstStyle/>
                    <a:p>
                      <a:pPr algn="l" fontAlgn="b"/>
                      <a:r>
                        <a:rPr lang="da-DK" sz="1400" b="0" i="0" u="none" strike="noStrike" dirty="0">
                          <a:solidFill>
                            <a:srgbClr val="139DEB"/>
                          </a:solidFill>
                          <a:effectLst/>
                          <a:latin typeface="Roboto Regular"/>
                        </a:rPr>
                        <a:t>15%</a:t>
                      </a:r>
                    </a:p>
                  </a:txBody>
                  <a:tcPr marL="0" marR="0" marT="0" marB="0" anchor="b">
                    <a:lnL>
                      <a:noFill/>
                    </a:lnL>
                    <a:lnR>
                      <a:noFill/>
                    </a:lnR>
                    <a:lnT>
                      <a:noFill/>
                    </a:lnT>
                    <a:lnB>
                      <a:noFill/>
                    </a:lnB>
                    <a:solidFill>
                      <a:srgbClr val="E1F4FD"/>
                    </a:solidFill>
                  </a:tcPr>
                </a:tc>
              </a:tr>
            </a:tbl>
          </a:graphicData>
        </a:graphic>
      </p:graphicFrame>
    </p:spTree>
    <p:extLst>
      <p:ext uri="{BB962C8B-B14F-4D97-AF65-F5344CB8AC3E}">
        <p14:creationId xmlns:p14="http://schemas.microsoft.com/office/powerpoint/2010/main" val="3495869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1" name="Chart 4"/>
          <p:cNvGraphicFramePr>
            <a:graphicFrameLocks/>
          </p:cNvGraphicFramePr>
          <p:nvPr>
            <p:extLst>
              <p:ext uri="{D42A27DB-BD31-4B8C-83A1-F6EECF244321}">
                <p14:modId xmlns:p14="http://schemas.microsoft.com/office/powerpoint/2010/main" val="3099323886"/>
              </p:ext>
            </p:extLst>
          </p:nvPr>
        </p:nvGraphicFramePr>
        <p:xfrm>
          <a:off x="249726" y="2221419"/>
          <a:ext cx="8689322" cy="412858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936043" y="6350001"/>
            <a:ext cx="3471341" cy="362508"/>
          </a:xfrm>
          <a:prstGeom prst="rect">
            <a:avLst/>
          </a:prstGeom>
        </p:spPr>
        <p:txBody>
          <a:bodyPr vert="horz" lIns="0" tIns="45713" rIns="0" bIns="45713" rtlCol="0" anchor="ctr">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r"/>
            <a:r>
              <a:rPr lang="en-GB" sz="900" dirty="0" smtClean="0"/>
              <a:t>Global Review of SPP, 2017</a:t>
            </a:r>
          </a:p>
          <a:p>
            <a:pPr algn="r"/>
            <a:r>
              <a:rPr lang="en-GB" sz="900" dirty="0" smtClean="0"/>
              <a:t>.</a:t>
            </a:r>
            <a:endParaRPr lang="en-GB" sz="900" dirty="0"/>
          </a:p>
        </p:txBody>
      </p:sp>
      <p:sp>
        <p:nvSpPr>
          <p:cNvPr id="6"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GB" sz="900" smtClean="0">
                <a:solidFill>
                  <a:schemeClr val="bg1">
                    <a:lumMod val="65000"/>
                  </a:schemeClr>
                </a:solidFill>
              </a:rPr>
              <a:pPr/>
              <a:t>22</a:t>
            </a:fld>
            <a:endParaRPr lang="en-GB" sz="900">
              <a:solidFill>
                <a:schemeClr val="bg1">
                  <a:lumMod val="65000"/>
                </a:schemeClr>
              </a:solidFill>
            </a:endParaRPr>
          </a:p>
        </p:txBody>
      </p:sp>
      <p:cxnSp>
        <p:nvCxnSpPr>
          <p:cNvPr id="7" name="Straight Connector 6"/>
          <p:cNvCxnSpPr/>
          <p:nvPr/>
        </p:nvCxnSpPr>
        <p:spPr>
          <a:xfrm>
            <a:off x="648744" y="867922"/>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28122" y="635000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pic>
        <p:nvPicPr>
          <p:cNvPr id="1025" name="Billede 58" descr="Beskrivelse: Screen Shot 2017-03-14 a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726" y="1035496"/>
            <a:ext cx="8680845" cy="11859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txBox="1">
            <a:spLocks/>
          </p:cNvSpPr>
          <p:nvPr/>
        </p:nvSpPr>
        <p:spPr>
          <a:xfrm>
            <a:off x="728123" y="177044"/>
            <a:ext cx="7679262" cy="722861"/>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3200" dirty="0" smtClean="0">
                <a:solidFill>
                  <a:srgbClr val="00AEEF"/>
                </a:solidFill>
              </a:rPr>
              <a:t>What aspects are monitored</a:t>
            </a:r>
            <a:r>
              <a:rPr lang="en-US" sz="3200" dirty="0">
                <a:solidFill>
                  <a:srgbClr val="00AEEF"/>
                </a:solidFill>
              </a:rPr>
              <a:t>? </a:t>
            </a:r>
            <a:r>
              <a:rPr lang="en-US" sz="3200" dirty="0" smtClean="0">
                <a:solidFill>
                  <a:srgbClr val="00AEEF"/>
                </a:solidFill>
              </a:rPr>
              <a:t>(1/2</a:t>
            </a:r>
            <a:r>
              <a:rPr lang="en-US" sz="3200" dirty="0">
                <a:solidFill>
                  <a:srgbClr val="00AEEF"/>
                </a:solidFill>
              </a:rPr>
              <a:t>)</a:t>
            </a:r>
          </a:p>
          <a:p>
            <a:endParaRPr lang="en-US" sz="3200" dirty="0">
              <a:solidFill>
                <a:srgbClr val="00AEEF"/>
              </a:solidFill>
            </a:endParaRPr>
          </a:p>
        </p:txBody>
      </p:sp>
      <p:sp>
        <p:nvSpPr>
          <p:cNvPr id="2" name="Oval 1"/>
          <p:cNvSpPr/>
          <p:nvPr/>
        </p:nvSpPr>
        <p:spPr>
          <a:xfrm>
            <a:off x="7288924" y="3546781"/>
            <a:ext cx="1497724" cy="244365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1229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GB" sz="900" smtClean="0">
                <a:solidFill>
                  <a:schemeClr val="bg1">
                    <a:lumMod val="65000"/>
                  </a:schemeClr>
                </a:solidFill>
              </a:rPr>
              <a:pPr/>
              <a:t>23</a:t>
            </a:fld>
            <a:endParaRPr lang="en-GB" sz="900">
              <a:solidFill>
                <a:schemeClr val="bg1">
                  <a:lumMod val="65000"/>
                </a:schemeClr>
              </a:solidFill>
            </a:endParaRPr>
          </a:p>
        </p:txBody>
      </p:sp>
      <p:sp>
        <p:nvSpPr>
          <p:cNvPr id="2" name="Tekstfelt 1"/>
          <p:cNvSpPr txBox="1"/>
          <p:nvPr/>
        </p:nvSpPr>
        <p:spPr>
          <a:xfrm>
            <a:off x="442787" y="1207074"/>
            <a:ext cx="8162347" cy="2769989"/>
          </a:xfrm>
          <a:prstGeom prst="rect">
            <a:avLst/>
          </a:prstGeom>
          <a:noFill/>
        </p:spPr>
        <p:txBody>
          <a:bodyPr wrap="square" rtlCol="0">
            <a:spAutoFit/>
          </a:bodyPr>
          <a:lstStyle/>
          <a:p>
            <a:pPr marL="266700" indent="-266700">
              <a:spcAft>
                <a:spcPts val="1200"/>
              </a:spcAft>
              <a:buSzPct val="120000"/>
              <a:buFont typeface="Arial"/>
              <a:buChar char="•"/>
            </a:pPr>
            <a:r>
              <a:rPr lang="en-US" sz="2200" b="1" dirty="0">
                <a:latin typeface="Roboto" panose="02000000000000000000" pitchFamily="2" charset="0"/>
                <a:ea typeface="Roboto" panose="02000000000000000000" pitchFamily="2" charset="0"/>
                <a:cs typeface="Roboto" panose="02000000000000000000" pitchFamily="2" charset="0"/>
              </a:rPr>
              <a:t>Process-related indicators </a:t>
            </a:r>
            <a:r>
              <a:rPr lang="en-US" sz="2200" dirty="0">
                <a:latin typeface="Roboto" panose="02000000000000000000" pitchFamily="2" charset="0"/>
                <a:ea typeface="Roboto" panose="02000000000000000000" pitchFamily="2" charset="0"/>
                <a:cs typeface="Roboto" panose="02000000000000000000" pitchFamily="2" charset="0"/>
              </a:rPr>
              <a:t>are most common, as data is more easily available.</a:t>
            </a:r>
            <a:r>
              <a:rPr lang="en-US" sz="2200" dirty="0" smtClean="0">
                <a:latin typeface="Roboto" panose="02000000000000000000" pitchFamily="2" charset="0"/>
                <a:ea typeface="Roboto" panose="02000000000000000000" pitchFamily="2" charset="0"/>
                <a:cs typeface="Roboto" panose="02000000000000000000" pitchFamily="2" charset="0"/>
              </a:rPr>
              <a:t> </a:t>
            </a:r>
          </a:p>
          <a:p>
            <a:pPr marL="266700" indent="-266700">
              <a:spcAft>
                <a:spcPts val="1200"/>
              </a:spcAft>
              <a:buSzPct val="120000"/>
              <a:buFont typeface="Arial"/>
              <a:buChar char="•"/>
            </a:pPr>
            <a:r>
              <a:rPr lang="en-US" sz="2200" dirty="0" smtClean="0">
                <a:latin typeface="Roboto" panose="02000000000000000000" pitchFamily="2" charset="0"/>
                <a:ea typeface="Roboto" panose="02000000000000000000" pitchFamily="2" charset="0"/>
                <a:cs typeface="Roboto" panose="02000000000000000000" pitchFamily="2" charset="0"/>
              </a:rPr>
              <a:t>Output-related indicators are increasingly being monitored. </a:t>
            </a:r>
            <a:r>
              <a:rPr lang="en-GB" sz="2200" dirty="0" smtClean="0">
                <a:latin typeface="Roboto" panose="02000000000000000000" pitchFamily="2" charset="0"/>
                <a:ea typeface="Roboto" panose="02000000000000000000" pitchFamily="2" charset="0"/>
                <a:cs typeface="Roboto" panose="02000000000000000000" pitchFamily="2" charset="0"/>
              </a:rPr>
              <a:t>This might increase, as </a:t>
            </a:r>
            <a:r>
              <a:rPr lang="en-GB" sz="2200" b="1" dirty="0" err="1" smtClean="0">
                <a:latin typeface="Roboto" panose="02000000000000000000" pitchFamily="2" charset="0"/>
                <a:ea typeface="Roboto" panose="02000000000000000000" pitchFamily="2" charset="0"/>
                <a:cs typeface="Roboto" panose="02000000000000000000" pitchFamily="2" charset="0"/>
              </a:rPr>
              <a:t>e</a:t>
            </a:r>
            <a:r>
              <a:rPr lang="en-GB" sz="2200" b="1" dirty="0" smtClean="0">
                <a:latin typeface="Roboto" panose="02000000000000000000" pitchFamily="2" charset="0"/>
                <a:ea typeface="Roboto" panose="02000000000000000000" pitchFamily="2" charset="0"/>
                <a:cs typeface="Roboto" panose="02000000000000000000" pitchFamily="2" charset="0"/>
              </a:rPr>
              <a:t>-procurement systems become the norm. </a:t>
            </a:r>
            <a:endParaRPr lang="en-US" sz="2200" b="1" dirty="0" smtClean="0">
              <a:latin typeface="Roboto" panose="02000000000000000000" pitchFamily="2" charset="0"/>
              <a:ea typeface="Roboto" panose="02000000000000000000" pitchFamily="2" charset="0"/>
              <a:cs typeface="Roboto" panose="02000000000000000000" pitchFamily="2" charset="0"/>
            </a:endParaRPr>
          </a:p>
          <a:p>
            <a:pPr marL="266700" indent="-266700">
              <a:spcAft>
                <a:spcPts val="1200"/>
              </a:spcAft>
              <a:buSzPct val="120000"/>
              <a:buFont typeface="Arial"/>
              <a:buChar char="•"/>
            </a:pPr>
            <a:r>
              <a:rPr lang="en-US" sz="2200" dirty="0">
                <a:latin typeface="Roboto" panose="02000000000000000000" pitchFamily="2" charset="0"/>
                <a:ea typeface="Roboto" panose="02000000000000000000" pitchFamily="2" charset="0"/>
                <a:cs typeface="Roboto" panose="02000000000000000000" pitchFamily="2" charset="0"/>
              </a:rPr>
              <a:t>Estimating or calculating the sustainability benefits of SPP is still a significant challenge and is rarely done. </a:t>
            </a:r>
            <a:endParaRPr lang="da-DK" sz="2200" dirty="0">
              <a:latin typeface="Roboto" panose="02000000000000000000" pitchFamily="2" charset="0"/>
              <a:ea typeface="Roboto" panose="02000000000000000000" pitchFamily="2" charset="0"/>
              <a:cs typeface="Roboto" panose="02000000000000000000" pitchFamily="2" charset="0"/>
            </a:endParaRPr>
          </a:p>
        </p:txBody>
      </p:sp>
      <p:graphicFrame>
        <p:nvGraphicFramePr>
          <p:cNvPr id="3" name="Objekt 2"/>
          <p:cNvGraphicFramePr>
            <a:graphicFrameLocks noChangeAspect="1"/>
          </p:cNvGraphicFramePr>
          <p:nvPr>
            <p:extLst>
              <p:ext uri="{D42A27DB-BD31-4B8C-83A1-F6EECF244321}">
                <p14:modId xmlns:p14="http://schemas.microsoft.com/office/powerpoint/2010/main" val="1202334139"/>
              </p:ext>
            </p:extLst>
          </p:nvPr>
        </p:nvGraphicFramePr>
        <p:xfrm>
          <a:off x="648744" y="4669740"/>
          <a:ext cx="8344874" cy="1803992"/>
        </p:xfrm>
        <a:graphic>
          <a:graphicData uri="http://schemas.openxmlformats.org/presentationml/2006/ole">
            <mc:AlternateContent xmlns:mc="http://schemas.openxmlformats.org/markup-compatibility/2006">
              <mc:Choice xmlns:v="urn:schemas-microsoft-com:vml" Requires="v">
                <p:oleObj spid="_x0000_s1083" name="Documento" r:id="rId5" imgW="6260870" imgH="1295352" progId="Word.Document.12">
                  <p:embed/>
                </p:oleObj>
              </mc:Choice>
              <mc:Fallback>
                <p:oleObj name="Documento" r:id="rId5" imgW="6260870" imgH="1295352"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744" y="4669740"/>
                        <a:ext cx="8344874" cy="180399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Tekstfelt 4"/>
          <p:cNvSpPr txBox="1"/>
          <p:nvPr/>
        </p:nvSpPr>
        <p:spPr>
          <a:xfrm>
            <a:off x="559818" y="4046242"/>
            <a:ext cx="8215856" cy="769441"/>
          </a:xfrm>
          <a:prstGeom prst="rect">
            <a:avLst/>
          </a:prstGeom>
          <a:noFill/>
        </p:spPr>
        <p:txBody>
          <a:bodyPr wrap="square" rtlCol="0">
            <a:spAutoFit/>
          </a:bodyPr>
          <a:lstStyle/>
          <a:p>
            <a:r>
              <a:rPr lang="da-DK" sz="2400" dirty="0" smtClean="0">
                <a:solidFill>
                  <a:srgbClr val="139DEB"/>
                </a:solidFill>
                <a:latin typeface="Roboto" panose="02000000000000000000" pitchFamily="2" charset="0"/>
                <a:ea typeface="Roboto" panose="02000000000000000000" pitchFamily="2" charset="0"/>
                <a:cs typeface="Roboto" panose="02000000000000000000" pitchFamily="2" charset="0"/>
              </a:rPr>
              <a:t>Types of indicators </a:t>
            </a:r>
            <a:r>
              <a:rPr lang="da-DK" sz="2400" dirty="0">
                <a:solidFill>
                  <a:srgbClr val="139DEB"/>
                </a:solidFill>
                <a:latin typeface="Roboto" panose="02000000000000000000" pitchFamily="2" charset="0"/>
                <a:ea typeface="Roboto" panose="02000000000000000000" pitchFamily="2" charset="0"/>
                <a:cs typeface="Roboto" panose="02000000000000000000" pitchFamily="2" charset="0"/>
              </a:rPr>
              <a:t>used </a:t>
            </a:r>
            <a:r>
              <a:rPr lang="da-DK" sz="2400" dirty="0" smtClean="0">
                <a:solidFill>
                  <a:srgbClr val="139DEB"/>
                </a:solidFill>
                <a:latin typeface="Roboto" panose="02000000000000000000" pitchFamily="2" charset="0"/>
                <a:ea typeface="Roboto" panose="02000000000000000000" pitchFamily="2" charset="0"/>
                <a:cs typeface="Roboto" panose="02000000000000000000" pitchFamily="2" charset="0"/>
              </a:rPr>
              <a:t>to </a:t>
            </a:r>
            <a:r>
              <a:rPr lang="da-DK" sz="2400" dirty="0">
                <a:solidFill>
                  <a:srgbClr val="139DEB"/>
                </a:solidFill>
                <a:latin typeface="Roboto" panose="02000000000000000000" pitchFamily="2" charset="0"/>
                <a:ea typeface="Roboto" panose="02000000000000000000" pitchFamily="2" charset="0"/>
                <a:cs typeface="Roboto" panose="02000000000000000000" pitchFamily="2" charset="0"/>
              </a:rPr>
              <a:t>estimate SPP </a:t>
            </a:r>
            <a:r>
              <a:rPr lang="da-DK" sz="2400" dirty="0" smtClean="0">
                <a:solidFill>
                  <a:srgbClr val="139DEB"/>
                </a:solidFill>
                <a:latin typeface="Roboto" panose="02000000000000000000" pitchFamily="2" charset="0"/>
                <a:ea typeface="Roboto" panose="02000000000000000000" pitchFamily="2" charset="0"/>
                <a:cs typeface="Roboto" panose="02000000000000000000" pitchFamily="2" charset="0"/>
              </a:rPr>
              <a:t>outcomes:</a:t>
            </a:r>
            <a:endParaRPr lang="da-DK" sz="2400" dirty="0">
              <a:solidFill>
                <a:srgbClr val="139DEB"/>
              </a:solidFill>
              <a:latin typeface="Roboto" panose="02000000000000000000" pitchFamily="2" charset="0"/>
              <a:ea typeface="Roboto" panose="02000000000000000000" pitchFamily="2" charset="0"/>
              <a:cs typeface="Roboto" panose="02000000000000000000" pitchFamily="2" charset="0"/>
            </a:endParaRPr>
          </a:p>
          <a:p>
            <a:pPr algn="ctr"/>
            <a:endParaRPr lang="da-DK" sz="2000" dirty="0">
              <a:latin typeface="Roboto" panose="02000000000000000000" pitchFamily="2" charset="0"/>
              <a:ea typeface="Roboto" panose="02000000000000000000" pitchFamily="2" charset="0"/>
              <a:cs typeface="Roboto" panose="02000000000000000000" pitchFamily="2" charset="0"/>
            </a:endParaRPr>
          </a:p>
        </p:txBody>
      </p:sp>
      <p:sp>
        <p:nvSpPr>
          <p:cNvPr id="11" name="Title 1"/>
          <p:cNvSpPr txBox="1">
            <a:spLocks/>
          </p:cNvSpPr>
          <p:nvPr/>
        </p:nvSpPr>
        <p:spPr>
          <a:xfrm>
            <a:off x="728123" y="177044"/>
            <a:ext cx="7679262" cy="722861"/>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3200" dirty="0" smtClean="0">
                <a:solidFill>
                  <a:srgbClr val="00AEEF"/>
                </a:solidFill>
              </a:rPr>
              <a:t>What aspects are monitored? (2/2)</a:t>
            </a:r>
            <a:endParaRPr lang="en-US" sz="3200" dirty="0">
              <a:solidFill>
                <a:srgbClr val="00AEEF"/>
              </a:solidFill>
            </a:endParaRPr>
          </a:p>
        </p:txBody>
      </p:sp>
      <p:cxnSp>
        <p:nvCxnSpPr>
          <p:cNvPr id="12" name="Straight Connector 6"/>
          <p:cNvCxnSpPr/>
          <p:nvPr/>
        </p:nvCxnSpPr>
        <p:spPr>
          <a:xfrm>
            <a:off x="648744" y="867922"/>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096411" y="635000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4" name="Title 1"/>
          <p:cNvSpPr txBox="1">
            <a:spLocks/>
          </p:cNvSpPr>
          <p:nvPr/>
        </p:nvSpPr>
        <p:spPr>
          <a:xfrm>
            <a:off x="4936043" y="6350001"/>
            <a:ext cx="3471341" cy="362508"/>
          </a:xfrm>
          <a:prstGeom prst="rect">
            <a:avLst/>
          </a:prstGeom>
        </p:spPr>
        <p:txBody>
          <a:bodyPr vert="horz" lIns="0" tIns="45713" rIns="0" bIns="45713" rtlCol="0" anchor="ctr">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r"/>
            <a:r>
              <a:rPr lang="en-GB" sz="900" dirty="0" smtClean="0"/>
              <a:t>Global Review of SPP, 2017</a:t>
            </a:r>
          </a:p>
          <a:p>
            <a:pPr algn="r"/>
            <a:r>
              <a:rPr lang="en-GB" sz="900" dirty="0" smtClean="0"/>
              <a:t>.</a:t>
            </a:r>
            <a:endParaRPr lang="en-GB" sz="900" dirty="0"/>
          </a:p>
        </p:txBody>
      </p:sp>
    </p:spTree>
    <p:extLst>
      <p:ext uri="{BB962C8B-B14F-4D97-AF65-F5344CB8AC3E}">
        <p14:creationId xmlns:p14="http://schemas.microsoft.com/office/powerpoint/2010/main" val="248545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frundet rektangel 11"/>
          <p:cNvSpPr/>
          <p:nvPr/>
        </p:nvSpPr>
        <p:spPr>
          <a:xfrm>
            <a:off x="417726" y="1132107"/>
            <a:ext cx="8404626" cy="5351032"/>
          </a:xfrm>
          <a:prstGeom prst="roundRect">
            <a:avLst/>
          </a:prstGeom>
          <a:solidFill>
            <a:srgbClr val="139DEB">
              <a:alpha val="42000"/>
            </a:srgbClr>
          </a:solidFill>
          <a:ln w="19050">
            <a:solidFill>
              <a:srgbClr val="139DE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4" name="Title 1"/>
          <p:cNvSpPr txBox="1">
            <a:spLocks/>
          </p:cNvSpPr>
          <p:nvPr/>
        </p:nvSpPr>
        <p:spPr>
          <a:xfrm>
            <a:off x="4936044" y="6530446"/>
            <a:ext cx="3471341" cy="362508"/>
          </a:xfrm>
          <a:prstGeom prst="rect">
            <a:avLst/>
          </a:prstGeom>
        </p:spPr>
        <p:txBody>
          <a:bodyPr vert="horz" lIns="0" tIns="45713" rIns="0" bIns="45713" rtlCol="0" anchor="ctr">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r"/>
            <a:r>
              <a:rPr lang="en-GB" sz="900" dirty="0" smtClean="0"/>
              <a:t>Global Review of SPP, 2016</a:t>
            </a:r>
          </a:p>
          <a:p>
            <a:pPr algn="r"/>
            <a:r>
              <a:rPr lang="en-GB" sz="900" dirty="0" smtClean="0"/>
              <a:t>.</a:t>
            </a:r>
            <a:endParaRPr lang="en-GB" sz="900" dirty="0"/>
          </a:p>
        </p:txBody>
      </p:sp>
      <p:sp>
        <p:nvSpPr>
          <p:cNvPr id="6" name="Subtitle 2"/>
          <p:cNvSpPr txBox="1">
            <a:spLocks/>
          </p:cNvSpPr>
          <p:nvPr/>
        </p:nvSpPr>
        <p:spPr>
          <a:xfrm>
            <a:off x="728122" y="6431558"/>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GB" sz="900" smtClean="0">
                <a:solidFill>
                  <a:schemeClr val="bg1">
                    <a:lumMod val="65000"/>
                  </a:schemeClr>
                </a:solidFill>
              </a:rPr>
              <a:pPr/>
              <a:t>24</a:t>
            </a:fld>
            <a:endParaRPr lang="en-GB" sz="900">
              <a:solidFill>
                <a:schemeClr val="bg1">
                  <a:lumMod val="65000"/>
                </a:schemeClr>
              </a:solidFill>
            </a:endParaRPr>
          </a:p>
        </p:txBody>
      </p:sp>
      <p:cxnSp>
        <p:nvCxnSpPr>
          <p:cNvPr id="7" name="Straight Connector 6"/>
          <p:cNvCxnSpPr/>
          <p:nvPr/>
        </p:nvCxnSpPr>
        <p:spPr>
          <a:xfrm>
            <a:off x="648744" y="1039958"/>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28122" y="6565399"/>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816652" y="6041"/>
            <a:ext cx="9027037" cy="1183772"/>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GB" sz="2700" dirty="0" smtClean="0">
                <a:solidFill>
                  <a:srgbClr val="00AEEF"/>
                </a:solidFill>
              </a:rPr>
              <a:t>Strongest drivers of SPP in survey participants’ organizations</a:t>
            </a:r>
            <a:endParaRPr lang="en-GB" sz="2700" dirty="0">
              <a:solidFill>
                <a:srgbClr val="00AEEF"/>
              </a:solidFill>
            </a:endParaRPr>
          </a:p>
        </p:txBody>
      </p:sp>
      <p:sp>
        <p:nvSpPr>
          <p:cNvPr id="5" name="Ellipse 4"/>
          <p:cNvSpPr/>
          <p:nvPr/>
        </p:nvSpPr>
        <p:spPr>
          <a:xfrm>
            <a:off x="1069376" y="1233909"/>
            <a:ext cx="626585" cy="569108"/>
          </a:xfrm>
          <a:prstGeom prst="ellipse">
            <a:avLst/>
          </a:prstGeom>
          <a:solidFill>
            <a:srgbClr val="139D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5" name="Ellipse 14"/>
          <p:cNvSpPr/>
          <p:nvPr/>
        </p:nvSpPr>
        <p:spPr>
          <a:xfrm>
            <a:off x="1065200" y="1938705"/>
            <a:ext cx="626585" cy="569108"/>
          </a:xfrm>
          <a:prstGeom prst="ellipse">
            <a:avLst/>
          </a:prstGeom>
          <a:solidFill>
            <a:srgbClr val="139D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6" name="Ellipse 15"/>
          <p:cNvSpPr/>
          <p:nvPr/>
        </p:nvSpPr>
        <p:spPr>
          <a:xfrm>
            <a:off x="1061019" y="2602158"/>
            <a:ext cx="626585" cy="569108"/>
          </a:xfrm>
          <a:prstGeom prst="ellipse">
            <a:avLst/>
          </a:prstGeom>
          <a:solidFill>
            <a:srgbClr val="139D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7" name="Ellipse 16"/>
          <p:cNvSpPr/>
          <p:nvPr/>
        </p:nvSpPr>
        <p:spPr>
          <a:xfrm>
            <a:off x="1061019" y="3291423"/>
            <a:ext cx="626585" cy="569108"/>
          </a:xfrm>
          <a:prstGeom prst="ellipse">
            <a:avLst/>
          </a:prstGeom>
          <a:solidFill>
            <a:srgbClr val="139D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8" name="Ellipse 17"/>
          <p:cNvSpPr/>
          <p:nvPr/>
        </p:nvSpPr>
        <p:spPr>
          <a:xfrm>
            <a:off x="1061020" y="3958971"/>
            <a:ext cx="626584" cy="569108"/>
          </a:xfrm>
          <a:prstGeom prst="ellipse">
            <a:avLst/>
          </a:prstGeom>
          <a:solidFill>
            <a:srgbClr val="139D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0" name="Ellipse 19"/>
          <p:cNvSpPr/>
          <p:nvPr/>
        </p:nvSpPr>
        <p:spPr>
          <a:xfrm>
            <a:off x="1086085" y="5296812"/>
            <a:ext cx="626585" cy="569108"/>
          </a:xfrm>
          <a:prstGeom prst="ellipse">
            <a:avLst/>
          </a:prstGeom>
          <a:solidFill>
            <a:srgbClr val="139D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Ellipse 20"/>
          <p:cNvSpPr/>
          <p:nvPr/>
        </p:nvSpPr>
        <p:spPr>
          <a:xfrm>
            <a:off x="1086085" y="5903083"/>
            <a:ext cx="626585" cy="569108"/>
          </a:xfrm>
          <a:prstGeom prst="ellipse">
            <a:avLst/>
          </a:prstGeom>
          <a:solidFill>
            <a:srgbClr val="139D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Ellipse 21"/>
          <p:cNvSpPr/>
          <p:nvPr/>
        </p:nvSpPr>
        <p:spPr>
          <a:xfrm>
            <a:off x="1086086" y="4594927"/>
            <a:ext cx="626584" cy="569108"/>
          </a:xfrm>
          <a:prstGeom prst="ellipse">
            <a:avLst/>
          </a:prstGeom>
          <a:solidFill>
            <a:srgbClr val="139D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Tekstfelt 8"/>
          <p:cNvSpPr txBox="1"/>
          <p:nvPr/>
        </p:nvSpPr>
        <p:spPr>
          <a:xfrm>
            <a:off x="347983" y="1318241"/>
            <a:ext cx="2172170" cy="5068054"/>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spcBef>
                <a:spcPts val="2800"/>
              </a:spcBef>
            </a:pPr>
            <a:r>
              <a:rPr lang="da-DK" sz="2000" b="1" cap="all" dirty="0" smtClean="0">
                <a:ln/>
                <a:solidFill>
                  <a:srgbClr val="FFFFFF"/>
                </a:solidFill>
                <a:effectLst/>
              </a:rPr>
              <a:t>57%</a:t>
            </a:r>
          </a:p>
          <a:p>
            <a:pPr algn="ctr">
              <a:spcBef>
                <a:spcPts val="2800"/>
              </a:spcBef>
            </a:pPr>
            <a:r>
              <a:rPr lang="da-DK" sz="2000" b="1" cap="all" dirty="0" smtClean="0">
                <a:ln/>
                <a:solidFill>
                  <a:srgbClr val="FFFFFF"/>
                </a:solidFill>
                <a:effectLst/>
              </a:rPr>
              <a:t>38%</a:t>
            </a:r>
          </a:p>
          <a:p>
            <a:pPr algn="ctr">
              <a:spcBef>
                <a:spcPts val="2800"/>
              </a:spcBef>
            </a:pPr>
            <a:r>
              <a:rPr lang="da-DK" sz="2000" b="1" cap="all" dirty="0" smtClean="0">
                <a:ln/>
                <a:solidFill>
                  <a:srgbClr val="FFFFFF"/>
                </a:solidFill>
                <a:effectLst/>
              </a:rPr>
              <a:t>38%</a:t>
            </a:r>
          </a:p>
          <a:p>
            <a:pPr algn="ctr">
              <a:spcBef>
                <a:spcPts val="2800"/>
              </a:spcBef>
            </a:pPr>
            <a:r>
              <a:rPr lang="da-DK" sz="2000" b="1" cap="all" dirty="0" smtClean="0">
                <a:ln/>
                <a:solidFill>
                  <a:srgbClr val="FFFFFF"/>
                </a:solidFill>
                <a:effectLst/>
              </a:rPr>
              <a:t>29%</a:t>
            </a:r>
          </a:p>
          <a:p>
            <a:pPr algn="ctr">
              <a:spcBef>
                <a:spcPts val="2800"/>
              </a:spcBef>
            </a:pPr>
            <a:r>
              <a:rPr lang="da-DK" sz="2000" b="1" cap="all" dirty="0" smtClean="0">
                <a:ln/>
                <a:solidFill>
                  <a:srgbClr val="FFFFFF"/>
                </a:solidFill>
                <a:effectLst/>
              </a:rPr>
              <a:t>29%</a:t>
            </a:r>
          </a:p>
          <a:p>
            <a:pPr algn="ctr">
              <a:spcBef>
                <a:spcPts val="2800"/>
              </a:spcBef>
            </a:pPr>
            <a:r>
              <a:rPr lang="da-DK" sz="2000" b="1" cap="all" dirty="0" smtClean="0">
                <a:ln/>
                <a:solidFill>
                  <a:srgbClr val="FFFFFF"/>
                </a:solidFill>
                <a:effectLst/>
              </a:rPr>
              <a:t>28%</a:t>
            </a:r>
          </a:p>
          <a:p>
            <a:pPr algn="ctr">
              <a:spcBef>
                <a:spcPts val="2800"/>
              </a:spcBef>
            </a:pPr>
            <a:r>
              <a:rPr lang="da-DK" sz="2000" b="1" cap="all" dirty="0" smtClean="0">
                <a:ln/>
                <a:solidFill>
                  <a:srgbClr val="FFFFFF"/>
                </a:solidFill>
                <a:effectLst/>
              </a:rPr>
              <a:t>28%</a:t>
            </a:r>
          </a:p>
          <a:p>
            <a:pPr algn="ctr">
              <a:spcBef>
                <a:spcPts val="2800"/>
              </a:spcBef>
            </a:pPr>
            <a:r>
              <a:rPr lang="da-DK" sz="2000" b="1" cap="all" dirty="0" smtClean="0">
                <a:ln/>
                <a:solidFill>
                  <a:srgbClr val="FFFFFF"/>
                </a:solidFill>
                <a:effectLst/>
              </a:rPr>
              <a:t>24%</a:t>
            </a:r>
            <a:endParaRPr lang="da-DK" sz="2000" b="1" cap="all" dirty="0">
              <a:ln/>
              <a:solidFill>
                <a:srgbClr val="FFFFFF"/>
              </a:solidFill>
              <a:effectLst/>
            </a:endParaRPr>
          </a:p>
        </p:txBody>
      </p:sp>
      <p:sp>
        <p:nvSpPr>
          <p:cNvPr id="2" name="Tekstfelt 1"/>
          <p:cNvSpPr txBox="1"/>
          <p:nvPr/>
        </p:nvSpPr>
        <p:spPr>
          <a:xfrm>
            <a:off x="1804572" y="1388963"/>
            <a:ext cx="7051198" cy="5042407"/>
          </a:xfrm>
          <a:prstGeom prst="rect">
            <a:avLst/>
          </a:prstGeom>
          <a:noFill/>
        </p:spPr>
        <p:txBody>
          <a:bodyPr wrap="square" rtlCol="0">
            <a:spAutoFit/>
          </a:bodyPr>
          <a:lstStyle/>
          <a:p>
            <a:pPr>
              <a:spcBef>
                <a:spcPts val="400"/>
              </a:spcBef>
            </a:pPr>
            <a:r>
              <a:rPr lang="en-GB" dirty="0" smtClean="0">
                <a:solidFill>
                  <a:schemeClr val="bg1"/>
                </a:solidFill>
                <a:latin typeface="Geneva"/>
                <a:ea typeface="Geneva"/>
                <a:cs typeface="Geneva"/>
              </a:rPr>
              <a:t>Policy commitments/goals/action plans</a:t>
            </a:r>
          </a:p>
          <a:p>
            <a:pPr>
              <a:spcBef>
                <a:spcPts val="400"/>
              </a:spcBef>
            </a:pPr>
            <a:endParaRPr lang="en-GB" dirty="0" smtClean="0">
              <a:solidFill>
                <a:schemeClr val="bg1"/>
              </a:solidFill>
              <a:latin typeface="Geneva"/>
              <a:ea typeface="Geneva"/>
              <a:cs typeface="Geneva"/>
            </a:endParaRPr>
          </a:p>
          <a:p>
            <a:pPr>
              <a:spcBef>
                <a:spcPts val="400"/>
              </a:spcBef>
            </a:pPr>
            <a:r>
              <a:rPr lang="en-GB" dirty="0" smtClean="0">
                <a:solidFill>
                  <a:schemeClr val="bg1"/>
                </a:solidFill>
                <a:latin typeface="Geneva"/>
                <a:ea typeface="Geneva"/>
                <a:cs typeface="Geneva"/>
              </a:rPr>
              <a:t>Strong political and organizational leadership on SP</a:t>
            </a:r>
          </a:p>
          <a:p>
            <a:pPr>
              <a:spcBef>
                <a:spcPts val="400"/>
              </a:spcBef>
            </a:pPr>
            <a:endParaRPr lang="en-GB" dirty="0" smtClean="0">
              <a:solidFill>
                <a:schemeClr val="bg1"/>
              </a:solidFill>
              <a:latin typeface="Geneva"/>
              <a:ea typeface="Geneva"/>
              <a:cs typeface="Geneva"/>
            </a:endParaRPr>
          </a:p>
          <a:p>
            <a:pPr>
              <a:spcBef>
                <a:spcPts val="400"/>
              </a:spcBef>
            </a:pPr>
            <a:r>
              <a:rPr lang="en-GB" dirty="0" smtClean="0">
                <a:solidFill>
                  <a:schemeClr val="bg1"/>
                </a:solidFill>
                <a:latin typeface="Geneva"/>
                <a:ea typeface="Geneva"/>
                <a:cs typeface="Geneva"/>
              </a:rPr>
              <a:t>Mandatory SP rules/legislation</a:t>
            </a:r>
          </a:p>
          <a:p>
            <a:pPr>
              <a:spcBef>
                <a:spcPts val="400"/>
              </a:spcBef>
            </a:pPr>
            <a:endParaRPr lang="en-GB" dirty="0" smtClean="0">
              <a:solidFill>
                <a:schemeClr val="bg1"/>
              </a:solidFill>
              <a:latin typeface="Geneva"/>
              <a:ea typeface="Geneva"/>
              <a:cs typeface="Geneva"/>
            </a:endParaRPr>
          </a:p>
          <a:p>
            <a:pPr>
              <a:spcBef>
                <a:spcPts val="400"/>
              </a:spcBef>
            </a:pPr>
            <a:r>
              <a:rPr lang="en-GB" dirty="0" smtClean="0">
                <a:solidFill>
                  <a:schemeClr val="bg1"/>
                </a:solidFill>
                <a:latin typeface="Geneva"/>
                <a:ea typeface="Geneva"/>
                <a:cs typeface="Geneva"/>
              </a:rPr>
              <a:t>Training of procurement staff in SP</a:t>
            </a:r>
          </a:p>
          <a:p>
            <a:pPr>
              <a:spcBef>
                <a:spcPts val="400"/>
              </a:spcBef>
            </a:pPr>
            <a:endParaRPr lang="en-GB" dirty="0" smtClean="0">
              <a:solidFill>
                <a:schemeClr val="bg1"/>
              </a:solidFill>
              <a:latin typeface="Geneva"/>
              <a:ea typeface="Geneva"/>
              <a:cs typeface="Geneva"/>
            </a:endParaRPr>
          </a:p>
          <a:p>
            <a:pPr>
              <a:spcBef>
                <a:spcPts val="400"/>
              </a:spcBef>
            </a:pPr>
            <a:r>
              <a:rPr lang="en-GB" dirty="0" smtClean="0">
                <a:solidFill>
                  <a:schemeClr val="bg1"/>
                </a:solidFill>
                <a:latin typeface="Geneva"/>
                <a:ea typeface="Geneva"/>
                <a:cs typeface="Geneva"/>
              </a:rPr>
              <a:t>Expertise in SP: legal, environmental, social, economic</a:t>
            </a:r>
          </a:p>
          <a:p>
            <a:pPr>
              <a:spcBef>
                <a:spcPts val="400"/>
              </a:spcBef>
            </a:pPr>
            <a:endParaRPr lang="en-GB" dirty="0" smtClean="0">
              <a:solidFill>
                <a:schemeClr val="bg1"/>
              </a:solidFill>
            </a:endParaRPr>
          </a:p>
          <a:p>
            <a:pPr>
              <a:spcBef>
                <a:spcPts val="400"/>
              </a:spcBef>
            </a:pPr>
            <a:r>
              <a:rPr lang="en-GB" dirty="0" smtClean="0">
                <a:solidFill>
                  <a:schemeClr val="bg1"/>
                </a:solidFill>
                <a:latin typeface="Geneva"/>
                <a:ea typeface="Geneva"/>
                <a:cs typeface="Geneva"/>
              </a:rPr>
              <a:t>Availability of SP criteria and specifications</a:t>
            </a:r>
          </a:p>
          <a:p>
            <a:pPr>
              <a:spcBef>
                <a:spcPts val="400"/>
              </a:spcBef>
            </a:pPr>
            <a:endParaRPr lang="en-GB" dirty="0" smtClean="0">
              <a:solidFill>
                <a:schemeClr val="bg1"/>
              </a:solidFill>
              <a:latin typeface="Geneva"/>
              <a:ea typeface="Geneva"/>
              <a:cs typeface="Geneva"/>
            </a:endParaRPr>
          </a:p>
          <a:p>
            <a:pPr>
              <a:spcBef>
                <a:spcPts val="400"/>
              </a:spcBef>
            </a:pPr>
            <a:r>
              <a:rPr lang="en-GB" dirty="0" smtClean="0">
                <a:solidFill>
                  <a:schemeClr val="bg1"/>
                </a:solidFill>
                <a:latin typeface="Geneva"/>
                <a:ea typeface="Geneva"/>
                <a:cs typeface="Geneva"/>
              </a:rPr>
              <a:t>Personal commitment to sustainability by staff</a:t>
            </a:r>
          </a:p>
          <a:p>
            <a:pPr>
              <a:spcBef>
                <a:spcPts val="400"/>
              </a:spcBef>
            </a:pPr>
            <a:endParaRPr lang="en-GB" dirty="0" smtClean="0">
              <a:solidFill>
                <a:schemeClr val="bg1"/>
              </a:solidFill>
              <a:latin typeface="Geneva"/>
              <a:ea typeface="Geneva"/>
              <a:cs typeface="Geneva"/>
            </a:endParaRPr>
          </a:p>
          <a:p>
            <a:pPr>
              <a:spcBef>
                <a:spcPts val="1000"/>
              </a:spcBef>
            </a:pPr>
            <a:r>
              <a:rPr lang="en-GB" dirty="0" smtClean="0">
                <a:solidFill>
                  <a:schemeClr val="bg1"/>
                </a:solidFill>
                <a:latin typeface="Geneva"/>
                <a:ea typeface="Geneva"/>
                <a:cs typeface="Geneva"/>
              </a:rPr>
              <a:t>Monitoring, evaluation and enforcement of SP policies</a:t>
            </a:r>
            <a:endParaRPr lang="en-GB" dirty="0">
              <a:solidFill>
                <a:schemeClr val="bg1"/>
              </a:solidFill>
            </a:endParaRPr>
          </a:p>
        </p:txBody>
      </p:sp>
    </p:spTree>
    <p:extLst>
      <p:ext uri="{BB962C8B-B14F-4D97-AF65-F5344CB8AC3E}">
        <p14:creationId xmlns:p14="http://schemas.microsoft.com/office/powerpoint/2010/main" val="4067591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frundet rektangel 11"/>
          <p:cNvSpPr/>
          <p:nvPr/>
        </p:nvSpPr>
        <p:spPr>
          <a:xfrm>
            <a:off x="417726" y="1167060"/>
            <a:ext cx="8404626" cy="5351032"/>
          </a:xfrm>
          <a:prstGeom prst="roundRect">
            <a:avLst/>
          </a:prstGeom>
          <a:solidFill>
            <a:srgbClr val="139DEB">
              <a:alpha val="42000"/>
            </a:srgbClr>
          </a:solidFill>
          <a:ln w="19050">
            <a:solidFill>
              <a:srgbClr val="139DE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4" name="Title 1"/>
          <p:cNvSpPr txBox="1">
            <a:spLocks/>
          </p:cNvSpPr>
          <p:nvPr/>
        </p:nvSpPr>
        <p:spPr>
          <a:xfrm>
            <a:off x="5351011" y="6584940"/>
            <a:ext cx="3471341" cy="362508"/>
          </a:xfrm>
          <a:prstGeom prst="rect">
            <a:avLst/>
          </a:prstGeom>
        </p:spPr>
        <p:txBody>
          <a:bodyPr vert="horz" lIns="0" tIns="45713" rIns="0" bIns="45713" rtlCol="0" anchor="ctr">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r"/>
            <a:r>
              <a:rPr lang="en-GB" sz="900" dirty="0" smtClean="0"/>
              <a:t>Global Review of SPP, 2016</a:t>
            </a:r>
          </a:p>
          <a:p>
            <a:pPr algn="r"/>
            <a:r>
              <a:rPr lang="en-GB" sz="900" dirty="0" smtClean="0"/>
              <a:t>.</a:t>
            </a:r>
            <a:endParaRPr lang="en-GB" sz="900" dirty="0"/>
          </a:p>
        </p:txBody>
      </p:sp>
      <p:sp>
        <p:nvSpPr>
          <p:cNvPr id="6" name="Subtitle 2"/>
          <p:cNvSpPr txBox="1">
            <a:spLocks/>
          </p:cNvSpPr>
          <p:nvPr/>
        </p:nvSpPr>
        <p:spPr>
          <a:xfrm>
            <a:off x="648745" y="6484668"/>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GB" sz="900" smtClean="0">
                <a:solidFill>
                  <a:schemeClr val="bg1">
                    <a:lumMod val="65000"/>
                  </a:schemeClr>
                </a:solidFill>
              </a:rPr>
              <a:pPr/>
              <a:t>25</a:t>
            </a:fld>
            <a:endParaRPr lang="en-GB" sz="900" dirty="0">
              <a:solidFill>
                <a:schemeClr val="bg1">
                  <a:lumMod val="65000"/>
                </a:schemeClr>
              </a:solidFill>
            </a:endParaRPr>
          </a:p>
        </p:txBody>
      </p:sp>
      <p:cxnSp>
        <p:nvCxnSpPr>
          <p:cNvPr id="7" name="Straight Connector 6"/>
          <p:cNvCxnSpPr/>
          <p:nvPr/>
        </p:nvCxnSpPr>
        <p:spPr>
          <a:xfrm>
            <a:off x="648744" y="1039958"/>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75491" y="6612477"/>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116963" y="303262"/>
            <a:ext cx="9027037" cy="1183772"/>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ctr"/>
            <a:r>
              <a:rPr lang="en-GB" sz="2700" dirty="0" smtClean="0">
                <a:solidFill>
                  <a:srgbClr val="00AEEF"/>
                </a:solidFill>
              </a:rPr>
              <a:t>Main barriers to SPP in survey participants’ organizations</a:t>
            </a:r>
            <a:endParaRPr lang="en-GB" sz="2700" dirty="0">
              <a:solidFill>
                <a:srgbClr val="00AEEF"/>
              </a:solidFill>
            </a:endParaRPr>
          </a:p>
        </p:txBody>
      </p:sp>
      <p:sp>
        <p:nvSpPr>
          <p:cNvPr id="5" name="Ellipse 4"/>
          <p:cNvSpPr/>
          <p:nvPr/>
        </p:nvSpPr>
        <p:spPr>
          <a:xfrm>
            <a:off x="1069376" y="1233909"/>
            <a:ext cx="626585" cy="569108"/>
          </a:xfrm>
          <a:prstGeom prst="ellipse">
            <a:avLst/>
          </a:prstGeom>
          <a:solidFill>
            <a:srgbClr val="139D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5" name="Ellipse 14"/>
          <p:cNvSpPr/>
          <p:nvPr/>
        </p:nvSpPr>
        <p:spPr>
          <a:xfrm>
            <a:off x="1065200" y="1938705"/>
            <a:ext cx="626585" cy="569108"/>
          </a:xfrm>
          <a:prstGeom prst="ellipse">
            <a:avLst/>
          </a:prstGeom>
          <a:solidFill>
            <a:srgbClr val="139D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6" name="Ellipse 15"/>
          <p:cNvSpPr/>
          <p:nvPr/>
        </p:nvSpPr>
        <p:spPr>
          <a:xfrm>
            <a:off x="1061019" y="2602158"/>
            <a:ext cx="626585" cy="569108"/>
          </a:xfrm>
          <a:prstGeom prst="ellipse">
            <a:avLst/>
          </a:prstGeom>
          <a:solidFill>
            <a:srgbClr val="139D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7" name="Ellipse 16"/>
          <p:cNvSpPr/>
          <p:nvPr/>
        </p:nvSpPr>
        <p:spPr>
          <a:xfrm>
            <a:off x="1061019" y="3291423"/>
            <a:ext cx="626585" cy="569108"/>
          </a:xfrm>
          <a:prstGeom prst="ellipse">
            <a:avLst/>
          </a:prstGeom>
          <a:solidFill>
            <a:srgbClr val="139D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18" name="Ellipse 17"/>
          <p:cNvSpPr/>
          <p:nvPr/>
        </p:nvSpPr>
        <p:spPr>
          <a:xfrm>
            <a:off x="1061020" y="3958971"/>
            <a:ext cx="626584" cy="569108"/>
          </a:xfrm>
          <a:prstGeom prst="ellipse">
            <a:avLst/>
          </a:prstGeom>
          <a:solidFill>
            <a:srgbClr val="139D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0" name="Ellipse 19"/>
          <p:cNvSpPr/>
          <p:nvPr/>
        </p:nvSpPr>
        <p:spPr>
          <a:xfrm>
            <a:off x="1086085" y="5296812"/>
            <a:ext cx="626585" cy="569108"/>
          </a:xfrm>
          <a:prstGeom prst="ellipse">
            <a:avLst/>
          </a:prstGeom>
          <a:solidFill>
            <a:srgbClr val="139D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1" name="Ellipse 20"/>
          <p:cNvSpPr/>
          <p:nvPr/>
        </p:nvSpPr>
        <p:spPr>
          <a:xfrm>
            <a:off x="1086085" y="5926385"/>
            <a:ext cx="626585" cy="569108"/>
          </a:xfrm>
          <a:prstGeom prst="ellipse">
            <a:avLst/>
          </a:prstGeom>
          <a:solidFill>
            <a:srgbClr val="139D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22" name="Ellipse 21"/>
          <p:cNvSpPr/>
          <p:nvPr/>
        </p:nvSpPr>
        <p:spPr>
          <a:xfrm>
            <a:off x="1086086" y="4594927"/>
            <a:ext cx="626584" cy="569108"/>
          </a:xfrm>
          <a:prstGeom prst="ellipse">
            <a:avLst/>
          </a:prstGeom>
          <a:solidFill>
            <a:srgbClr val="139DE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9" name="Tekstfelt 8"/>
          <p:cNvSpPr txBox="1"/>
          <p:nvPr/>
        </p:nvSpPr>
        <p:spPr>
          <a:xfrm>
            <a:off x="347983" y="1329892"/>
            <a:ext cx="2172170" cy="5068054"/>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spcBef>
                <a:spcPts val="2800"/>
              </a:spcBef>
            </a:pPr>
            <a:r>
              <a:rPr lang="da-DK" sz="2000" b="1" cap="all" dirty="0" smtClean="0">
                <a:ln/>
                <a:solidFill>
                  <a:srgbClr val="FFFFFF"/>
                </a:solidFill>
                <a:effectLst/>
              </a:rPr>
              <a:t>33%</a:t>
            </a:r>
          </a:p>
          <a:p>
            <a:pPr algn="ctr">
              <a:spcBef>
                <a:spcPts val="2800"/>
              </a:spcBef>
            </a:pPr>
            <a:r>
              <a:rPr lang="da-DK" sz="2000" b="1" cap="all" dirty="0" smtClean="0">
                <a:ln/>
                <a:solidFill>
                  <a:srgbClr val="FFFFFF"/>
                </a:solidFill>
                <a:effectLst/>
              </a:rPr>
              <a:t>33%</a:t>
            </a:r>
          </a:p>
          <a:p>
            <a:pPr algn="ctr">
              <a:spcBef>
                <a:spcPts val="2800"/>
              </a:spcBef>
            </a:pPr>
            <a:r>
              <a:rPr lang="da-DK" sz="2000" b="1" cap="all" dirty="0" smtClean="0">
                <a:ln/>
                <a:solidFill>
                  <a:srgbClr val="FFFFFF"/>
                </a:solidFill>
                <a:effectLst/>
              </a:rPr>
              <a:t>30%</a:t>
            </a:r>
          </a:p>
          <a:p>
            <a:pPr algn="ctr">
              <a:spcBef>
                <a:spcPts val="2800"/>
              </a:spcBef>
            </a:pPr>
            <a:r>
              <a:rPr lang="da-DK" sz="2000" b="1" cap="all" dirty="0" smtClean="0">
                <a:ln/>
                <a:solidFill>
                  <a:srgbClr val="FFFFFF"/>
                </a:solidFill>
                <a:effectLst/>
              </a:rPr>
              <a:t>28%</a:t>
            </a:r>
          </a:p>
          <a:p>
            <a:pPr algn="ctr">
              <a:spcBef>
                <a:spcPts val="2800"/>
              </a:spcBef>
            </a:pPr>
            <a:r>
              <a:rPr lang="da-DK" sz="2000" b="1" cap="all" dirty="0" smtClean="0">
                <a:ln/>
                <a:solidFill>
                  <a:srgbClr val="FFFFFF"/>
                </a:solidFill>
                <a:effectLst/>
              </a:rPr>
              <a:t>28%</a:t>
            </a:r>
          </a:p>
          <a:p>
            <a:pPr algn="ctr">
              <a:spcBef>
                <a:spcPts val="2800"/>
              </a:spcBef>
            </a:pPr>
            <a:r>
              <a:rPr lang="da-DK" sz="2000" b="1" cap="all" dirty="0" smtClean="0">
                <a:ln/>
                <a:solidFill>
                  <a:srgbClr val="FFFFFF"/>
                </a:solidFill>
                <a:effectLst/>
              </a:rPr>
              <a:t>26%</a:t>
            </a:r>
          </a:p>
          <a:p>
            <a:pPr algn="ctr">
              <a:spcBef>
                <a:spcPts val="2800"/>
              </a:spcBef>
            </a:pPr>
            <a:r>
              <a:rPr lang="da-DK" sz="2000" b="1" cap="all" dirty="0" smtClean="0">
                <a:ln/>
                <a:solidFill>
                  <a:srgbClr val="FFFFFF"/>
                </a:solidFill>
                <a:effectLst/>
              </a:rPr>
              <a:t>25%</a:t>
            </a:r>
          </a:p>
          <a:p>
            <a:pPr algn="ctr">
              <a:spcBef>
                <a:spcPts val="2800"/>
              </a:spcBef>
            </a:pPr>
            <a:r>
              <a:rPr lang="da-DK" sz="2000" b="1" cap="all" dirty="0" smtClean="0">
                <a:ln/>
                <a:solidFill>
                  <a:srgbClr val="FFFFFF"/>
                </a:solidFill>
                <a:effectLst/>
              </a:rPr>
              <a:t>22%</a:t>
            </a:r>
            <a:endParaRPr lang="da-DK" sz="2000" b="1" cap="all" dirty="0">
              <a:ln/>
              <a:solidFill>
                <a:srgbClr val="FFFFFF"/>
              </a:solidFill>
              <a:effectLst/>
            </a:endParaRPr>
          </a:p>
        </p:txBody>
      </p:sp>
      <p:sp>
        <p:nvSpPr>
          <p:cNvPr id="2" name="Tekstfelt 1"/>
          <p:cNvSpPr txBox="1"/>
          <p:nvPr/>
        </p:nvSpPr>
        <p:spPr>
          <a:xfrm>
            <a:off x="1771154" y="1152253"/>
            <a:ext cx="7051198" cy="5345054"/>
          </a:xfrm>
          <a:prstGeom prst="rect">
            <a:avLst/>
          </a:prstGeom>
          <a:noFill/>
        </p:spPr>
        <p:txBody>
          <a:bodyPr wrap="square" rtlCol="0">
            <a:spAutoFit/>
          </a:bodyPr>
          <a:lstStyle/>
          <a:p>
            <a:pPr>
              <a:spcBef>
                <a:spcPts val="400"/>
              </a:spcBef>
            </a:pPr>
            <a:r>
              <a:rPr lang="en-GB" dirty="0" smtClean="0">
                <a:solidFill>
                  <a:srgbClr val="FFFFFF"/>
                </a:solidFill>
                <a:latin typeface="Geneva"/>
                <a:ea typeface="Geneva"/>
                <a:cs typeface="Geneva"/>
              </a:rPr>
              <a:t>Perception that sustainable products and/or services are more expensive</a:t>
            </a:r>
          </a:p>
          <a:p>
            <a:pPr>
              <a:spcBef>
                <a:spcPts val="400"/>
              </a:spcBef>
            </a:pPr>
            <a:endParaRPr lang="en-GB" b="1" dirty="0" smtClean="0">
              <a:solidFill>
                <a:srgbClr val="FFFFFF"/>
              </a:solidFill>
              <a:latin typeface="Geneva"/>
              <a:ea typeface="Geneva"/>
              <a:cs typeface="Geneva"/>
            </a:endParaRPr>
          </a:p>
          <a:p>
            <a:pPr>
              <a:spcBef>
                <a:spcPts val="400"/>
              </a:spcBef>
            </a:pPr>
            <a:r>
              <a:rPr lang="en-GB" dirty="0" smtClean="0">
                <a:solidFill>
                  <a:srgbClr val="FFFFFF"/>
                </a:solidFill>
                <a:latin typeface="Geneva"/>
                <a:ea typeface="Geneva"/>
                <a:cs typeface="Geneva"/>
              </a:rPr>
              <a:t>Lack of expertise on SP implementation</a:t>
            </a:r>
          </a:p>
          <a:p>
            <a:pPr>
              <a:spcBef>
                <a:spcPts val="400"/>
              </a:spcBef>
            </a:pPr>
            <a:endParaRPr lang="en-GB" b="1" dirty="0" smtClean="0">
              <a:solidFill>
                <a:srgbClr val="FFFFFF"/>
              </a:solidFill>
              <a:latin typeface="Geneva"/>
              <a:ea typeface="Geneva"/>
              <a:cs typeface="Geneva"/>
            </a:endParaRPr>
          </a:p>
          <a:p>
            <a:pPr>
              <a:spcBef>
                <a:spcPts val="400"/>
              </a:spcBef>
            </a:pPr>
            <a:r>
              <a:rPr lang="en-GB" dirty="0" smtClean="0">
                <a:solidFill>
                  <a:srgbClr val="FFFFFF"/>
                </a:solidFill>
                <a:latin typeface="Geneva"/>
                <a:ea typeface="Geneva"/>
                <a:cs typeface="Geneva"/>
              </a:rPr>
              <a:t>Lack of policy commitments/goals/action plans</a:t>
            </a:r>
          </a:p>
          <a:p>
            <a:pPr>
              <a:spcBef>
                <a:spcPts val="400"/>
              </a:spcBef>
            </a:pPr>
            <a:endParaRPr lang="en-GB" b="1" dirty="0" smtClean="0">
              <a:solidFill>
                <a:srgbClr val="FFFFFF"/>
              </a:solidFill>
              <a:latin typeface="Geneva"/>
              <a:ea typeface="Geneva"/>
              <a:cs typeface="Geneva"/>
            </a:endParaRPr>
          </a:p>
          <a:p>
            <a:pPr>
              <a:spcBef>
                <a:spcPts val="400"/>
              </a:spcBef>
            </a:pPr>
            <a:r>
              <a:rPr lang="en-GB" dirty="0" smtClean="0">
                <a:solidFill>
                  <a:srgbClr val="FFFFFF"/>
                </a:solidFill>
                <a:latin typeface="Geneva"/>
                <a:ea typeface="Geneva"/>
                <a:cs typeface="Geneva"/>
              </a:rPr>
              <a:t>Lack of strong political and organizational leadership on SP</a:t>
            </a:r>
          </a:p>
          <a:p>
            <a:pPr>
              <a:spcBef>
                <a:spcPts val="400"/>
              </a:spcBef>
            </a:pPr>
            <a:endParaRPr lang="en-GB" b="1" dirty="0" smtClean="0">
              <a:solidFill>
                <a:srgbClr val="FFFFFF"/>
              </a:solidFill>
              <a:latin typeface="Geneva"/>
              <a:ea typeface="Geneva"/>
              <a:cs typeface="Geneva"/>
            </a:endParaRPr>
          </a:p>
          <a:p>
            <a:pPr>
              <a:spcBef>
                <a:spcPts val="400"/>
              </a:spcBef>
            </a:pPr>
            <a:r>
              <a:rPr lang="en-GB" dirty="0" smtClean="0">
                <a:solidFill>
                  <a:srgbClr val="FFFFFF"/>
                </a:solidFill>
                <a:latin typeface="Geneva"/>
                <a:ea typeface="Geneva"/>
                <a:cs typeface="Geneva"/>
              </a:rPr>
              <a:t>Lack of mandatory SP rules/legislation</a:t>
            </a:r>
          </a:p>
          <a:p>
            <a:pPr>
              <a:spcBef>
                <a:spcPts val="400"/>
              </a:spcBef>
            </a:pPr>
            <a:endParaRPr lang="en-GB" b="1" dirty="0" smtClean="0">
              <a:solidFill>
                <a:srgbClr val="FFFFFF"/>
              </a:solidFill>
            </a:endParaRPr>
          </a:p>
          <a:p>
            <a:pPr>
              <a:spcBef>
                <a:spcPts val="400"/>
              </a:spcBef>
            </a:pPr>
            <a:r>
              <a:rPr lang="en-GB" dirty="0" smtClean="0">
                <a:solidFill>
                  <a:srgbClr val="FFFFFF"/>
                </a:solidFill>
                <a:latin typeface="Geneva"/>
                <a:ea typeface="Geneva"/>
                <a:cs typeface="Geneva"/>
              </a:rPr>
              <a:t>Lack of sustainable products and/or services to purchase</a:t>
            </a:r>
          </a:p>
          <a:p>
            <a:pPr>
              <a:spcBef>
                <a:spcPts val="400"/>
              </a:spcBef>
            </a:pPr>
            <a:endParaRPr lang="en-GB" b="1" dirty="0" smtClean="0">
              <a:solidFill>
                <a:srgbClr val="FFFFFF"/>
              </a:solidFill>
              <a:latin typeface="Geneva"/>
              <a:ea typeface="Geneva"/>
              <a:cs typeface="Geneva"/>
            </a:endParaRPr>
          </a:p>
          <a:p>
            <a:pPr>
              <a:spcBef>
                <a:spcPts val="400"/>
              </a:spcBef>
              <a:spcAft>
                <a:spcPts val="600"/>
              </a:spcAft>
            </a:pPr>
            <a:r>
              <a:rPr lang="en-GB" dirty="0" smtClean="0">
                <a:solidFill>
                  <a:srgbClr val="FFFFFF"/>
                </a:solidFill>
                <a:latin typeface="Geneva"/>
                <a:ea typeface="Geneva"/>
                <a:cs typeface="Geneva"/>
              </a:rPr>
              <a:t>Insufficient monitoring, evaluation and/or enforcement of SP policies</a:t>
            </a:r>
            <a:endParaRPr lang="en-GB" b="1" dirty="0" smtClean="0">
              <a:solidFill>
                <a:srgbClr val="FFFFFF"/>
              </a:solidFill>
              <a:latin typeface="Geneva"/>
              <a:ea typeface="Geneva"/>
              <a:cs typeface="Geneva"/>
            </a:endParaRPr>
          </a:p>
          <a:p>
            <a:pPr>
              <a:spcBef>
                <a:spcPts val="1000"/>
              </a:spcBef>
            </a:pPr>
            <a:r>
              <a:rPr lang="en-GB" dirty="0" smtClean="0">
                <a:solidFill>
                  <a:srgbClr val="FFFFFF"/>
                </a:solidFill>
                <a:latin typeface="Geneva"/>
                <a:ea typeface="Geneva"/>
                <a:cs typeface="Geneva"/>
              </a:rPr>
              <a:t>Competing procurement priorities</a:t>
            </a:r>
            <a:endParaRPr lang="en-GB" b="1" dirty="0">
              <a:solidFill>
                <a:srgbClr val="FFFFFF"/>
              </a:solidFill>
            </a:endParaRPr>
          </a:p>
        </p:txBody>
      </p:sp>
    </p:spTree>
    <p:extLst>
      <p:ext uri="{BB962C8B-B14F-4D97-AF65-F5344CB8AC3E}">
        <p14:creationId xmlns:p14="http://schemas.microsoft.com/office/powerpoint/2010/main" val="41061854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86094" y="6488928"/>
            <a:ext cx="3471341" cy="362508"/>
          </a:xfrm>
          <a:prstGeom prst="rect">
            <a:avLst/>
          </a:prstGeom>
        </p:spPr>
        <p:txBody>
          <a:bodyPr vert="horz" lIns="0" tIns="45713" rIns="0" bIns="45713" rtlCol="0" anchor="ctr">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r"/>
            <a:r>
              <a:rPr lang="en-GB" sz="900" dirty="0" smtClean="0"/>
              <a:t>Global Review of SPP, 2017</a:t>
            </a:r>
          </a:p>
          <a:p>
            <a:pPr algn="r"/>
            <a:r>
              <a:rPr lang="en-GB" sz="900" dirty="0" smtClean="0"/>
              <a:t>.</a:t>
            </a:r>
            <a:endParaRPr lang="en-GB" sz="900" dirty="0"/>
          </a:p>
        </p:txBody>
      </p:sp>
      <p:sp>
        <p:nvSpPr>
          <p:cNvPr id="6" name="Subtitle 2"/>
          <p:cNvSpPr txBox="1">
            <a:spLocks/>
          </p:cNvSpPr>
          <p:nvPr/>
        </p:nvSpPr>
        <p:spPr>
          <a:xfrm>
            <a:off x="883828" y="6388656"/>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GB" sz="900" smtClean="0">
                <a:solidFill>
                  <a:schemeClr val="bg1">
                    <a:lumMod val="65000"/>
                  </a:schemeClr>
                </a:solidFill>
              </a:rPr>
              <a:pPr/>
              <a:t>26</a:t>
            </a:fld>
            <a:endParaRPr lang="en-GB" sz="900" dirty="0">
              <a:solidFill>
                <a:schemeClr val="bg1">
                  <a:lumMod val="65000"/>
                </a:schemeClr>
              </a:solidFill>
            </a:endParaRPr>
          </a:p>
        </p:txBody>
      </p:sp>
      <p:cxnSp>
        <p:nvCxnSpPr>
          <p:cNvPr id="7" name="Straight Connector 6"/>
          <p:cNvCxnSpPr/>
          <p:nvPr/>
        </p:nvCxnSpPr>
        <p:spPr>
          <a:xfrm>
            <a:off x="809750" y="925212"/>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096474" y="640194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809750" y="186331"/>
            <a:ext cx="7880087" cy="1183772"/>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GB" sz="3200" dirty="0" smtClean="0">
                <a:solidFill>
                  <a:srgbClr val="00AEEF"/>
                </a:solidFill>
              </a:rPr>
              <a:t>Challenges vs. possible solutions</a:t>
            </a:r>
            <a:endParaRPr lang="en-GB" sz="3200" dirty="0">
              <a:solidFill>
                <a:srgbClr val="00AEEF"/>
              </a:solidFill>
            </a:endParaRPr>
          </a:p>
        </p:txBody>
      </p:sp>
      <p:sp>
        <p:nvSpPr>
          <p:cNvPr id="13" name="Afrundet rektangel 12"/>
          <p:cNvSpPr/>
          <p:nvPr/>
        </p:nvSpPr>
        <p:spPr>
          <a:xfrm>
            <a:off x="459844" y="1357103"/>
            <a:ext cx="3651065" cy="1130886"/>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400">
              <a:latin typeface="Roboto" panose="02000000000000000000" pitchFamily="2" charset="0"/>
              <a:ea typeface="Roboto" panose="02000000000000000000" pitchFamily="2" charset="0"/>
              <a:cs typeface="Roboto" panose="02000000000000000000" pitchFamily="2" charset="0"/>
            </a:endParaRPr>
          </a:p>
        </p:txBody>
      </p:sp>
      <p:sp>
        <p:nvSpPr>
          <p:cNvPr id="23" name="Afrundet rektangel 22"/>
          <p:cNvSpPr/>
          <p:nvPr/>
        </p:nvSpPr>
        <p:spPr>
          <a:xfrm>
            <a:off x="409906" y="2679301"/>
            <a:ext cx="3699840" cy="1131163"/>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400">
              <a:latin typeface="Roboto" panose="02000000000000000000" pitchFamily="2" charset="0"/>
              <a:ea typeface="Roboto" panose="02000000000000000000" pitchFamily="2" charset="0"/>
              <a:cs typeface="Roboto" panose="02000000000000000000" pitchFamily="2" charset="0"/>
            </a:endParaRPr>
          </a:p>
        </p:txBody>
      </p:sp>
      <p:sp>
        <p:nvSpPr>
          <p:cNvPr id="24" name="Afrundet rektangel 23"/>
          <p:cNvSpPr/>
          <p:nvPr/>
        </p:nvSpPr>
        <p:spPr>
          <a:xfrm>
            <a:off x="409906" y="3934908"/>
            <a:ext cx="3715814" cy="1137009"/>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400">
              <a:latin typeface="Roboto" panose="02000000000000000000" pitchFamily="2" charset="0"/>
              <a:ea typeface="Roboto" panose="02000000000000000000" pitchFamily="2" charset="0"/>
              <a:cs typeface="Roboto" panose="02000000000000000000" pitchFamily="2" charset="0"/>
            </a:endParaRPr>
          </a:p>
        </p:txBody>
      </p:sp>
      <p:sp>
        <p:nvSpPr>
          <p:cNvPr id="25" name="Afrundet rektangel 24"/>
          <p:cNvSpPr/>
          <p:nvPr/>
        </p:nvSpPr>
        <p:spPr>
          <a:xfrm>
            <a:off x="418470" y="5188976"/>
            <a:ext cx="3711896" cy="1127771"/>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400">
              <a:latin typeface="Roboto" panose="02000000000000000000" pitchFamily="2" charset="0"/>
              <a:ea typeface="Roboto" panose="02000000000000000000" pitchFamily="2" charset="0"/>
              <a:cs typeface="Roboto" panose="02000000000000000000" pitchFamily="2" charset="0"/>
            </a:endParaRPr>
          </a:p>
        </p:txBody>
      </p:sp>
      <p:sp>
        <p:nvSpPr>
          <p:cNvPr id="3" name="Tekstfelt 2"/>
          <p:cNvSpPr txBox="1"/>
          <p:nvPr/>
        </p:nvSpPr>
        <p:spPr>
          <a:xfrm>
            <a:off x="625184" y="1638721"/>
            <a:ext cx="4310922" cy="646331"/>
          </a:xfrm>
          <a:prstGeom prst="rect">
            <a:avLst/>
          </a:prstGeom>
          <a:noFill/>
        </p:spPr>
        <p:txBody>
          <a:bodyPr wrap="square" rtlCol="0">
            <a:spAutoFit/>
          </a:bodyPr>
          <a:lstStyle/>
          <a:p>
            <a:r>
              <a:rPr lang="da-DK" dirty="0">
                <a:solidFill>
                  <a:srgbClr val="FFFFFF"/>
                </a:solidFill>
                <a:latin typeface="Roboto" panose="02000000000000000000" pitchFamily="2" charset="0"/>
                <a:ea typeface="Roboto" panose="02000000000000000000" pitchFamily="2" charset="0"/>
                <a:cs typeface="Roboto" panose="02000000000000000000" pitchFamily="2" charset="0"/>
              </a:rPr>
              <a:t>Perception that sustainable </a:t>
            </a:r>
            <a:endParaRPr lang="da-DK" dirty="0" smtClean="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da-DK" dirty="0" smtClean="0">
                <a:solidFill>
                  <a:srgbClr val="FFFFFF"/>
                </a:solidFill>
                <a:latin typeface="Roboto" panose="02000000000000000000" pitchFamily="2" charset="0"/>
                <a:ea typeface="Roboto" panose="02000000000000000000" pitchFamily="2" charset="0"/>
                <a:cs typeface="Roboto" panose="02000000000000000000" pitchFamily="2" charset="0"/>
              </a:rPr>
              <a:t>products </a:t>
            </a:r>
            <a:r>
              <a:rPr lang="da-DK" dirty="0">
                <a:solidFill>
                  <a:srgbClr val="FFFFFF"/>
                </a:solidFill>
                <a:latin typeface="Roboto" panose="02000000000000000000" pitchFamily="2" charset="0"/>
                <a:ea typeface="Roboto" panose="02000000000000000000" pitchFamily="2" charset="0"/>
                <a:cs typeface="Roboto" panose="02000000000000000000" pitchFamily="2" charset="0"/>
              </a:rPr>
              <a:t>are too expensive</a:t>
            </a:r>
          </a:p>
        </p:txBody>
      </p:sp>
      <p:sp>
        <p:nvSpPr>
          <p:cNvPr id="14" name="Tekstfelt 13"/>
          <p:cNvSpPr txBox="1"/>
          <p:nvPr/>
        </p:nvSpPr>
        <p:spPr>
          <a:xfrm>
            <a:off x="71595" y="2667278"/>
            <a:ext cx="3187288" cy="1015663"/>
          </a:xfrm>
          <a:prstGeom prst="rect">
            <a:avLst/>
          </a:prstGeom>
          <a:noFill/>
        </p:spPr>
        <p:txBody>
          <a:bodyPr wrap="square" rtlCol="0">
            <a:spAutoFit/>
          </a:bodyPr>
          <a:lstStyle/>
          <a:p>
            <a:pPr algn="ctr"/>
            <a:endParaRPr lang="da-DK" sz="2400" dirty="0">
              <a:solidFill>
                <a:schemeClr val="bg1"/>
              </a:solidFill>
            </a:endParaRPr>
          </a:p>
          <a:p>
            <a:pPr algn="ctr"/>
            <a:r>
              <a:rPr lang="da-DK" dirty="0" err="1">
                <a:solidFill>
                  <a:srgbClr val="FFFFFF"/>
                </a:solidFill>
                <a:latin typeface="Roboto" panose="02000000000000000000" pitchFamily="2" charset="0"/>
                <a:ea typeface="Roboto" panose="02000000000000000000" pitchFamily="2" charset="0"/>
                <a:cs typeface="Roboto" panose="02000000000000000000" pitchFamily="2" charset="0"/>
              </a:rPr>
              <a:t>Lack</a:t>
            </a:r>
            <a:r>
              <a:rPr lang="da-DK" dirty="0">
                <a:solidFill>
                  <a:srgbClr val="FFFFFF"/>
                </a:solidFill>
                <a:latin typeface="Roboto" panose="02000000000000000000" pitchFamily="2" charset="0"/>
                <a:ea typeface="Roboto" panose="02000000000000000000" pitchFamily="2" charset="0"/>
                <a:cs typeface="Roboto" panose="02000000000000000000" pitchFamily="2" charset="0"/>
              </a:rPr>
              <a:t> of </a:t>
            </a:r>
            <a:r>
              <a:rPr lang="da-DK" dirty="0" err="1">
                <a:solidFill>
                  <a:srgbClr val="FFFFFF"/>
                </a:solidFill>
                <a:latin typeface="Roboto" panose="02000000000000000000" pitchFamily="2" charset="0"/>
                <a:ea typeface="Roboto" panose="02000000000000000000" pitchFamily="2" charset="0"/>
                <a:cs typeface="Roboto" panose="02000000000000000000" pitchFamily="2" charset="0"/>
              </a:rPr>
              <a:t>expertise</a:t>
            </a:r>
            <a:endParaRPr lang="da-DK"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lgn="ctr"/>
            <a:endParaRPr lang="da-DK" dirty="0"/>
          </a:p>
        </p:txBody>
      </p:sp>
      <p:sp>
        <p:nvSpPr>
          <p:cNvPr id="19" name="Tekstfelt 18"/>
          <p:cNvSpPr txBox="1"/>
          <p:nvPr/>
        </p:nvSpPr>
        <p:spPr>
          <a:xfrm>
            <a:off x="703703" y="4182936"/>
            <a:ext cx="3845818" cy="923330"/>
          </a:xfrm>
          <a:prstGeom prst="rect">
            <a:avLst/>
          </a:prstGeom>
          <a:noFill/>
        </p:spPr>
        <p:txBody>
          <a:bodyPr wrap="square" rtlCol="0">
            <a:spAutoFit/>
          </a:bodyPr>
          <a:lstStyle/>
          <a:p>
            <a:r>
              <a:rPr lang="da-DK" dirty="0">
                <a:solidFill>
                  <a:srgbClr val="FFFFFF"/>
                </a:solidFill>
                <a:latin typeface="Roboto" panose="02000000000000000000" pitchFamily="2" charset="0"/>
                <a:ea typeface="Roboto" panose="02000000000000000000" pitchFamily="2" charset="0"/>
                <a:cs typeface="Roboto" panose="02000000000000000000" pitchFamily="2" charset="0"/>
              </a:rPr>
              <a:t>Low </a:t>
            </a:r>
            <a:r>
              <a:rPr lang="da-DK" dirty="0" err="1">
                <a:solidFill>
                  <a:srgbClr val="FFFFFF"/>
                </a:solidFill>
                <a:latin typeface="Roboto" panose="02000000000000000000" pitchFamily="2" charset="0"/>
                <a:ea typeface="Roboto" panose="02000000000000000000" pitchFamily="2" charset="0"/>
                <a:cs typeface="Roboto" panose="02000000000000000000" pitchFamily="2" charset="0"/>
              </a:rPr>
              <a:t>market</a:t>
            </a:r>
            <a:r>
              <a:rPr lang="da-DK"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da-DK" dirty="0" err="1">
                <a:solidFill>
                  <a:srgbClr val="FFFFFF"/>
                </a:solidFill>
                <a:latin typeface="Roboto" panose="02000000000000000000" pitchFamily="2" charset="0"/>
                <a:ea typeface="Roboto" panose="02000000000000000000" pitchFamily="2" charset="0"/>
                <a:cs typeface="Roboto" panose="02000000000000000000" pitchFamily="2" charset="0"/>
              </a:rPr>
              <a:t>availability</a:t>
            </a:r>
            <a:r>
              <a:rPr lang="da-DK" dirty="0">
                <a:solidFill>
                  <a:srgbClr val="FFFFFF"/>
                </a:solidFill>
                <a:latin typeface="Roboto" panose="02000000000000000000" pitchFamily="2" charset="0"/>
                <a:ea typeface="Roboto" panose="02000000000000000000" pitchFamily="2" charset="0"/>
                <a:cs typeface="Roboto" panose="02000000000000000000" pitchFamily="2" charset="0"/>
              </a:rPr>
              <a:t> of </a:t>
            </a:r>
            <a:r>
              <a:rPr lang="da-DK" dirty="0" err="1">
                <a:solidFill>
                  <a:srgbClr val="FFFFFF"/>
                </a:solidFill>
                <a:latin typeface="Roboto" panose="02000000000000000000" pitchFamily="2" charset="0"/>
                <a:ea typeface="Roboto" panose="02000000000000000000" pitchFamily="2" charset="0"/>
                <a:cs typeface="Roboto" panose="02000000000000000000" pitchFamily="2" charset="0"/>
              </a:rPr>
              <a:t>sustainable</a:t>
            </a:r>
            <a:r>
              <a:rPr lang="da-DK" dirty="0">
                <a:solidFill>
                  <a:srgbClr val="FFFFFF"/>
                </a:solidFill>
                <a:latin typeface="Roboto" panose="02000000000000000000" pitchFamily="2" charset="0"/>
                <a:ea typeface="Roboto" panose="02000000000000000000" pitchFamily="2" charset="0"/>
                <a:cs typeface="Roboto" panose="02000000000000000000" pitchFamily="2" charset="0"/>
              </a:rPr>
              <a:t> products</a:t>
            </a:r>
          </a:p>
          <a:p>
            <a:endParaRPr lang="da-DK" dirty="0"/>
          </a:p>
        </p:txBody>
      </p:sp>
      <p:sp>
        <p:nvSpPr>
          <p:cNvPr id="26" name="Tekstfelt 25"/>
          <p:cNvSpPr txBox="1"/>
          <p:nvPr/>
        </p:nvSpPr>
        <p:spPr>
          <a:xfrm>
            <a:off x="284546" y="5545972"/>
            <a:ext cx="3826361" cy="646331"/>
          </a:xfrm>
          <a:prstGeom prst="rect">
            <a:avLst/>
          </a:prstGeom>
          <a:noFill/>
        </p:spPr>
        <p:txBody>
          <a:bodyPr wrap="square" rtlCol="0">
            <a:spAutoFit/>
          </a:bodyPr>
          <a:lstStyle/>
          <a:p>
            <a:pPr algn="ctr"/>
            <a:r>
              <a:rPr lang="da-DK" dirty="0" err="1">
                <a:solidFill>
                  <a:srgbClr val="FFFFFF"/>
                </a:solidFill>
                <a:latin typeface="Roboto" panose="02000000000000000000" pitchFamily="2" charset="0"/>
                <a:ea typeface="Roboto" panose="02000000000000000000" pitchFamily="2" charset="0"/>
                <a:cs typeface="Roboto" panose="02000000000000000000" pitchFamily="2" charset="0"/>
              </a:rPr>
              <a:t>Competing</a:t>
            </a:r>
            <a:r>
              <a:rPr lang="da-DK"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da-DK" dirty="0" err="1">
                <a:solidFill>
                  <a:srgbClr val="FFFFFF"/>
                </a:solidFill>
                <a:latin typeface="Roboto" panose="02000000000000000000" pitchFamily="2" charset="0"/>
                <a:ea typeface="Roboto" panose="02000000000000000000" pitchFamily="2" charset="0"/>
                <a:cs typeface="Roboto" panose="02000000000000000000" pitchFamily="2" charset="0"/>
              </a:rPr>
              <a:t>procurement</a:t>
            </a:r>
            <a:r>
              <a:rPr lang="da-DK"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da-DK" dirty="0" err="1">
                <a:solidFill>
                  <a:srgbClr val="FFFFFF"/>
                </a:solidFill>
                <a:latin typeface="Roboto" panose="02000000000000000000" pitchFamily="2" charset="0"/>
                <a:ea typeface="Roboto" panose="02000000000000000000" pitchFamily="2" charset="0"/>
                <a:cs typeface="Roboto" panose="02000000000000000000" pitchFamily="2" charset="0"/>
              </a:rPr>
              <a:t>priorities</a:t>
            </a:r>
            <a:endParaRPr lang="da-DK" dirty="0">
              <a:solidFill>
                <a:srgbClr val="FFFFFF"/>
              </a:solidFill>
              <a:latin typeface="Roboto" panose="02000000000000000000" pitchFamily="2" charset="0"/>
              <a:ea typeface="Roboto" panose="02000000000000000000" pitchFamily="2" charset="0"/>
              <a:cs typeface="Roboto" panose="02000000000000000000" pitchFamily="2" charset="0"/>
            </a:endParaRPr>
          </a:p>
          <a:p>
            <a:endParaRPr lang="da-DK" dirty="0"/>
          </a:p>
        </p:txBody>
      </p:sp>
      <p:sp>
        <p:nvSpPr>
          <p:cNvPr id="28" name="Afrundet rektangel 27"/>
          <p:cNvSpPr/>
          <p:nvPr/>
        </p:nvSpPr>
        <p:spPr>
          <a:xfrm>
            <a:off x="5163204" y="1467214"/>
            <a:ext cx="3674902" cy="1041539"/>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400">
              <a:latin typeface="Roboto" panose="02000000000000000000" pitchFamily="2" charset="0"/>
              <a:ea typeface="Roboto" panose="02000000000000000000" pitchFamily="2" charset="0"/>
              <a:cs typeface="Roboto" panose="02000000000000000000" pitchFamily="2" charset="0"/>
            </a:endParaRPr>
          </a:p>
        </p:txBody>
      </p:sp>
      <p:sp>
        <p:nvSpPr>
          <p:cNvPr id="29" name="Afrundet rektangel 28"/>
          <p:cNvSpPr/>
          <p:nvPr/>
        </p:nvSpPr>
        <p:spPr>
          <a:xfrm>
            <a:off x="5186698" y="2648262"/>
            <a:ext cx="3674902" cy="1162202"/>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400">
              <a:latin typeface="Roboto" panose="02000000000000000000" pitchFamily="2" charset="0"/>
              <a:ea typeface="Roboto" panose="02000000000000000000" pitchFamily="2" charset="0"/>
              <a:cs typeface="Roboto" panose="02000000000000000000" pitchFamily="2" charset="0"/>
            </a:endParaRPr>
          </a:p>
        </p:txBody>
      </p:sp>
      <p:sp>
        <p:nvSpPr>
          <p:cNvPr id="30" name="Afrundet rektangel 29"/>
          <p:cNvSpPr/>
          <p:nvPr/>
        </p:nvSpPr>
        <p:spPr>
          <a:xfrm>
            <a:off x="5232148" y="3918203"/>
            <a:ext cx="3709305" cy="1077237"/>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sz="1400">
              <a:latin typeface="Roboto" panose="02000000000000000000" pitchFamily="2" charset="0"/>
              <a:ea typeface="Roboto" panose="02000000000000000000" pitchFamily="2" charset="0"/>
              <a:cs typeface="Roboto" panose="02000000000000000000" pitchFamily="2" charset="0"/>
            </a:endParaRPr>
          </a:p>
        </p:txBody>
      </p:sp>
      <p:sp>
        <p:nvSpPr>
          <p:cNvPr id="31" name="Afrundet rektangel 30"/>
          <p:cNvSpPr/>
          <p:nvPr/>
        </p:nvSpPr>
        <p:spPr>
          <a:xfrm>
            <a:off x="5304284" y="5120444"/>
            <a:ext cx="3709305" cy="1055808"/>
          </a:xfrm>
          <a:prstGeom prst="round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2" name="Tekstfelt 31"/>
          <p:cNvSpPr txBox="1"/>
          <p:nvPr/>
        </p:nvSpPr>
        <p:spPr>
          <a:xfrm>
            <a:off x="5470112" y="1683900"/>
            <a:ext cx="3471341" cy="646331"/>
          </a:xfrm>
          <a:prstGeom prst="rect">
            <a:avLst/>
          </a:prstGeom>
          <a:noFill/>
        </p:spPr>
        <p:txBody>
          <a:bodyPr wrap="square" rtlCol="0">
            <a:spAutoFit/>
          </a:bodyPr>
          <a:lstStyle/>
          <a:p>
            <a:r>
              <a:rPr lang="da-DK" dirty="0">
                <a:solidFill>
                  <a:srgbClr val="FFFFFF"/>
                </a:solidFill>
                <a:latin typeface="Roboto" panose="02000000000000000000" pitchFamily="2" charset="0"/>
                <a:ea typeface="Roboto" panose="02000000000000000000" pitchFamily="2" charset="0"/>
                <a:cs typeface="Roboto" panose="02000000000000000000" pitchFamily="2" charset="0"/>
              </a:rPr>
              <a:t>Life-</a:t>
            </a:r>
            <a:r>
              <a:rPr lang="da-DK" dirty="0" err="1">
                <a:solidFill>
                  <a:srgbClr val="FFFFFF"/>
                </a:solidFill>
                <a:latin typeface="Roboto" panose="02000000000000000000" pitchFamily="2" charset="0"/>
                <a:ea typeface="Roboto" panose="02000000000000000000" pitchFamily="2" charset="0"/>
                <a:cs typeface="Roboto" panose="02000000000000000000" pitchFamily="2" charset="0"/>
              </a:rPr>
              <a:t>cycle</a:t>
            </a:r>
            <a:r>
              <a:rPr lang="da-DK"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da-DK" dirty="0" err="1">
                <a:solidFill>
                  <a:srgbClr val="FFFFFF"/>
                </a:solidFill>
                <a:latin typeface="Roboto" panose="02000000000000000000" pitchFamily="2" charset="0"/>
                <a:ea typeface="Roboto" panose="02000000000000000000" pitchFamily="2" charset="0"/>
                <a:cs typeface="Roboto" panose="02000000000000000000" pitchFamily="2" charset="0"/>
              </a:rPr>
              <a:t>costing</a:t>
            </a:r>
            <a:endParaRPr lang="da-DK" dirty="0">
              <a:solidFill>
                <a:srgbClr val="FFFFFF"/>
              </a:solidFill>
              <a:latin typeface="Roboto" panose="02000000000000000000" pitchFamily="2" charset="0"/>
              <a:ea typeface="Roboto" panose="02000000000000000000" pitchFamily="2" charset="0"/>
              <a:cs typeface="Roboto" panose="02000000000000000000" pitchFamily="2" charset="0"/>
            </a:endParaRPr>
          </a:p>
          <a:p>
            <a:endParaRPr lang="da-DK" dirty="0"/>
          </a:p>
        </p:txBody>
      </p:sp>
      <p:sp>
        <p:nvSpPr>
          <p:cNvPr id="33" name="Tekstfelt 32"/>
          <p:cNvSpPr txBox="1"/>
          <p:nvPr/>
        </p:nvSpPr>
        <p:spPr>
          <a:xfrm>
            <a:off x="5490354" y="2881071"/>
            <a:ext cx="3590323" cy="646331"/>
          </a:xfrm>
          <a:prstGeom prst="rect">
            <a:avLst/>
          </a:prstGeom>
          <a:noFill/>
        </p:spPr>
        <p:txBody>
          <a:bodyPr wrap="square" rtlCol="0">
            <a:spAutoFit/>
          </a:bodyPr>
          <a:lstStyle/>
          <a:p>
            <a:r>
              <a:rPr lang="da-DK" dirty="0">
                <a:solidFill>
                  <a:srgbClr val="FFFFFF"/>
                </a:solidFill>
                <a:latin typeface="Roboto" panose="02000000000000000000" pitchFamily="2" charset="0"/>
                <a:ea typeface="Roboto" panose="02000000000000000000" pitchFamily="2" charset="0"/>
                <a:cs typeface="Roboto" panose="02000000000000000000" pitchFamily="2" charset="0"/>
              </a:rPr>
              <a:t>Training and </a:t>
            </a:r>
            <a:r>
              <a:rPr lang="da-DK" dirty="0" err="1">
                <a:solidFill>
                  <a:srgbClr val="FFFFFF"/>
                </a:solidFill>
                <a:latin typeface="Roboto" panose="02000000000000000000" pitchFamily="2" charset="0"/>
                <a:ea typeface="Roboto" panose="02000000000000000000" pitchFamily="2" charset="0"/>
                <a:cs typeface="Roboto" panose="02000000000000000000" pitchFamily="2" charset="0"/>
              </a:rPr>
              <a:t>lesson-sharing</a:t>
            </a:r>
            <a:endParaRPr lang="da-DK" dirty="0">
              <a:solidFill>
                <a:srgbClr val="FFFFFF"/>
              </a:solidFill>
              <a:latin typeface="Roboto" panose="02000000000000000000" pitchFamily="2" charset="0"/>
              <a:ea typeface="Roboto" panose="02000000000000000000" pitchFamily="2" charset="0"/>
              <a:cs typeface="Roboto" panose="02000000000000000000" pitchFamily="2" charset="0"/>
            </a:endParaRPr>
          </a:p>
          <a:p>
            <a:endParaRPr lang="da-DK" dirty="0"/>
          </a:p>
        </p:txBody>
      </p:sp>
      <p:sp>
        <p:nvSpPr>
          <p:cNvPr id="34" name="Tekstfelt 33"/>
          <p:cNvSpPr txBox="1"/>
          <p:nvPr/>
        </p:nvSpPr>
        <p:spPr>
          <a:xfrm>
            <a:off x="5470112" y="3974229"/>
            <a:ext cx="3590323" cy="1200329"/>
          </a:xfrm>
          <a:prstGeom prst="rect">
            <a:avLst/>
          </a:prstGeom>
          <a:noFill/>
        </p:spPr>
        <p:txBody>
          <a:bodyPr wrap="square" rtlCol="0">
            <a:spAutoFit/>
          </a:bodyPr>
          <a:lstStyle/>
          <a:p>
            <a:r>
              <a:rPr lang="da-DK" dirty="0" err="1">
                <a:solidFill>
                  <a:srgbClr val="FFFFFF"/>
                </a:solidFill>
                <a:latin typeface="Roboto" panose="02000000000000000000" pitchFamily="2" charset="0"/>
                <a:ea typeface="Roboto" panose="02000000000000000000" pitchFamily="2" charset="0"/>
                <a:cs typeface="Roboto" panose="02000000000000000000" pitchFamily="2" charset="0"/>
              </a:rPr>
              <a:t>Stimulating</a:t>
            </a:r>
            <a:r>
              <a:rPr lang="da-DK" dirty="0">
                <a:solidFill>
                  <a:srgbClr val="FFFFFF"/>
                </a:solidFill>
                <a:latin typeface="Roboto" panose="02000000000000000000" pitchFamily="2" charset="0"/>
                <a:ea typeface="Roboto" panose="02000000000000000000" pitchFamily="2" charset="0"/>
                <a:cs typeface="Roboto" panose="02000000000000000000" pitchFamily="2" charset="0"/>
              </a:rPr>
              <a:t> the </a:t>
            </a:r>
            <a:r>
              <a:rPr lang="da-DK" dirty="0" err="1">
                <a:solidFill>
                  <a:srgbClr val="FFFFFF"/>
                </a:solidFill>
                <a:latin typeface="Roboto" panose="02000000000000000000" pitchFamily="2" charset="0"/>
                <a:ea typeface="Roboto" panose="02000000000000000000" pitchFamily="2" charset="0"/>
                <a:cs typeface="Roboto" panose="02000000000000000000" pitchFamily="2" charset="0"/>
              </a:rPr>
              <a:t>maturity</a:t>
            </a:r>
            <a:r>
              <a:rPr lang="da-DK" dirty="0">
                <a:solidFill>
                  <a:srgbClr val="FFFFFF"/>
                </a:solidFill>
                <a:latin typeface="Roboto" panose="02000000000000000000" pitchFamily="2" charset="0"/>
                <a:ea typeface="Roboto" panose="02000000000000000000" pitchFamily="2" charset="0"/>
                <a:cs typeface="Roboto" panose="02000000000000000000" pitchFamily="2" charset="0"/>
              </a:rPr>
              <a:t> of the </a:t>
            </a:r>
            <a:r>
              <a:rPr lang="da-DK" dirty="0" err="1">
                <a:solidFill>
                  <a:srgbClr val="FFFFFF"/>
                </a:solidFill>
                <a:latin typeface="Roboto" panose="02000000000000000000" pitchFamily="2" charset="0"/>
                <a:ea typeface="Roboto" panose="02000000000000000000" pitchFamily="2" charset="0"/>
                <a:cs typeface="Roboto" panose="02000000000000000000" pitchFamily="2" charset="0"/>
              </a:rPr>
              <a:t>market</a:t>
            </a:r>
            <a:r>
              <a:rPr lang="da-DK" dirty="0">
                <a:solidFill>
                  <a:srgbClr val="FFFFFF"/>
                </a:solidFill>
                <a:latin typeface="Roboto" panose="02000000000000000000" pitchFamily="2" charset="0"/>
                <a:ea typeface="Roboto" panose="02000000000000000000" pitchFamily="2" charset="0"/>
                <a:cs typeface="Roboto" panose="02000000000000000000" pitchFamily="2" charset="0"/>
              </a:rPr>
              <a:t> and ecolabelling programmes</a:t>
            </a:r>
          </a:p>
          <a:p>
            <a:endParaRPr lang="da-DK" dirty="0"/>
          </a:p>
        </p:txBody>
      </p:sp>
      <p:sp>
        <p:nvSpPr>
          <p:cNvPr id="35" name="Tekstfelt 34"/>
          <p:cNvSpPr txBox="1"/>
          <p:nvPr/>
        </p:nvSpPr>
        <p:spPr>
          <a:xfrm>
            <a:off x="5470112" y="5201611"/>
            <a:ext cx="3742723" cy="1200329"/>
          </a:xfrm>
          <a:prstGeom prst="rect">
            <a:avLst/>
          </a:prstGeom>
          <a:noFill/>
        </p:spPr>
        <p:txBody>
          <a:bodyPr wrap="square" rtlCol="0">
            <a:spAutoFit/>
          </a:bodyPr>
          <a:lstStyle/>
          <a:p>
            <a:r>
              <a:rPr lang="da-DK" dirty="0" err="1">
                <a:solidFill>
                  <a:srgbClr val="FFFFFF"/>
                </a:solidFill>
                <a:latin typeface="Roboto" panose="02000000000000000000" pitchFamily="2" charset="0"/>
                <a:ea typeface="Roboto" panose="02000000000000000000" pitchFamily="2" charset="0"/>
                <a:cs typeface="Roboto" panose="02000000000000000000" pitchFamily="2" charset="0"/>
              </a:rPr>
              <a:t>Professionalization</a:t>
            </a:r>
            <a:r>
              <a:rPr lang="da-DK" dirty="0">
                <a:solidFill>
                  <a:srgbClr val="FFFFFF"/>
                </a:solidFill>
                <a:latin typeface="Roboto" panose="02000000000000000000" pitchFamily="2" charset="0"/>
                <a:ea typeface="Roboto" panose="02000000000000000000" pitchFamily="2" charset="0"/>
                <a:cs typeface="Roboto" panose="02000000000000000000" pitchFamily="2" charset="0"/>
              </a:rPr>
              <a:t> of </a:t>
            </a:r>
            <a:r>
              <a:rPr lang="da-DK" dirty="0" err="1">
                <a:solidFill>
                  <a:srgbClr val="FFFFFF"/>
                </a:solidFill>
                <a:latin typeface="Roboto" panose="02000000000000000000" pitchFamily="2" charset="0"/>
                <a:ea typeface="Roboto" panose="02000000000000000000" pitchFamily="2" charset="0"/>
                <a:cs typeface="Roboto" panose="02000000000000000000" pitchFamily="2" charset="0"/>
              </a:rPr>
              <a:t>procurement</a:t>
            </a:r>
            <a:r>
              <a:rPr lang="da-DK" dirty="0">
                <a:solidFill>
                  <a:srgbClr val="FFFFFF"/>
                </a:solidFill>
                <a:latin typeface="Roboto" panose="02000000000000000000" pitchFamily="2" charset="0"/>
                <a:ea typeface="Roboto" panose="02000000000000000000" pitchFamily="2" charset="0"/>
                <a:cs typeface="Roboto" panose="02000000000000000000" pitchFamily="2" charset="0"/>
              </a:rPr>
              <a:t> and </a:t>
            </a:r>
            <a:r>
              <a:rPr lang="da-DK" dirty="0" err="1">
                <a:solidFill>
                  <a:srgbClr val="FFFFFF"/>
                </a:solidFill>
                <a:latin typeface="Roboto" panose="02000000000000000000" pitchFamily="2" charset="0"/>
                <a:ea typeface="Roboto" panose="02000000000000000000" pitchFamily="2" charset="0"/>
                <a:cs typeface="Roboto" panose="02000000000000000000" pitchFamily="2" charset="0"/>
              </a:rPr>
              <a:t>procurement</a:t>
            </a:r>
            <a:r>
              <a:rPr lang="da-DK"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da-DK" dirty="0" err="1">
                <a:solidFill>
                  <a:srgbClr val="FFFFFF"/>
                </a:solidFill>
                <a:latin typeface="Roboto" panose="02000000000000000000" pitchFamily="2" charset="0"/>
                <a:ea typeface="Roboto" panose="02000000000000000000" pitchFamily="2" charset="0"/>
                <a:cs typeface="Roboto" panose="02000000000000000000" pitchFamily="2" charset="0"/>
              </a:rPr>
              <a:t>modernization</a:t>
            </a:r>
            <a:r>
              <a:rPr lang="da-DK" dirty="0">
                <a:solidFill>
                  <a:srgbClr val="FFFFFF"/>
                </a:solidFill>
                <a:latin typeface="Roboto" panose="02000000000000000000" pitchFamily="2" charset="0"/>
                <a:ea typeface="Roboto" panose="02000000000000000000" pitchFamily="2" charset="0"/>
                <a:cs typeface="Roboto" panose="02000000000000000000" pitchFamily="2" charset="0"/>
              </a:rPr>
              <a:t> programmes</a:t>
            </a:r>
          </a:p>
          <a:p>
            <a:endParaRPr lang="da-DK" dirty="0">
              <a:latin typeface="Roboto" panose="02000000000000000000" pitchFamily="2" charset="0"/>
              <a:ea typeface="Roboto" panose="02000000000000000000" pitchFamily="2" charset="0"/>
              <a:cs typeface="Roboto" panose="02000000000000000000" pitchFamily="2" charset="0"/>
            </a:endParaRPr>
          </a:p>
        </p:txBody>
      </p:sp>
      <p:sp>
        <p:nvSpPr>
          <p:cNvPr id="36" name="Højrepil 35"/>
          <p:cNvSpPr/>
          <p:nvPr/>
        </p:nvSpPr>
        <p:spPr>
          <a:xfrm flipV="1">
            <a:off x="4246402" y="1769749"/>
            <a:ext cx="877224" cy="678470"/>
          </a:xfrm>
          <a:prstGeom prst="rightArrow">
            <a:avLst>
              <a:gd name="adj1" fmla="val 50000"/>
              <a:gd name="adj2" fmla="val 86941"/>
            </a:avLst>
          </a:prstGeom>
          <a:solidFill>
            <a:srgbClr val="139DEB"/>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7" name="Højrepil 36"/>
          <p:cNvSpPr/>
          <p:nvPr/>
        </p:nvSpPr>
        <p:spPr>
          <a:xfrm flipV="1">
            <a:off x="4223653" y="2903622"/>
            <a:ext cx="877224" cy="678470"/>
          </a:xfrm>
          <a:prstGeom prst="rightArrow">
            <a:avLst>
              <a:gd name="adj1" fmla="val 50000"/>
              <a:gd name="adj2" fmla="val 86941"/>
            </a:avLst>
          </a:prstGeom>
          <a:solidFill>
            <a:srgbClr val="139DEB"/>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8" name="Højrepil 37"/>
          <p:cNvSpPr/>
          <p:nvPr/>
        </p:nvSpPr>
        <p:spPr>
          <a:xfrm flipV="1">
            <a:off x="4240322" y="4173620"/>
            <a:ext cx="877224" cy="678470"/>
          </a:xfrm>
          <a:prstGeom prst="rightArrow">
            <a:avLst>
              <a:gd name="adj1" fmla="val 50000"/>
              <a:gd name="adj2" fmla="val 86941"/>
            </a:avLst>
          </a:prstGeom>
          <a:solidFill>
            <a:srgbClr val="139DEB"/>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39" name="Højrepil 38"/>
          <p:cNvSpPr/>
          <p:nvPr/>
        </p:nvSpPr>
        <p:spPr>
          <a:xfrm flipV="1">
            <a:off x="4223653" y="5443270"/>
            <a:ext cx="877224" cy="678470"/>
          </a:xfrm>
          <a:prstGeom prst="rightArrow">
            <a:avLst>
              <a:gd name="adj1" fmla="val 50000"/>
              <a:gd name="adj2" fmla="val 86941"/>
            </a:avLst>
          </a:prstGeom>
          <a:solidFill>
            <a:srgbClr val="139DEB"/>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833581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5112955" y="6394870"/>
            <a:ext cx="3471341" cy="362508"/>
          </a:xfrm>
          <a:prstGeom prst="rect">
            <a:avLst/>
          </a:prstGeom>
        </p:spPr>
        <p:txBody>
          <a:bodyPr vert="horz" lIns="0" tIns="45713" rIns="0" bIns="45713" rtlCol="0" anchor="ctr">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r"/>
            <a:r>
              <a:rPr lang="en-US" sz="900" dirty="0"/>
              <a:t>Global Review of SPP, </a:t>
            </a:r>
            <a:r>
              <a:rPr lang="en-US" sz="900" dirty="0" smtClean="0"/>
              <a:t>2017</a:t>
            </a:r>
            <a:endParaRPr lang="en-US" sz="900" dirty="0"/>
          </a:p>
          <a:p>
            <a:pPr algn="r"/>
            <a:r>
              <a:rPr lang="en-US" sz="900" dirty="0" smtClean="0"/>
              <a:t>.</a:t>
            </a:r>
            <a:endParaRPr lang="en-US" sz="900" dirty="0"/>
          </a:p>
        </p:txBody>
      </p:sp>
      <p:sp>
        <p:nvSpPr>
          <p:cNvPr id="6"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schemeClr val="bg1">
                    <a:lumMod val="65000"/>
                  </a:schemeClr>
                </a:solidFill>
              </a:rPr>
              <a:pPr/>
              <a:t>27</a:t>
            </a:fld>
            <a:endParaRPr lang="en-US" sz="900" dirty="0">
              <a:solidFill>
                <a:schemeClr val="bg1">
                  <a:lumMod val="65000"/>
                </a:schemeClr>
              </a:solidFill>
            </a:endParaRPr>
          </a:p>
        </p:txBody>
      </p:sp>
      <p:cxnSp>
        <p:nvCxnSpPr>
          <p:cNvPr id="7" name="Straight Connector 6"/>
          <p:cNvCxnSpPr/>
          <p:nvPr/>
        </p:nvCxnSpPr>
        <p:spPr>
          <a:xfrm>
            <a:off x="728122" y="134427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28122" y="635000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9" name="Title 1"/>
          <p:cNvSpPr txBox="1">
            <a:spLocks/>
          </p:cNvSpPr>
          <p:nvPr/>
        </p:nvSpPr>
        <p:spPr>
          <a:xfrm>
            <a:off x="728122" y="1684283"/>
            <a:ext cx="8077521" cy="1325618"/>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2400" dirty="0" smtClean="0">
                <a:solidFill>
                  <a:prstClr val="black"/>
                </a:solidFill>
              </a:rPr>
              <a:t>SPP stakeholders perceive </a:t>
            </a:r>
            <a:r>
              <a:rPr lang="en-US" sz="2400" dirty="0">
                <a:solidFill>
                  <a:prstClr val="black"/>
                </a:solidFill>
              </a:rPr>
              <a:t>that </a:t>
            </a:r>
            <a:r>
              <a:rPr lang="en-US" sz="2400" b="1" dirty="0">
                <a:solidFill>
                  <a:prstClr val="black"/>
                </a:solidFill>
              </a:rPr>
              <a:t>sustainable procurement has become more important</a:t>
            </a:r>
            <a:r>
              <a:rPr lang="en-US" sz="2400" dirty="0">
                <a:solidFill>
                  <a:prstClr val="black"/>
                </a:solidFill>
              </a:rPr>
              <a:t> in both their country and </a:t>
            </a:r>
            <a:r>
              <a:rPr lang="en-US" sz="2400" dirty="0" smtClean="0">
                <a:solidFill>
                  <a:prstClr val="black"/>
                </a:solidFill>
              </a:rPr>
              <a:t>organization.</a:t>
            </a:r>
          </a:p>
          <a:p>
            <a:pPr marL="342900" indent="-342900">
              <a:buFont typeface="Arial" panose="020B0604020202020204" pitchFamily="34" charset="0"/>
              <a:buChar char="•"/>
            </a:pPr>
            <a:endParaRPr lang="en-US" sz="2400" dirty="0">
              <a:solidFill>
                <a:prstClr val="black"/>
              </a:solidFill>
            </a:endParaRPr>
          </a:p>
          <a:p>
            <a:pPr marL="342900" indent="-342900">
              <a:buFont typeface="Arial" panose="020B0604020202020204" pitchFamily="34" charset="0"/>
              <a:buChar char="•"/>
            </a:pPr>
            <a:r>
              <a:rPr lang="en-GB" altLang="en-US" sz="2000" dirty="0" smtClean="0"/>
              <a:t>All </a:t>
            </a:r>
            <a:r>
              <a:rPr lang="en-GB" altLang="en-US" sz="2000" dirty="0"/>
              <a:t>public-authority participants stated that SP has become </a:t>
            </a:r>
            <a:r>
              <a:rPr lang="en-GB" altLang="da-DK" sz="2000" dirty="0"/>
              <a:t>“</a:t>
            </a:r>
            <a:r>
              <a:rPr lang="en-GB" altLang="en-US" sz="2000" dirty="0"/>
              <a:t>more important</a:t>
            </a:r>
            <a:r>
              <a:rPr lang="en-GB" altLang="da-DK" sz="2000" dirty="0"/>
              <a:t>”</a:t>
            </a:r>
            <a:r>
              <a:rPr lang="en-GB" altLang="en-US" sz="2000" dirty="0"/>
              <a:t> for their organisations since 2012</a:t>
            </a:r>
            <a:r>
              <a:rPr lang="en-GB" altLang="en-US" sz="2000" dirty="0" smtClean="0"/>
              <a:t>.</a:t>
            </a:r>
          </a:p>
          <a:p>
            <a:pPr marL="342900" indent="-342900">
              <a:buFont typeface="Arial" panose="020B0604020202020204" pitchFamily="34" charset="0"/>
              <a:buChar char="•"/>
            </a:pPr>
            <a:endParaRPr lang="en-GB" altLang="en-US" sz="2000" dirty="0" smtClean="0"/>
          </a:p>
          <a:p>
            <a:pPr marL="342900" indent="-342900">
              <a:buFont typeface="Arial" panose="020B0604020202020204" pitchFamily="34" charset="0"/>
              <a:buChar char="•"/>
            </a:pPr>
            <a:r>
              <a:rPr lang="en-GB" altLang="en-US" sz="2000" dirty="0" smtClean="0"/>
              <a:t>Participants </a:t>
            </a:r>
            <a:r>
              <a:rPr lang="en-GB" altLang="en-US" sz="2000" dirty="0"/>
              <a:t>based in Central </a:t>
            </a:r>
            <a:r>
              <a:rPr lang="en-GB" altLang="en-US" sz="2000" dirty="0" smtClean="0"/>
              <a:t>and </a:t>
            </a:r>
            <a:r>
              <a:rPr lang="en-GB" altLang="en-US" sz="2000" dirty="0"/>
              <a:t>South America saw a sharp rise in the perceived importance of SP since 2012. </a:t>
            </a:r>
            <a:r>
              <a:rPr lang="en-US" sz="2000" dirty="0" smtClean="0">
                <a:solidFill>
                  <a:prstClr val="black"/>
                </a:solidFill>
              </a:rPr>
              <a:t> </a:t>
            </a:r>
          </a:p>
          <a:p>
            <a:pPr marL="342900" indent="-342900">
              <a:buFont typeface="Arial" panose="020B0604020202020204" pitchFamily="34" charset="0"/>
              <a:buChar char="•"/>
            </a:pPr>
            <a:endParaRPr lang="en-US" sz="2000" dirty="0">
              <a:solidFill>
                <a:prstClr val="black"/>
              </a:solidFill>
            </a:endParaRPr>
          </a:p>
          <a:p>
            <a:pPr marL="342900" indent="-342900">
              <a:buFont typeface="Arial" panose="020B0604020202020204" pitchFamily="34" charset="0"/>
              <a:buChar char="•"/>
            </a:pPr>
            <a:r>
              <a:rPr lang="en-US" sz="2000" dirty="0" smtClean="0">
                <a:solidFill>
                  <a:prstClr val="black"/>
                </a:solidFill>
              </a:rPr>
              <a:t>Stakeholders </a:t>
            </a:r>
            <a:r>
              <a:rPr lang="en-US" sz="2000" dirty="0">
                <a:solidFill>
                  <a:prstClr val="black"/>
                </a:solidFill>
              </a:rPr>
              <a:t>also expect </a:t>
            </a:r>
            <a:r>
              <a:rPr lang="en-US" sz="2000" dirty="0" smtClean="0">
                <a:solidFill>
                  <a:prstClr val="black"/>
                </a:solidFill>
              </a:rPr>
              <a:t>SP will </a:t>
            </a:r>
            <a:r>
              <a:rPr lang="en-US" sz="2000" dirty="0">
                <a:solidFill>
                  <a:prstClr val="black"/>
                </a:solidFill>
              </a:rPr>
              <a:t>become more widespread in the next five </a:t>
            </a:r>
            <a:r>
              <a:rPr lang="en-US" sz="2000" dirty="0" smtClean="0">
                <a:solidFill>
                  <a:prstClr val="black"/>
                </a:solidFill>
              </a:rPr>
              <a:t>years, despite changing political climates.</a:t>
            </a:r>
            <a:endParaRPr lang="en-US" sz="2000" dirty="0">
              <a:solidFill>
                <a:prstClr val="black"/>
              </a:solidFill>
            </a:endParaRPr>
          </a:p>
          <a:p>
            <a:endParaRPr lang="en-US" sz="2000" dirty="0" smtClean="0">
              <a:solidFill>
                <a:prstClr val="black"/>
              </a:solidFill>
            </a:endParaRPr>
          </a:p>
          <a:p>
            <a:endParaRPr lang="en-US" sz="2400" dirty="0">
              <a:solidFill>
                <a:prstClr val="black"/>
              </a:solidFill>
            </a:endParaRPr>
          </a:p>
        </p:txBody>
      </p:sp>
      <p:sp>
        <p:nvSpPr>
          <p:cNvPr id="10" name="Title 1"/>
          <p:cNvSpPr txBox="1">
            <a:spLocks/>
          </p:cNvSpPr>
          <p:nvPr/>
        </p:nvSpPr>
        <p:spPr>
          <a:xfrm>
            <a:off x="728122" y="115631"/>
            <a:ext cx="8415878" cy="1183772"/>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3200" dirty="0" smtClean="0">
                <a:solidFill>
                  <a:srgbClr val="00AEEF"/>
                </a:solidFill>
              </a:rPr>
              <a:t>Perceived change in importance of SPP since 2012</a:t>
            </a:r>
            <a:endParaRPr lang="en-US" sz="3200" dirty="0">
              <a:solidFill>
                <a:srgbClr val="00AEEF"/>
              </a:solidFill>
            </a:endParaRPr>
          </a:p>
        </p:txBody>
      </p:sp>
    </p:spTree>
    <p:extLst>
      <p:ext uri="{BB962C8B-B14F-4D97-AF65-F5344CB8AC3E}">
        <p14:creationId xmlns:p14="http://schemas.microsoft.com/office/powerpoint/2010/main" val="2499130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6044" y="6409530"/>
            <a:ext cx="3471341" cy="362508"/>
          </a:xfrm>
          <a:prstGeom prst="rect">
            <a:avLst/>
          </a:prstGeom>
        </p:spPr>
        <p:txBody>
          <a:bodyPr vert="horz" lIns="0" tIns="45713" rIns="0" bIns="45713" rtlCol="0" anchor="ctr">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r"/>
            <a:r>
              <a:rPr lang="en-US" sz="900" dirty="0"/>
              <a:t>Global Review of SPP, 2016</a:t>
            </a:r>
          </a:p>
          <a:p>
            <a:pPr algn="r"/>
            <a:r>
              <a:rPr lang="en-US" sz="900" dirty="0" smtClean="0"/>
              <a:t>.</a:t>
            </a:r>
            <a:endParaRPr lang="en-US" sz="900" dirty="0"/>
          </a:p>
        </p:txBody>
      </p:sp>
      <p:sp>
        <p:nvSpPr>
          <p:cNvPr id="6"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schemeClr val="bg1">
                    <a:lumMod val="65000"/>
                  </a:schemeClr>
                </a:solidFill>
              </a:rPr>
              <a:pPr/>
              <a:t>28</a:t>
            </a:fld>
            <a:endParaRPr lang="en-US" sz="900" dirty="0">
              <a:solidFill>
                <a:schemeClr val="bg1">
                  <a:lumMod val="65000"/>
                </a:schemeClr>
              </a:solidFill>
            </a:endParaRPr>
          </a:p>
        </p:txBody>
      </p:sp>
      <p:cxnSp>
        <p:nvCxnSpPr>
          <p:cNvPr id="8" name="Straight Connector 7"/>
          <p:cNvCxnSpPr/>
          <p:nvPr/>
        </p:nvCxnSpPr>
        <p:spPr>
          <a:xfrm>
            <a:off x="728122" y="635000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571456" y="82926"/>
            <a:ext cx="8457845" cy="1183772"/>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3200" dirty="0" smtClean="0">
                <a:solidFill>
                  <a:srgbClr val="00AEEF"/>
                </a:solidFill>
              </a:rPr>
              <a:t>Emerging SPP topics, strategies and activities </a:t>
            </a:r>
            <a:endParaRPr lang="en-US" sz="3200" dirty="0">
              <a:solidFill>
                <a:srgbClr val="00AEEF"/>
              </a:solidFill>
            </a:endParaRPr>
          </a:p>
        </p:txBody>
      </p:sp>
      <p:grpSp>
        <p:nvGrpSpPr>
          <p:cNvPr id="2" name="Grupper 10"/>
          <p:cNvGrpSpPr/>
          <p:nvPr/>
        </p:nvGrpSpPr>
        <p:grpSpPr>
          <a:xfrm>
            <a:off x="927641" y="1130350"/>
            <a:ext cx="3092748" cy="2974654"/>
            <a:chOff x="5044095" y="1896967"/>
            <a:chExt cx="3680774" cy="3515289"/>
          </a:xfrm>
          <a:effectLst>
            <a:outerShdw blurRad="50800" dist="38100" dir="2100000" algn="tl" rotWithShape="0">
              <a:srgbClr val="000000">
                <a:alpha val="43000"/>
              </a:srgbClr>
            </a:outerShdw>
          </a:effectLst>
        </p:grpSpPr>
        <p:sp>
          <p:nvSpPr>
            <p:cNvPr id="12" name="Ellipse 11"/>
            <p:cNvSpPr/>
            <p:nvPr/>
          </p:nvSpPr>
          <p:spPr>
            <a:xfrm>
              <a:off x="5044095" y="1896967"/>
              <a:ext cx="3680774" cy="3515289"/>
            </a:xfrm>
            <a:prstGeom prst="ellipse">
              <a:avLst/>
            </a:prstGeom>
            <a:solidFill>
              <a:srgbClr val="E1F4F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3" name="Title 1"/>
            <p:cNvSpPr txBox="1">
              <a:spLocks/>
            </p:cNvSpPr>
            <p:nvPr/>
          </p:nvSpPr>
          <p:spPr>
            <a:xfrm>
              <a:off x="5134908" y="2156720"/>
              <a:ext cx="2957495" cy="1945546"/>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endParaRPr lang="en-US" sz="2800" dirty="0">
                <a:solidFill>
                  <a:prstClr val="black"/>
                </a:solidFill>
              </a:endParaRPr>
            </a:p>
            <a:p>
              <a:pPr algn="ctr"/>
              <a:r>
                <a:rPr lang="en-US" sz="2800" b="1" dirty="0">
                  <a:solidFill>
                    <a:prstClr val="black"/>
                  </a:solidFill>
                </a:rPr>
                <a:t>Ecolabels, </a:t>
              </a:r>
              <a:r>
                <a:rPr lang="en-US" sz="2800" b="1" dirty="0" smtClean="0">
                  <a:solidFill>
                    <a:prstClr val="black"/>
                  </a:solidFill>
                </a:rPr>
                <a:t>standards &amp; </a:t>
              </a:r>
              <a:r>
                <a:rPr lang="en-US" sz="2800" b="1" dirty="0">
                  <a:solidFill>
                    <a:prstClr val="black"/>
                  </a:solidFill>
                </a:rPr>
                <a:t>certifications</a:t>
              </a:r>
            </a:p>
            <a:p>
              <a:endParaRPr lang="en-US" sz="2400" dirty="0">
                <a:solidFill>
                  <a:prstClr val="black"/>
                </a:solidFill>
              </a:endParaRPr>
            </a:p>
          </p:txBody>
        </p:sp>
      </p:grpSp>
      <p:grpSp>
        <p:nvGrpSpPr>
          <p:cNvPr id="3" name="Grupper 13"/>
          <p:cNvGrpSpPr/>
          <p:nvPr/>
        </p:nvGrpSpPr>
        <p:grpSpPr>
          <a:xfrm>
            <a:off x="3397348" y="1720839"/>
            <a:ext cx="2681899" cy="2494359"/>
            <a:chOff x="4802819" y="2078974"/>
            <a:chExt cx="3680774" cy="3515289"/>
          </a:xfrm>
          <a:effectLst>
            <a:outerShdw blurRad="50800" dist="38100" dir="2100000" algn="tl" rotWithShape="0">
              <a:srgbClr val="000000">
                <a:alpha val="43000"/>
              </a:srgbClr>
            </a:outerShdw>
          </a:effectLst>
        </p:grpSpPr>
        <p:sp>
          <p:nvSpPr>
            <p:cNvPr id="15" name="Ellipse 14"/>
            <p:cNvSpPr/>
            <p:nvPr/>
          </p:nvSpPr>
          <p:spPr>
            <a:xfrm>
              <a:off x="4802819" y="2078974"/>
              <a:ext cx="3680774" cy="3515289"/>
            </a:xfrm>
            <a:prstGeom prst="ellipse">
              <a:avLst/>
            </a:prstGeom>
            <a:solidFill>
              <a:srgbClr val="E1F4F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6" name="Title 1"/>
            <p:cNvSpPr txBox="1">
              <a:spLocks/>
            </p:cNvSpPr>
            <p:nvPr/>
          </p:nvSpPr>
          <p:spPr>
            <a:xfrm>
              <a:off x="5151693" y="3017561"/>
              <a:ext cx="2957493" cy="1945545"/>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2400" dirty="0" smtClean="0">
                  <a:solidFill>
                    <a:prstClr val="black"/>
                  </a:solidFill>
                </a:rPr>
                <a:t>Monitoring &amp; reporting SPP implementation</a:t>
              </a:r>
              <a:endParaRPr lang="en-US" sz="2400" dirty="0">
                <a:solidFill>
                  <a:prstClr val="black"/>
                </a:solidFill>
              </a:endParaRPr>
            </a:p>
            <a:p>
              <a:endParaRPr lang="en-US" sz="2400" dirty="0">
                <a:solidFill>
                  <a:prstClr val="black"/>
                </a:solidFill>
              </a:endParaRPr>
            </a:p>
          </p:txBody>
        </p:sp>
      </p:grpSp>
      <p:grpSp>
        <p:nvGrpSpPr>
          <p:cNvPr id="5" name="Grupper 16"/>
          <p:cNvGrpSpPr/>
          <p:nvPr/>
        </p:nvGrpSpPr>
        <p:grpSpPr>
          <a:xfrm>
            <a:off x="1992908" y="3586711"/>
            <a:ext cx="2439789" cy="2358323"/>
            <a:chOff x="3686637" y="2135288"/>
            <a:chExt cx="3268875" cy="3138253"/>
          </a:xfrm>
          <a:effectLst>
            <a:outerShdw blurRad="50800" dist="38100" dir="2100000" algn="tl" rotWithShape="0">
              <a:srgbClr val="000000">
                <a:alpha val="43000"/>
              </a:srgbClr>
            </a:outerShdw>
          </a:effectLst>
        </p:grpSpPr>
        <p:sp>
          <p:nvSpPr>
            <p:cNvPr id="18" name="Ellipse 17"/>
            <p:cNvSpPr/>
            <p:nvPr/>
          </p:nvSpPr>
          <p:spPr>
            <a:xfrm>
              <a:off x="3686637" y="2135288"/>
              <a:ext cx="3268875" cy="3138253"/>
            </a:xfrm>
            <a:prstGeom prst="ellipse">
              <a:avLst/>
            </a:prstGeom>
            <a:solidFill>
              <a:srgbClr val="E1F4F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9" name="Title 1"/>
            <p:cNvSpPr txBox="1">
              <a:spLocks/>
            </p:cNvSpPr>
            <p:nvPr/>
          </p:nvSpPr>
          <p:spPr>
            <a:xfrm>
              <a:off x="3842897" y="2615618"/>
              <a:ext cx="2957494" cy="1945545"/>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ctr"/>
              <a:r>
                <a:rPr lang="en-US" sz="2200" dirty="0" smtClean="0">
                  <a:solidFill>
                    <a:prstClr val="black"/>
                  </a:solidFill>
                </a:rPr>
                <a:t>Climate change policy goals through procurement</a:t>
              </a:r>
              <a:endParaRPr lang="en-US" sz="2200" dirty="0">
                <a:solidFill>
                  <a:prstClr val="black"/>
                </a:solidFill>
              </a:endParaRPr>
            </a:p>
            <a:p>
              <a:pPr algn="ctr"/>
              <a:endParaRPr lang="en-US" sz="2400" dirty="0">
                <a:solidFill>
                  <a:prstClr val="black"/>
                </a:solidFill>
              </a:endParaRPr>
            </a:p>
          </p:txBody>
        </p:sp>
      </p:grpSp>
      <p:grpSp>
        <p:nvGrpSpPr>
          <p:cNvPr id="9" name="Grupper 19"/>
          <p:cNvGrpSpPr/>
          <p:nvPr/>
        </p:nvGrpSpPr>
        <p:grpSpPr>
          <a:xfrm>
            <a:off x="5505407" y="1505662"/>
            <a:ext cx="2240588" cy="1973960"/>
            <a:chOff x="3940081" y="1758252"/>
            <a:chExt cx="3680774" cy="3515289"/>
          </a:xfrm>
          <a:effectLst>
            <a:outerShdw blurRad="50800" dist="38100" dir="2100000" algn="tl" rotWithShape="0">
              <a:srgbClr val="000000">
                <a:alpha val="43000"/>
              </a:srgbClr>
            </a:outerShdw>
          </a:effectLst>
        </p:grpSpPr>
        <p:sp>
          <p:nvSpPr>
            <p:cNvPr id="21" name="Ellipse 20"/>
            <p:cNvSpPr/>
            <p:nvPr/>
          </p:nvSpPr>
          <p:spPr>
            <a:xfrm>
              <a:off x="3940081" y="1758252"/>
              <a:ext cx="3680774" cy="3515289"/>
            </a:xfrm>
            <a:prstGeom prst="ellipse">
              <a:avLst/>
            </a:prstGeom>
            <a:solidFill>
              <a:srgbClr val="E1F4F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2" name="Title 1"/>
            <p:cNvSpPr txBox="1">
              <a:spLocks/>
            </p:cNvSpPr>
            <p:nvPr/>
          </p:nvSpPr>
          <p:spPr>
            <a:xfrm>
              <a:off x="4141665" y="2307019"/>
              <a:ext cx="3369393" cy="1945545"/>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ctr"/>
              <a:r>
                <a:rPr lang="en-US" sz="1800" dirty="0" smtClean="0">
                  <a:solidFill>
                    <a:prstClr val="black"/>
                  </a:solidFill>
                </a:rPr>
                <a:t>Linkages between environmental </a:t>
              </a:r>
              <a:r>
                <a:rPr lang="en-US" sz="1800" dirty="0">
                  <a:solidFill>
                    <a:prstClr val="black"/>
                  </a:solidFill>
                </a:rPr>
                <a:t>&amp;</a:t>
              </a:r>
              <a:r>
                <a:rPr lang="en-US" sz="1800" dirty="0" smtClean="0">
                  <a:solidFill>
                    <a:prstClr val="black"/>
                  </a:solidFill>
                </a:rPr>
                <a:t> socio-economic dimensions</a:t>
              </a:r>
              <a:endParaRPr lang="en-US" sz="1800" dirty="0">
                <a:solidFill>
                  <a:prstClr val="black"/>
                </a:solidFill>
              </a:endParaRPr>
            </a:p>
            <a:p>
              <a:pPr algn="ctr"/>
              <a:endParaRPr lang="en-US" sz="2400" dirty="0">
                <a:solidFill>
                  <a:prstClr val="black"/>
                </a:solidFill>
              </a:endParaRPr>
            </a:p>
          </p:txBody>
        </p:sp>
      </p:grpSp>
      <p:grpSp>
        <p:nvGrpSpPr>
          <p:cNvPr id="11" name="Grupper 22"/>
          <p:cNvGrpSpPr/>
          <p:nvPr/>
        </p:nvGrpSpPr>
        <p:grpSpPr>
          <a:xfrm>
            <a:off x="4094929" y="4201513"/>
            <a:ext cx="2240588" cy="1997770"/>
            <a:chOff x="3940081" y="1467704"/>
            <a:chExt cx="3680774" cy="3515289"/>
          </a:xfrm>
          <a:effectLst>
            <a:outerShdw blurRad="50800" dist="38100" dir="2100000" algn="tl" rotWithShape="0">
              <a:srgbClr val="000000">
                <a:alpha val="43000"/>
              </a:srgbClr>
            </a:outerShdw>
          </a:effectLst>
        </p:grpSpPr>
        <p:sp>
          <p:nvSpPr>
            <p:cNvPr id="24" name="Ellipse 23"/>
            <p:cNvSpPr/>
            <p:nvPr/>
          </p:nvSpPr>
          <p:spPr>
            <a:xfrm>
              <a:off x="3940081" y="1467704"/>
              <a:ext cx="3680774" cy="3515289"/>
            </a:xfrm>
            <a:prstGeom prst="ellipse">
              <a:avLst/>
            </a:prstGeom>
            <a:solidFill>
              <a:srgbClr val="E1F4F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5" name="Title 1"/>
            <p:cNvSpPr txBox="1">
              <a:spLocks/>
            </p:cNvSpPr>
            <p:nvPr/>
          </p:nvSpPr>
          <p:spPr>
            <a:xfrm>
              <a:off x="4201104" y="2144044"/>
              <a:ext cx="2957495" cy="1945546"/>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ctr"/>
              <a:r>
                <a:rPr lang="en-US" sz="1800" dirty="0" smtClean="0">
                  <a:solidFill>
                    <a:prstClr val="black"/>
                  </a:solidFill>
                </a:rPr>
                <a:t>Training and capacity-building</a:t>
              </a:r>
              <a:endParaRPr lang="en-US" sz="1800" dirty="0">
                <a:solidFill>
                  <a:prstClr val="black"/>
                </a:solidFill>
              </a:endParaRPr>
            </a:p>
            <a:p>
              <a:pPr algn="ctr"/>
              <a:endParaRPr lang="en-US" sz="2400" dirty="0">
                <a:solidFill>
                  <a:prstClr val="black"/>
                </a:solidFill>
              </a:endParaRPr>
            </a:p>
          </p:txBody>
        </p:sp>
      </p:grpSp>
      <p:grpSp>
        <p:nvGrpSpPr>
          <p:cNvPr id="14" name="Grupper 25"/>
          <p:cNvGrpSpPr/>
          <p:nvPr/>
        </p:nvGrpSpPr>
        <p:grpSpPr>
          <a:xfrm>
            <a:off x="5342071" y="3120198"/>
            <a:ext cx="1867108" cy="1796478"/>
            <a:chOff x="2880213" y="1170788"/>
            <a:chExt cx="3680774" cy="3515289"/>
          </a:xfrm>
          <a:effectLst>
            <a:outerShdw blurRad="50800" dist="38100" dir="2100000" algn="tl" rotWithShape="0">
              <a:srgbClr val="000000">
                <a:alpha val="43000"/>
              </a:srgbClr>
            </a:outerShdw>
          </a:effectLst>
        </p:grpSpPr>
        <p:sp>
          <p:nvSpPr>
            <p:cNvPr id="27" name="Ellipse 26"/>
            <p:cNvSpPr/>
            <p:nvPr/>
          </p:nvSpPr>
          <p:spPr>
            <a:xfrm>
              <a:off x="2880213" y="1170788"/>
              <a:ext cx="3680774" cy="3515289"/>
            </a:xfrm>
            <a:prstGeom prst="ellipse">
              <a:avLst/>
            </a:prstGeom>
            <a:solidFill>
              <a:srgbClr val="E1F4F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8" name="Title 1"/>
            <p:cNvSpPr txBox="1">
              <a:spLocks/>
            </p:cNvSpPr>
            <p:nvPr/>
          </p:nvSpPr>
          <p:spPr>
            <a:xfrm>
              <a:off x="3187429" y="2148877"/>
              <a:ext cx="2957495" cy="1945545"/>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ctr"/>
              <a:r>
                <a:rPr lang="en-US" sz="1600" dirty="0" smtClean="0">
                  <a:solidFill>
                    <a:prstClr val="black"/>
                  </a:solidFill>
                </a:rPr>
                <a:t>Life-cycle costing</a:t>
              </a:r>
              <a:endParaRPr lang="en-US" sz="1600" dirty="0">
                <a:solidFill>
                  <a:prstClr val="black"/>
                </a:solidFill>
              </a:endParaRPr>
            </a:p>
            <a:p>
              <a:pPr algn="ctr"/>
              <a:endParaRPr lang="en-US" sz="2400" dirty="0">
                <a:solidFill>
                  <a:prstClr val="black"/>
                </a:solidFill>
              </a:endParaRPr>
            </a:p>
          </p:txBody>
        </p:sp>
      </p:grpSp>
      <p:grpSp>
        <p:nvGrpSpPr>
          <p:cNvPr id="17" name="Grupper 28"/>
          <p:cNvGrpSpPr/>
          <p:nvPr/>
        </p:nvGrpSpPr>
        <p:grpSpPr>
          <a:xfrm>
            <a:off x="7101039" y="3040478"/>
            <a:ext cx="1649112" cy="1579005"/>
            <a:chOff x="4043540" y="1518554"/>
            <a:chExt cx="3680774" cy="3515290"/>
          </a:xfrm>
          <a:effectLst>
            <a:outerShdw blurRad="50800" dist="38100" dir="2100000" algn="tl" rotWithShape="0">
              <a:srgbClr val="000000">
                <a:alpha val="43000"/>
              </a:srgbClr>
            </a:outerShdw>
          </a:effectLst>
        </p:grpSpPr>
        <p:sp>
          <p:nvSpPr>
            <p:cNvPr id="30" name="Ellipse 29"/>
            <p:cNvSpPr/>
            <p:nvPr/>
          </p:nvSpPr>
          <p:spPr>
            <a:xfrm>
              <a:off x="4043540" y="1518554"/>
              <a:ext cx="3680774" cy="3515290"/>
            </a:xfrm>
            <a:prstGeom prst="ellipse">
              <a:avLst/>
            </a:prstGeom>
            <a:solidFill>
              <a:srgbClr val="E1F4F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31" name="Title 1"/>
            <p:cNvSpPr txBox="1">
              <a:spLocks/>
            </p:cNvSpPr>
            <p:nvPr/>
          </p:nvSpPr>
          <p:spPr>
            <a:xfrm>
              <a:off x="4251459" y="2277258"/>
              <a:ext cx="3217660" cy="2113277"/>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ctr"/>
              <a:r>
                <a:rPr lang="en-US" sz="1400" dirty="0" smtClean="0">
                  <a:solidFill>
                    <a:prstClr val="black"/>
                  </a:solidFill>
                </a:rPr>
                <a:t>E-procurement platforms</a:t>
              </a:r>
              <a:endParaRPr lang="en-US" sz="1400" dirty="0">
                <a:solidFill>
                  <a:prstClr val="black"/>
                </a:solidFill>
              </a:endParaRPr>
            </a:p>
            <a:p>
              <a:pPr algn="ctr"/>
              <a:endParaRPr lang="en-US" sz="2000" dirty="0">
                <a:solidFill>
                  <a:prstClr val="black"/>
                </a:solidFill>
              </a:endParaRPr>
            </a:p>
          </p:txBody>
        </p:sp>
      </p:grpSp>
      <p:cxnSp>
        <p:nvCxnSpPr>
          <p:cNvPr id="7" name="Straight Connector 6"/>
          <p:cNvCxnSpPr/>
          <p:nvPr/>
        </p:nvCxnSpPr>
        <p:spPr>
          <a:xfrm>
            <a:off x="686155" y="873231"/>
            <a:ext cx="801764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grpSp>
        <p:nvGrpSpPr>
          <p:cNvPr id="20" name="Grupper 31"/>
          <p:cNvGrpSpPr/>
          <p:nvPr/>
        </p:nvGrpSpPr>
        <p:grpSpPr>
          <a:xfrm>
            <a:off x="6307564" y="4550758"/>
            <a:ext cx="1649112" cy="1579005"/>
            <a:chOff x="3940081" y="1758252"/>
            <a:chExt cx="3680774" cy="3515290"/>
          </a:xfrm>
          <a:effectLst>
            <a:outerShdw blurRad="50800" dist="38100" dir="2100000" algn="tl" rotWithShape="0">
              <a:srgbClr val="000000">
                <a:alpha val="43000"/>
              </a:srgbClr>
            </a:outerShdw>
          </a:effectLst>
        </p:grpSpPr>
        <p:sp>
          <p:nvSpPr>
            <p:cNvPr id="33" name="Ellipse 32"/>
            <p:cNvSpPr/>
            <p:nvPr/>
          </p:nvSpPr>
          <p:spPr>
            <a:xfrm>
              <a:off x="3940081" y="1758252"/>
              <a:ext cx="3680774" cy="3515290"/>
            </a:xfrm>
            <a:prstGeom prst="ellipse">
              <a:avLst/>
            </a:prstGeom>
            <a:solidFill>
              <a:srgbClr val="E1F4F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34" name="Title 1"/>
            <p:cNvSpPr txBox="1">
              <a:spLocks/>
            </p:cNvSpPr>
            <p:nvPr/>
          </p:nvSpPr>
          <p:spPr>
            <a:xfrm>
              <a:off x="4251461" y="2719497"/>
              <a:ext cx="2957494" cy="1945545"/>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ctr"/>
              <a:r>
                <a:rPr lang="en-US" sz="1400" dirty="0" smtClean="0">
                  <a:solidFill>
                    <a:prstClr val="black"/>
                  </a:solidFill>
                </a:rPr>
                <a:t>SPP as a strategic tool</a:t>
              </a:r>
              <a:endParaRPr lang="en-US" sz="1400" dirty="0">
                <a:solidFill>
                  <a:prstClr val="black"/>
                </a:solidFill>
              </a:endParaRPr>
            </a:p>
            <a:p>
              <a:pPr algn="ctr"/>
              <a:endParaRPr lang="en-US" sz="2000" dirty="0">
                <a:solidFill>
                  <a:prstClr val="black"/>
                </a:solidFill>
              </a:endParaRPr>
            </a:p>
          </p:txBody>
        </p:sp>
      </p:grpSp>
      <p:grpSp>
        <p:nvGrpSpPr>
          <p:cNvPr id="23" name="Grupper 34"/>
          <p:cNvGrpSpPr/>
          <p:nvPr/>
        </p:nvGrpSpPr>
        <p:grpSpPr>
          <a:xfrm>
            <a:off x="7654723" y="4302639"/>
            <a:ext cx="1505324" cy="1423362"/>
            <a:chOff x="3940081" y="1758252"/>
            <a:chExt cx="3680774" cy="3515290"/>
          </a:xfrm>
          <a:effectLst>
            <a:outerShdw blurRad="50800" dist="38100" dir="2100000" algn="tl" rotWithShape="0">
              <a:srgbClr val="000000">
                <a:alpha val="43000"/>
              </a:srgbClr>
            </a:outerShdw>
          </a:effectLst>
        </p:grpSpPr>
        <p:sp>
          <p:nvSpPr>
            <p:cNvPr id="36" name="Ellipse 35"/>
            <p:cNvSpPr/>
            <p:nvPr/>
          </p:nvSpPr>
          <p:spPr>
            <a:xfrm>
              <a:off x="3940081" y="1758252"/>
              <a:ext cx="3680774" cy="3515290"/>
            </a:xfrm>
            <a:prstGeom prst="ellipse">
              <a:avLst/>
            </a:prstGeom>
            <a:solidFill>
              <a:srgbClr val="E1F4F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37" name="Title 1"/>
            <p:cNvSpPr txBox="1">
              <a:spLocks/>
            </p:cNvSpPr>
            <p:nvPr/>
          </p:nvSpPr>
          <p:spPr>
            <a:xfrm>
              <a:off x="4560411" y="2371034"/>
              <a:ext cx="2698801" cy="2268220"/>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ctr"/>
              <a:r>
                <a:rPr lang="da-DK" sz="1400" dirty="0" err="1">
                  <a:solidFill>
                    <a:srgbClr val="000000"/>
                  </a:solidFill>
                  <a:latin typeface="Geneva"/>
                  <a:ea typeface="Geneva"/>
                  <a:cs typeface="Geneva"/>
                </a:rPr>
                <a:t>Transparency</a:t>
              </a:r>
              <a:r>
                <a:rPr lang="da-DK" sz="1400" dirty="0">
                  <a:solidFill>
                    <a:srgbClr val="000000"/>
                  </a:solidFill>
                  <a:latin typeface="Geneva"/>
                  <a:ea typeface="Geneva"/>
                  <a:cs typeface="Geneva"/>
                </a:rPr>
                <a:t> in </a:t>
              </a:r>
              <a:r>
                <a:rPr lang="da-DK" sz="1400" dirty="0" err="1">
                  <a:solidFill>
                    <a:srgbClr val="000000"/>
                  </a:solidFill>
                  <a:latin typeface="Geneva"/>
                  <a:ea typeface="Geneva"/>
                  <a:cs typeface="Geneva"/>
                </a:rPr>
                <a:t>supply</a:t>
              </a:r>
              <a:r>
                <a:rPr lang="da-DK" sz="1400" dirty="0">
                  <a:solidFill>
                    <a:srgbClr val="000000"/>
                  </a:solidFill>
                  <a:latin typeface="Geneva"/>
                  <a:ea typeface="Geneva"/>
                  <a:cs typeface="Geneva"/>
                </a:rPr>
                <a:t> </a:t>
              </a:r>
              <a:r>
                <a:rPr lang="da-DK" sz="1400" dirty="0" err="1">
                  <a:solidFill>
                    <a:srgbClr val="000000"/>
                  </a:solidFill>
                  <a:latin typeface="Geneva"/>
                  <a:ea typeface="Geneva"/>
                  <a:cs typeface="Geneva"/>
                </a:rPr>
                <a:t>chains</a:t>
              </a:r>
              <a:endParaRPr lang="en-US" sz="2000" dirty="0">
                <a:solidFill>
                  <a:prstClr val="black"/>
                </a:solidFill>
              </a:endParaRPr>
            </a:p>
          </p:txBody>
        </p:sp>
      </p:grpSp>
    </p:spTree>
    <p:extLst>
      <p:ext uri="{BB962C8B-B14F-4D97-AF65-F5344CB8AC3E}">
        <p14:creationId xmlns:p14="http://schemas.microsoft.com/office/powerpoint/2010/main" val="2678688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shadeToTitle="1">
        <a:solidFill>
          <a:srgbClr val="00AEEF"/>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28122" y="6191812"/>
            <a:ext cx="767926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28122" y="4263033"/>
            <a:ext cx="767926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728122" y="4263033"/>
            <a:ext cx="8111078" cy="1928779"/>
          </a:xfrm>
          <a:prstGeom prst="rect">
            <a:avLst/>
          </a:prstGeom>
        </p:spPr>
        <p:txBody>
          <a:bodyPr vert="horz" lIns="0" tIns="144000" rIns="0" bIns="45713" rtlCol="0" anchor="t">
            <a:noAutofit/>
          </a:bodyPr>
          <a:lstStyle/>
          <a:p>
            <a:pPr>
              <a:spcBef>
                <a:spcPct val="0"/>
              </a:spcBef>
              <a:defRPr/>
            </a:pPr>
            <a:r>
              <a:rPr lang="en-US" sz="3600" b="1" dirty="0" smtClean="0">
                <a:solidFill>
                  <a:prstClr val="white"/>
                </a:solidFill>
                <a:latin typeface="Roboto Regular"/>
                <a:cs typeface="Roboto Regular"/>
              </a:rPr>
              <a:t>SPP IN NATIONAL GOVERNMENTS: </a:t>
            </a:r>
          </a:p>
          <a:p>
            <a:pPr>
              <a:spcBef>
                <a:spcPct val="0"/>
              </a:spcBef>
              <a:defRPr/>
            </a:pPr>
            <a:r>
              <a:rPr lang="en-US" sz="3200" i="1" dirty="0" smtClean="0">
                <a:solidFill>
                  <a:prstClr val="white"/>
                </a:solidFill>
                <a:latin typeface="Roboto Regular"/>
                <a:cs typeface="Roboto Regular"/>
              </a:rPr>
              <a:t>Examples of Republic of Korea and Norway </a:t>
            </a:r>
            <a:r>
              <a:rPr lang="en-US" sz="3600" dirty="0" smtClean="0">
                <a:solidFill>
                  <a:prstClr val="white"/>
                </a:solidFill>
                <a:latin typeface="Roboto Regular"/>
                <a:cs typeface="Roboto Regular"/>
              </a:rPr>
              <a:t/>
            </a:r>
            <a:br>
              <a:rPr lang="en-US" sz="3600" dirty="0" smtClean="0">
                <a:solidFill>
                  <a:prstClr val="white"/>
                </a:solidFill>
                <a:latin typeface="Roboto Regular"/>
                <a:cs typeface="Roboto Regular"/>
              </a:rPr>
            </a:br>
            <a:r>
              <a:rPr lang="en-US" sz="3600" dirty="0" smtClean="0">
                <a:solidFill>
                  <a:prstClr val="white"/>
                </a:solidFill>
                <a:latin typeface="Roboto Regular"/>
                <a:cs typeface="Roboto Regular"/>
              </a:rPr>
              <a:t>	</a:t>
            </a:r>
            <a:endParaRPr lang="en-US" sz="3200" dirty="0">
              <a:solidFill>
                <a:prstClr val="white"/>
              </a:solidFill>
              <a:latin typeface="Roboto Regular"/>
              <a:cs typeface="Roboto Regular"/>
            </a:endParaRPr>
          </a:p>
        </p:txBody>
      </p:sp>
    </p:spTree>
    <p:extLst>
      <p:ext uri="{BB962C8B-B14F-4D97-AF65-F5344CB8AC3E}">
        <p14:creationId xmlns:p14="http://schemas.microsoft.com/office/powerpoint/2010/main" val="3979381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944008" y="1950282"/>
            <a:ext cx="7463377" cy="3584479"/>
          </a:xfrm>
          <a:prstGeom prst="rect">
            <a:avLst/>
          </a:prstGeom>
        </p:spPr>
        <p:txBody>
          <a:bodyPr vert="horz" lIns="91427" tIns="45713" rIns="91427" bIns="45713"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just"/>
            <a:r>
              <a:rPr lang="en-GB" sz="2800" dirty="0" smtClean="0">
                <a:solidFill>
                  <a:srgbClr val="00AEEF"/>
                </a:solidFill>
              </a:rPr>
              <a:t>“a process </a:t>
            </a:r>
            <a:r>
              <a:rPr lang="en-GB" sz="2800" dirty="0">
                <a:solidFill>
                  <a:srgbClr val="00AEEF"/>
                </a:solidFill>
              </a:rPr>
              <a:t>whereby public organizations meet their needs for goods, services, works and utilities in a way that achieves value for money on a whole life-cycle basis in terms of generating benefits not only to the organization, but also to society and the economy, whilst significantly reducing negative impacts on the environment.”</a:t>
            </a:r>
          </a:p>
        </p:txBody>
      </p:sp>
      <p:pic>
        <p:nvPicPr>
          <p:cNvPr id="6" name="Picture 5" descr="coma.png"/>
          <p:cNvPicPr>
            <a:picLocks noChangeAspect="1"/>
          </p:cNvPicPr>
          <p:nvPr/>
        </p:nvPicPr>
        <p:blipFill>
          <a:blip r:embed="rId2">
            <a:alphaModFix amt="11000"/>
            <a:extLst>
              <a:ext uri="{28A0092B-C50C-407E-A947-70E740481C1C}">
                <a14:useLocalDpi xmlns:a14="http://schemas.microsoft.com/office/drawing/2010/main" val="0"/>
              </a:ext>
            </a:extLst>
          </a:blip>
          <a:stretch>
            <a:fillRect/>
          </a:stretch>
        </p:blipFill>
        <p:spPr>
          <a:xfrm>
            <a:off x="7395263" y="4848692"/>
            <a:ext cx="1328928" cy="3578352"/>
          </a:xfrm>
          <a:prstGeom prst="rect">
            <a:avLst/>
          </a:prstGeom>
        </p:spPr>
      </p:pic>
      <p:pic>
        <p:nvPicPr>
          <p:cNvPr id="16" name="Picture 15" descr="coma.png"/>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flipH="1">
            <a:off x="525245" y="538741"/>
            <a:ext cx="1328928" cy="3578352"/>
          </a:xfrm>
          <a:prstGeom prst="rect">
            <a:avLst/>
          </a:prstGeom>
        </p:spPr>
      </p:pic>
      <p:sp>
        <p:nvSpPr>
          <p:cNvPr id="9" name="Title 1"/>
          <p:cNvSpPr txBox="1">
            <a:spLocks/>
          </p:cNvSpPr>
          <p:nvPr/>
        </p:nvSpPr>
        <p:spPr>
          <a:xfrm>
            <a:off x="9256881" y="2204866"/>
            <a:ext cx="1707455" cy="1230259"/>
          </a:xfrm>
          <a:prstGeom prst="rect">
            <a:avLst/>
          </a:prstGeom>
        </p:spPr>
        <p:txBody>
          <a:bodyPr vert="horz" lIns="91427" tIns="45713" rIns="91427" bIns="45713"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marL="171426" indent="-171426" algn="r">
              <a:buFont typeface="Wingdings" charset="0"/>
              <a:buChar char="ß"/>
            </a:pPr>
            <a:r>
              <a:rPr lang="en-US" sz="900" dirty="0">
                <a:solidFill>
                  <a:schemeClr val="bg1"/>
                </a:solidFill>
                <a:sym typeface="Wingdings"/>
              </a:rPr>
              <a:t>It is not necessary to have a slide with a quote in all presentations. </a:t>
            </a:r>
            <a:r>
              <a:rPr lang="en-US" sz="900" dirty="0" smtClean="0">
                <a:solidFill>
                  <a:schemeClr val="bg1"/>
                </a:solidFill>
                <a:sym typeface="Wingdings"/>
              </a:rPr>
              <a:t>This slide can be used in other </a:t>
            </a:r>
            <a:r>
              <a:rPr lang="en-US" sz="900" dirty="0">
                <a:solidFill>
                  <a:schemeClr val="bg1"/>
                </a:solidFill>
                <a:sym typeface="Wingdings"/>
              </a:rPr>
              <a:t>similar context as well. </a:t>
            </a:r>
            <a:endParaRPr lang="en-US" sz="900" dirty="0">
              <a:solidFill>
                <a:schemeClr val="bg1"/>
              </a:solidFill>
            </a:endParaRPr>
          </a:p>
        </p:txBody>
      </p:sp>
      <p:cxnSp>
        <p:nvCxnSpPr>
          <p:cNvPr id="14" name="Straight Connector 13"/>
          <p:cNvCxnSpPr/>
          <p:nvPr/>
        </p:nvCxnSpPr>
        <p:spPr>
          <a:xfrm>
            <a:off x="728122" y="11938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18" name="Title 1"/>
          <p:cNvSpPr txBox="1">
            <a:spLocks/>
          </p:cNvSpPr>
          <p:nvPr/>
        </p:nvSpPr>
        <p:spPr>
          <a:xfrm>
            <a:off x="9256881" y="6361587"/>
            <a:ext cx="1707455" cy="538748"/>
          </a:xfrm>
          <a:prstGeom prst="rect">
            <a:avLst/>
          </a:prstGeom>
        </p:spPr>
        <p:txBody>
          <a:bodyPr vert="horz" lIns="91427" tIns="45713" rIns="91427" bIns="45713"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marL="171426" indent="-171426" algn="r">
              <a:buFont typeface="Wingdings" charset="0"/>
              <a:buChar char="ß"/>
            </a:pPr>
            <a:r>
              <a:rPr lang="en-US" sz="900" dirty="0" smtClean="0">
                <a:solidFill>
                  <a:schemeClr val="bg1"/>
                </a:solidFill>
                <a:sym typeface="Wingdings"/>
              </a:rPr>
              <a:t>Slide numbers to be added</a:t>
            </a:r>
            <a:r>
              <a:rPr lang="en-US" sz="900" dirty="0" smtClean="0">
                <a:solidFill>
                  <a:schemeClr val="bg1"/>
                </a:solidFill>
              </a:rPr>
              <a:t> </a:t>
            </a:r>
            <a:endParaRPr lang="en-US" sz="900" dirty="0">
              <a:solidFill>
                <a:schemeClr val="bg1"/>
              </a:solidFill>
            </a:endParaRPr>
          </a:p>
          <a:p>
            <a:pPr algn="r"/>
            <a:r>
              <a:rPr lang="en-US" sz="900" dirty="0">
                <a:solidFill>
                  <a:schemeClr val="bg1"/>
                </a:solidFill>
              </a:rPr>
              <a:t>as shown alongside</a:t>
            </a:r>
          </a:p>
        </p:txBody>
      </p:sp>
      <p:sp>
        <p:nvSpPr>
          <p:cNvPr id="20"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schemeClr val="bg1">
                    <a:lumMod val="65000"/>
                  </a:schemeClr>
                </a:solidFill>
              </a:rPr>
              <a:t>3</a:t>
            </a:fld>
            <a:endParaRPr lang="en-US" sz="900" dirty="0">
              <a:solidFill>
                <a:schemeClr val="bg1">
                  <a:lumMod val="65000"/>
                </a:schemeClr>
              </a:solidFill>
            </a:endParaRPr>
          </a:p>
        </p:txBody>
      </p:sp>
      <p:cxnSp>
        <p:nvCxnSpPr>
          <p:cNvPr id="23" name="Straight Connector 22"/>
          <p:cNvCxnSpPr/>
          <p:nvPr/>
        </p:nvCxnSpPr>
        <p:spPr>
          <a:xfrm>
            <a:off x="728122" y="635000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25245" y="195943"/>
            <a:ext cx="8462001" cy="830997"/>
          </a:xfrm>
          <a:prstGeom prst="rect">
            <a:avLst/>
          </a:prstGeom>
          <a:noFill/>
        </p:spPr>
        <p:txBody>
          <a:bodyPr wrap="square" rtlCol="0">
            <a:spAutoFit/>
          </a:bodyPr>
          <a:lstStyle/>
          <a:p>
            <a:r>
              <a:rPr lang="en-US" sz="3000" dirty="0" smtClean="0">
                <a:solidFill>
                  <a:srgbClr val="00AEEF"/>
                </a:solidFill>
                <a:latin typeface="Roboto Regular"/>
              </a:rPr>
              <a:t>What is Sustainable Public Procurement (SPP) ?</a:t>
            </a:r>
            <a:endParaRPr lang="en-US" sz="3000" dirty="0">
              <a:solidFill>
                <a:srgbClr val="00AEEF"/>
              </a:solidFill>
              <a:latin typeface="Roboto Regular"/>
            </a:endParaRPr>
          </a:p>
          <a:p>
            <a:endParaRPr lang="en-GB" dirty="0"/>
          </a:p>
        </p:txBody>
      </p:sp>
      <p:sp>
        <p:nvSpPr>
          <p:cNvPr id="2" name="TextBox 1"/>
          <p:cNvSpPr txBox="1"/>
          <p:nvPr/>
        </p:nvSpPr>
        <p:spPr>
          <a:xfrm>
            <a:off x="1943100" y="5748104"/>
            <a:ext cx="5955797" cy="369332"/>
          </a:xfrm>
          <a:prstGeom prst="rect">
            <a:avLst/>
          </a:prstGeom>
          <a:noFill/>
        </p:spPr>
        <p:txBody>
          <a:bodyPr wrap="square" rtlCol="0">
            <a:spAutoFit/>
          </a:bodyPr>
          <a:lstStyle/>
          <a:p>
            <a:r>
              <a:rPr lang="fr-FR" i="1" dirty="0" err="1" smtClean="0">
                <a:latin typeface="Roboto Regular"/>
              </a:rPr>
              <a:t>Definition</a:t>
            </a:r>
            <a:r>
              <a:rPr lang="fr-FR" i="1" dirty="0" smtClean="0">
                <a:latin typeface="Roboto Regular"/>
              </a:rPr>
              <a:t> </a:t>
            </a:r>
            <a:r>
              <a:rPr lang="fr-FR" i="1" dirty="0" err="1" smtClean="0">
                <a:latin typeface="Roboto Regular"/>
              </a:rPr>
              <a:t>adopted</a:t>
            </a:r>
            <a:r>
              <a:rPr lang="fr-FR" i="1" dirty="0">
                <a:latin typeface="Roboto Regular"/>
              </a:rPr>
              <a:t> </a:t>
            </a:r>
            <a:r>
              <a:rPr lang="fr-FR" i="1" dirty="0" err="1" smtClean="0">
                <a:latin typeface="Roboto Regular"/>
              </a:rPr>
              <a:t>under</a:t>
            </a:r>
            <a:r>
              <a:rPr lang="fr-FR" i="1" dirty="0" smtClean="0">
                <a:latin typeface="Roboto Regular"/>
              </a:rPr>
              <a:t> the 10 YFP SPP Programme </a:t>
            </a:r>
            <a:endParaRPr lang="en-GB" i="1" dirty="0">
              <a:latin typeface="Roboto Regular"/>
            </a:endParaRPr>
          </a:p>
        </p:txBody>
      </p:sp>
    </p:spTree>
    <p:extLst>
      <p:ext uri="{BB962C8B-B14F-4D97-AF65-F5344CB8AC3E}">
        <p14:creationId xmlns:p14="http://schemas.microsoft.com/office/powerpoint/2010/main" val="2594711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a:solidFill>
            <a:srgbClr val="00AEEF"/>
          </a:solidFill>
        </p:spPr>
        <p:txBody>
          <a:bodyPr>
            <a:normAutofit/>
          </a:bodyPr>
          <a:lstStyle/>
          <a:p>
            <a:r>
              <a:rPr lang="fr-FR" sz="3600" dirty="0" smtClean="0">
                <a:solidFill>
                  <a:schemeClr val="bg1"/>
                </a:solidFill>
              </a:rPr>
              <a:t>SPP in </a:t>
            </a:r>
            <a:r>
              <a:rPr lang="fr-FR" sz="3600" dirty="0" err="1" smtClean="0">
                <a:solidFill>
                  <a:schemeClr val="bg1"/>
                </a:solidFill>
              </a:rPr>
              <a:t>Republic</a:t>
            </a:r>
            <a:r>
              <a:rPr lang="fr-FR" sz="3600" dirty="0" smtClean="0">
                <a:solidFill>
                  <a:schemeClr val="bg1"/>
                </a:solidFill>
              </a:rPr>
              <a:t> of </a:t>
            </a:r>
            <a:r>
              <a:rPr lang="fr-FR" sz="3600" dirty="0" err="1" smtClean="0">
                <a:solidFill>
                  <a:schemeClr val="bg1"/>
                </a:solidFill>
              </a:rPr>
              <a:t>Korea</a:t>
            </a:r>
            <a:endParaRPr lang="en-GB" sz="3600" dirty="0">
              <a:solidFill>
                <a:schemeClr val="bg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9737" r="19826"/>
          <a:stretch/>
        </p:blipFill>
        <p:spPr>
          <a:xfrm>
            <a:off x="228599" y="2733299"/>
            <a:ext cx="8001001" cy="3732749"/>
          </a:xfrm>
          <a:prstGeom prst="rect">
            <a:avLst/>
          </a:prstGeom>
        </p:spPr>
      </p:pic>
      <p:pic>
        <p:nvPicPr>
          <p:cNvPr id="11" name="Content Placeholder 10"/>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058027" y="0"/>
            <a:ext cx="2085973" cy="1143000"/>
          </a:xfrm>
        </p:spPr>
      </p:pic>
      <p:sp>
        <p:nvSpPr>
          <p:cNvPr id="13" name="Rectangle 12"/>
          <p:cNvSpPr/>
          <p:nvPr/>
        </p:nvSpPr>
        <p:spPr>
          <a:xfrm>
            <a:off x="0" y="1532970"/>
            <a:ext cx="8051800" cy="1569660"/>
          </a:xfrm>
          <a:prstGeom prst="rect">
            <a:avLst/>
          </a:prstGeom>
        </p:spPr>
        <p:txBody>
          <a:bodyPr wrap="square">
            <a:spAutoFit/>
          </a:bodyPr>
          <a:lstStyle/>
          <a:p>
            <a:r>
              <a:rPr lang="en-GB" sz="2400" dirty="0" smtClean="0">
                <a:latin typeface="Roboto Regular"/>
                <a:ea typeface="Times New Roman" panose="02020603050405020304" pitchFamily="18" charset="0"/>
                <a:cs typeface="Times New Roman" panose="02020603050405020304" pitchFamily="18" charset="0"/>
              </a:rPr>
              <a:t>Public procurement in the Republic of Korea is undertaken via two different systems: a centralized and a decentralized system. </a:t>
            </a:r>
          </a:p>
          <a:p>
            <a:endParaRPr lang="en-GB" sz="2400" dirty="0">
              <a:latin typeface="Roboto Regular"/>
            </a:endParaRPr>
          </a:p>
        </p:txBody>
      </p:sp>
    </p:spTree>
    <p:extLst>
      <p:ext uri="{BB962C8B-B14F-4D97-AF65-F5344CB8AC3E}">
        <p14:creationId xmlns:p14="http://schemas.microsoft.com/office/powerpoint/2010/main" val="2415481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52399" y="1694765"/>
            <a:ext cx="6894768" cy="4851400"/>
          </a:xfrm>
          <a:prstGeom prst="rect">
            <a:avLst/>
          </a:prstGeom>
        </p:spPr>
      </p:pic>
      <p:sp>
        <p:nvSpPr>
          <p:cNvPr id="9" name="TextBox 8"/>
          <p:cNvSpPr txBox="1"/>
          <p:nvPr/>
        </p:nvSpPr>
        <p:spPr>
          <a:xfrm>
            <a:off x="0" y="1003012"/>
            <a:ext cx="8851900" cy="769441"/>
          </a:xfrm>
          <a:prstGeom prst="rect">
            <a:avLst/>
          </a:prstGeom>
          <a:noFill/>
        </p:spPr>
        <p:txBody>
          <a:bodyPr wrap="square" rtlCol="0">
            <a:spAutoFit/>
          </a:bodyPr>
          <a:lstStyle/>
          <a:p>
            <a:endParaRPr lang="en-GB" sz="2000" dirty="0" smtClean="0">
              <a:latin typeface="Roboto Regular"/>
              <a:cs typeface="Times New Roman" panose="02020603050405020304" pitchFamily="18" charset="0"/>
            </a:endParaRPr>
          </a:p>
          <a:p>
            <a:r>
              <a:rPr lang="fr-FR" sz="2400" b="1" dirty="0" smtClean="0"/>
              <a:t>SPP INDICATORS – </a:t>
            </a:r>
            <a:r>
              <a:rPr lang="fr-FR" sz="2400" b="1" dirty="0" err="1" smtClean="0"/>
              <a:t>Expenditure</a:t>
            </a:r>
            <a:r>
              <a:rPr lang="fr-FR" sz="2400" b="1" dirty="0" smtClean="0"/>
              <a:t> in green </a:t>
            </a:r>
            <a:r>
              <a:rPr lang="fr-FR" sz="2400" b="1" dirty="0" err="1" smtClean="0"/>
              <a:t>products</a:t>
            </a:r>
            <a:r>
              <a:rPr lang="fr-FR" sz="2400" b="1" dirty="0" smtClean="0"/>
              <a:t> </a:t>
            </a:r>
            <a:endParaRPr lang="en-GB" sz="2400" b="1" dirty="0"/>
          </a:p>
        </p:txBody>
      </p:sp>
      <p:sp>
        <p:nvSpPr>
          <p:cNvPr id="10" name="Title 1"/>
          <p:cNvSpPr txBox="1">
            <a:spLocks/>
          </p:cNvSpPr>
          <p:nvPr/>
        </p:nvSpPr>
        <p:spPr>
          <a:xfrm>
            <a:off x="0" y="0"/>
            <a:ext cx="8229600" cy="1143000"/>
          </a:xfrm>
          <a:prstGeom prst="rect">
            <a:avLst/>
          </a:prstGeom>
          <a:solidFill>
            <a:srgbClr val="00AEEF"/>
          </a:solidFill>
        </p:spPr>
        <p:txBody>
          <a:bodyPr>
            <a:normAutofit/>
          </a:bodyPr>
          <a:lstStyle>
            <a:lvl1pPr algn="l" defTabSz="457136" rtl="0" eaLnBrk="1" latinLnBrk="0" hangingPunct="1">
              <a:spcBef>
                <a:spcPct val="0"/>
              </a:spcBef>
              <a:buNone/>
              <a:defRPr sz="4400" kern="1200">
                <a:solidFill>
                  <a:schemeClr val="tx1"/>
                </a:solidFill>
                <a:latin typeface="Roboto Regular"/>
                <a:ea typeface="+mj-ea"/>
                <a:cs typeface="Roboto Regular"/>
              </a:defRPr>
            </a:lvl1pPr>
          </a:lstStyle>
          <a:p>
            <a:r>
              <a:rPr lang="fr-FR" sz="3600" dirty="0" smtClean="0">
                <a:solidFill>
                  <a:schemeClr val="bg1"/>
                </a:solidFill>
              </a:rPr>
              <a:t>SPP in </a:t>
            </a:r>
            <a:r>
              <a:rPr lang="fr-FR" sz="3600" dirty="0" err="1" smtClean="0">
                <a:solidFill>
                  <a:schemeClr val="bg1"/>
                </a:solidFill>
              </a:rPr>
              <a:t>Republic</a:t>
            </a:r>
            <a:r>
              <a:rPr lang="fr-FR" sz="3600" dirty="0" smtClean="0">
                <a:solidFill>
                  <a:schemeClr val="bg1"/>
                </a:solidFill>
              </a:rPr>
              <a:t> of </a:t>
            </a:r>
            <a:r>
              <a:rPr lang="fr-FR" sz="3600" dirty="0" err="1" smtClean="0">
                <a:solidFill>
                  <a:schemeClr val="bg1"/>
                </a:solidFill>
              </a:rPr>
              <a:t>Korea</a:t>
            </a:r>
            <a:endParaRPr lang="en-GB" sz="3600" dirty="0">
              <a:solidFill>
                <a:schemeClr val="bg1"/>
              </a:solidFill>
            </a:endParaRPr>
          </a:p>
        </p:txBody>
      </p:sp>
      <p:sp>
        <p:nvSpPr>
          <p:cNvPr id="11" name="Rectangle 10"/>
          <p:cNvSpPr/>
          <p:nvPr/>
        </p:nvSpPr>
        <p:spPr>
          <a:xfrm>
            <a:off x="7034467" y="2706300"/>
            <a:ext cx="1969832" cy="1477328"/>
          </a:xfrm>
          <a:prstGeom prst="rect">
            <a:avLst/>
          </a:prstGeom>
        </p:spPr>
        <p:txBody>
          <a:bodyPr wrap="square">
            <a:spAutoFit/>
          </a:bodyPr>
          <a:lstStyle/>
          <a:p>
            <a:r>
              <a:rPr lang="en-GB" b="1" dirty="0">
                <a:latin typeface="Roboto Regular"/>
              </a:rPr>
              <a:t>USD 56 894 million </a:t>
            </a:r>
            <a:endParaRPr lang="en-GB" dirty="0">
              <a:latin typeface="Roboto Regular"/>
            </a:endParaRPr>
          </a:p>
          <a:p>
            <a:r>
              <a:rPr lang="en-GB" dirty="0">
                <a:latin typeface="Roboto Regular"/>
              </a:rPr>
              <a:t>7 % of the overall government’s expenditure</a:t>
            </a:r>
            <a:endParaRPr lang="en-GB" b="1" dirty="0">
              <a:latin typeface="Roboto Regular"/>
            </a:endParaRPr>
          </a:p>
        </p:txBody>
      </p:sp>
      <p:pic>
        <p:nvPicPr>
          <p:cNvPr id="12"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467" y="0"/>
            <a:ext cx="2085973" cy="1143000"/>
          </a:xfrm>
          <a:prstGeom prst="rect">
            <a:avLst/>
          </a:prstGeom>
        </p:spPr>
      </p:pic>
    </p:spTree>
    <p:extLst>
      <p:ext uri="{BB962C8B-B14F-4D97-AF65-F5344CB8AC3E}">
        <p14:creationId xmlns:p14="http://schemas.microsoft.com/office/powerpoint/2010/main" val="15252516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1" y="1022351"/>
            <a:ext cx="8229600" cy="1143000"/>
          </a:xfrm>
        </p:spPr>
        <p:txBody>
          <a:bodyPr>
            <a:normAutofit/>
          </a:bodyPr>
          <a:lstStyle/>
          <a:p>
            <a:r>
              <a:rPr lang="fr-FR" sz="3000" u="sng" dirty="0" err="1"/>
              <a:t>I</a:t>
            </a:r>
            <a:r>
              <a:rPr lang="fr-FR" sz="3000" u="sng" dirty="0" err="1" smtClean="0"/>
              <a:t>mplementation</a:t>
            </a:r>
            <a:r>
              <a:rPr lang="fr-FR" sz="3000" u="sng" dirty="0" smtClean="0"/>
              <a:t> </a:t>
            </a:r>
            <a:r>
              <a:rPr lang="fr-FR" sz="3000" u="sng" dirty="0" err="1" smtClean="0"/>
              <a:t>activities</a:t>
            </a:r>
            <a:r>
              <a:rPr lang="fr-FR" sz="3000" u="sng" dirty="0" smtClean="0"/>
              <a:t> </a:t>
            </a:r>
            <a:endParaRPr lang="en-GB" sz="3000" u="sng" dirty="0"/>
          </a:p>
        </p:txBody>
      </p:sp>
      <p:sp>
        <p:nvSpPr>
          <p:cNvPr id="8" name="Content Placeholder 7"/>
          <p:cNvSpPr>
            <a:spLocks noGrp="1"/>
          </p:cNvSpPr>
          <p:nvPr>
            <p:ph idx="1"/>
          </p:nvPr>
        </p:nvSpPr>
        <p:spPr>
          <a:xfrm>
            <a:off x="584201" y="2044701"/>
            <a:ext cx="8229600" cy="4525963"/>
          </a:xfrm>
        </p:spPr>
        <p:txBody>
          <a:bodyPr>
            <a:normAutofit lnSpcReduction="10000"/>
          </a:bodyPr>
          <a:lstStyle/>
          <a:p>
            <a:r>
              <a:rPr lang="en-GB" sz="2400" dirty="0" smtClean="0"/>
              <a:t>online platform </a:t>
            </a:r>
            <a:r>
              <a:rPr lang="en-GB" sz="2400" dirty="0"/>
              <a:t>for </a:t>
            </a:r>
            <a:r>
              <a:rPr lang="en-GB" sz="2400" b="1" dirty="0" smtClean="0"/>
              <a:t>e-procurement </a:t>
            </a:r>
            <a:r>
              <a:rPr lang="en-GB" sz="2200" dirty="0" smtClean="0"/>
              <a:t>provided through </a:t>
            </a:r>
            <a:r>
              <a:rPr lang="en-GB" sz="2200" dirty="0"/>
              <a:t>c</a:t>
            </a:r>
            <a:r>
              <a:rPr lang="en-GB" sz="2200" dirty="0" smtClean="0"/>
              <a:t>entralised </a:t>
            </a:r>
            <a:r>
              <a:rPr lang="en-GB" sz="2200" dirty="0"/>
              <a:t>procurement agency, called Public Procurement </a:t>
            </a:r>
            <a:r>
              <a:rPr lang="en-GB" sz="2200" dirty="0" smtClean="0"/>
              <a:t>Service;</a:t>
            </a:r>
            <a:endParaRPr lang="en-GB" sz="2200" b="1" dirty="0" smtClean="0"/>
          </a:p>
          <a:p>
            <a:r>
              <a:rPr lang="en-GB" sz="2400" dirty="0" smtClean="0"/>
              <a:t>nationwide </a:t>
            </a:r>
            <a:r>
              <a:rPr lang="en-GB" sz="2400" dirty="0"/>
              <a:t>training </a:t>
            </a:r>
            <a:r>
              <a:rPr lang="en-GB" sz="2400" dirty="0" smtClean="0"/>
              <a:t>offered </a:t>
            </a:r>
            <a:r>
              <a:rPr lang="en-GB" sz="2400" dirty="0"/>
              <a:t>to </a:t>
            </a:r>
            <a:r>
              <a:rPr lang="en-GB" sz="2400" b="1" dirty="0"/>
              <a:t>over 6 000 public </a:t>
            </a:r>
            <a:r>
              <a:rPr lang="en-GB" sz="2400" b="1" dirty="0" smtClean="0"/>
              <a:t>officials </a:t>
            </a:r>
            <a:r>
              <a:rPr lang="en-GB" sz="2200" dirty="0"/>
              <a:t>from November to </a:t>
            </a:r>
            <a:r>
              <a:rPr lang="en-GB" sz="2200" dirty="0" smtClean="0"/>
              <a:t>December every year aiming at developing plans, compile data, and report results on SPP; </a:t>
            </a:r>
          </a:p>
          <a:p>
            <a:r>
              <a:rPr lang="en-GB" sz="2400" b="1" dirty="0"/>
              <a:t>a</a:t>
            </a:r>
            <a:r>
              <a:rPr lang="en-GB" sz="2400" b="1" dirty="0" smtClean="0"/>
              <a:t>nnual publication of SPP </a:t>
            </a:r>
            <a:r>
              <a:rPr lang="en-GB" sz="2200" dirty="0" smtClean="0"/>
              <a:t>by the Ministry of Environment providing technical assistance to procurers on SPP implementation and reporting</a:t>
            </a:r>
          </a:p>
          <a:p>
            <a:r>
              <a:rPr lang="fr-FR" sz="2400" dirty="0"/>
              <a:t>p</a:t>
            </a:r>
            <a:r>
              <a:rPr lang="fr-FR" sz="2400" dirty="0" smtClean="0"/>
              <a:t>ublic recognition of </a:t>
            </a:r>
            <a:r>
              <a:rPr lang="fr-FR" sz="2400" dirty="0" err="1" smtClean="0"/>
              <a:t>organization’s</a:t>
            </a:r>
            <a:r>
              <a:rPr lang="fr-FR" sz="2400" dirty="0" smtClean="0"/>
              <a:t> good practices in </a:t>
            </a:r>
            <a:r>
              <a:rPr lang="fr-FR" sz="2400" dirty="0" err="1" smtClean="0"/>
              <a:t>implementing</a:t>
            </a:r>
            <a:r>
              <a:rPr lang="fr-FR" sz="2400" dirty="0" smtClean="0"/>
              <a:t> and monitoring the SPP </a:t>
            </a:r>
            <a:r>
              <a:rPr lang="fr-FR" sz="2200" dirty="0" err="1" smtClean="0"/>
              <a:t>through</a:t>
            </a:r>
            <a:r>
              <a:rPr lang="fr-FR" sz="2200" dirty="0" smtClean="0"/>
              <a:t> </a:t>
            </a:r>
            <a:r>
              <a:rPr lang="fr-FR" sz="2200" dirty="0" err="1" smtClean="0"/>
              <a:t>awards</a:t>
            </a:r>
            <a:r>
              <a:rPr lang="fr-FR" sz="2200" dirty="0"/>
              <a:t> </a:t>
            </a:r>
            <a:r>
              <a:rPr lang="fr-FR" sz="2200" dirty="0" smtClean="0"/>
              <a:t>and </a:t>
            </a:r>
            <a:r>
              <a:rPr lang="fr-FR" sz="2200" dirty="0" err="1" smtClean="0"/>
              <a:t>dissemination</a:t>
            </a:r>
            <a:r>
              <a:rPr lang="fr-FR" sz="2200" dirty="0" smtClean="0"/>
              <a:t> via the media</a:t>
            </a:r>
          </a:p>
          <a:p>
            <a:r>
              <a:rPr lang="fr-FR" sz="2400" b="1" dirty="0" err="1"/>
              <a:t>f</a:t>
            </a:r>
            <a:r>
              <a:rPr lang="fr-FR" sz="2400" b="1" dirty="0" err="1" smtClean="0"/>
              <a:t>inancial</a:t>
            </a:r>
            <a:r>
              <a:rPr lang="fr-FR" sz="2400" b="1" dirty="0" smtClean="0"/>
              <a:t> and </a:t>
            </a:r>
            <a:r>
              <a:rPr lang="fr-FR" sz="2400" b="1" dirty="0" err="1" smtClean="0"/>
              <a:t>reputational</a:t>
            </a:r>
            <a:r>
              <a:rPr lang="fr-FR" sz="2400" b="1" dirty="0"/>
              <a:t> </a:t>
            </a:r>
            <a:r>
              <a:rPr lang="fr-FR" sz="2400" b="1" dirty="0" smtClean="0"/>
              <a:t>bonus</a:t>
            </a:r>
            <a:endParaRPr lang="en-GB" sz="2400" b="1" dirty="0" smtClean="0"/>
          </a:p>
          <a:p>
            <a:endParaRPr lang="en-GB" sz="2400" dirty="0"/>
          </a:p>
        </p:txBody>
      </p:sp>
      <p:sp>
        <p:nvSpPr>
          <p:cNvPr id="10" name="Title 1"/>
          <p:cNvSpPr txBox="1">
            <a:spLocks/>
          </p:cNvSpPr>
          <p:nvPr/>
        </p:nvSpPr>
        <p:spPr>
          <a:xfrm>
            <a:off x="0" y="0"/>
            <a:ext cx="8229600" cy="1143000"/>
          </a:xfrm>
          <a:prstGeom prst="rect">
            <a:avLst/>
          </a:prstGeom>
          <a:solidFill>
            <a:srgbClr val="00AEEF"/>
          </a:solidFill>
        </p:spPr>
        <p:txBody>
          <a:bodyPr>
            <a:normAutofit/>
          </a:bodyPr>
          <a:lstStyle>
            <a:lvl1pPr algn="l" defTabSz="457136" rtl="0" eaLnBrk="1" latinLnBrk="0" hangingPunct="1">
              <a:spcBef>
                <a:spcPct val="0"/>
              </a:spcBef>
              <a:buNone/>
              <a:defRPr sz="4400" kern="1200">
                <a:solidFill>
                  <a:schemeClr val="tx1"/>
                </a:solidFill>
                <a:latin typeface="Roboto Regular"/>
                <a:ea typeface="+mj-ea"/>
                <a:cs typeface="Roboto Regular"/>
              </a:defRPr>
            </a:lvl1pPr>
          </a:lstStyle>
          <a:p>
            <a:r>
              <a:rPr lang="fr-FR" sz="3600" dirty="0" smtClean="0">
                <a:solidFill>
                  <a:schemeClr val="bg1"/>
                </a:solidFill>
              </a:rPr>
              <a:t>SPP in </a:t>
            </a:r>
            <a:r>
              <a:rPr lang="fr-FR" sz="3600" dirty="0" err="1" smtClean="0">
                <a:solidFill>
                  <a:schemeClr val="bg1"/>
                </a:solidFill>
              </a:rPr>
              <a:t>Republic</a:t>
            </a:r>
            <a:r>
              <a:rPr lang="fr-FR" sz="3600" dirty="0" smtClean="0">
                <a:solidFill>
                  <a:schemeClr val="bg1"/>
                </a:solidFill>
              </a:rPr>
              <a:t> of </a:t>
            </a:r>
            <a:r>
              <a:rPr lang="fr-FR" sz="3600" dirty="0" err="1" smtClean="0">
                <a:solidFill>
                  <a:schemeClr val="bg1"/>
                </a:solidFill>
              </a:rPr>
              <a:t>Korea</a:t>
            </a:r>
            <a:endParaRPr lang="en-GB" sz="3600" dirty="0">
              <a:solidFill>
                <a:schemeClr val="bg1"/>
              </a:solidFill>
            </a:endParaRPr>
          </a:p>
        </p:txBody>
      </p:sp>
      <p:pic>
        <p:nvPicPr>
          <p:cNvPr id="11"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467" y="0"/>
            <a:ext cx="2085973" cy="1143000"/>
          </a:xfrm>
          <a:prstGeom prst="rect">
            <a:avLst/>
          </a:prstGeom>
        </p:spPr>
      </p:pic>
    </p:spTree>
    <p:extLst>
      <p:ext uri="{BB962C8B-B14F-4D97-AF65-F5344CB8AC3E}">
        <p14:creationId xmlns:p14="http://schemas.microsoft.com/office/powerpoint/2010/main" val="16716125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3900" y="1920065"/>
            <a:ext cx="8140700" cy="4937935"/>
          </a:xfrm>
          <a:prstGeom prst="rect">
            <a:avLst/>
          </a:prstGeom>
        </p:spPr>
      </p:pic>
      <p:sp>
        <p:nvSpPr>
          <p:cNvPr id="4" name="TextBox 3"/>
          <p:cNvSpPr txBox="1"/>
          <p:nvPr/>
        </p:nvSpPr>
        <p:spPr>
          <a:xfrm>
            <a:off x="0" y="1373832"/>
            <a:ext cx="9144000" cy="461665"/>
          </a:xfrm>
          <a:prstGeom prst="rect">
            <a:avLst/>
          </a:prstGeom>
          <a:noFill/>
        </p:spPr>
        <p:txBody>
          <a:bodyPr wrap="square" rtlCol="0">
            <a:spAutoFit/>
          </a:bodyPr>
          <a:lstStyle/>
          <a:p>
            <a:r>
              <a:rPr lang="fr-FR" sz="2400" b="1" dirty="0" err="1" smtClean="0">
                <a:latin typeface="Roboto Regular"/>
              </a:rPr>
              <a:t>Benefits</a:t>
            </a:r>
            <a:r>
              <a:rPr lang="fr-FR" sz="2400" b="1" dirty="0" smtClean="0">
                <a:latin typeface="Roboto Regular"/>
              </a:rPr>
              <a:t> </a:t>
            </a:r>
            <a:r>
              <a:rPr lang="fr-FR" sz="2400" b="1" dirty="0" err="1" smtClean="0">
                <a:latin typeface="Roboto Regular"/>
              </a:rPr>
              <a:t>associated</a:t>
            </a:r>
            <a:r>
              <a:rPr lang="fr-FR" sz="2400" b="1" dirty="0" smtClean="0">
                <a:latin typeface="Roboto Regular"/>
              </a:rPr>
              <a:t> to the green </a:t>
            </a:r>
            <a:r>
              <a:rPr lang="fr-FR" sz="2400" b="1" dirty="0" err="1" smtClean="0">
                <a:latin typeface="Roboto Regular"/>
              </a:rPr>
              <a:t>products</a:t>
            </a:r>
            <a:r>
              <a:rPr lang="fr-FR" sz="2400" b="1" dirty="0" smtClean="0">
                <a:latin typeface="Roboto Regular"/>
              </a:rPr>
              <a:t> </a:t>
            </a:r>
            <a:r>
              <a:rPr lang="fr-FR" sz="2400" b="1" dirty="0" err="1" smtClean="0">
                <a:latin typeface="Roboto Regular"/>
              </a:rPr>
              <a:t>purchased</a:t>
            </a:r>
            <a:r>
              <a:rPr lang="fr-FR" sz="2400" b="1" dirty="0" smtClean="0">
                <a:latin typeface="Roboto Regular"/>
              </a:rPr>
              <a:t> </a:t>
            </a:r>
            <a:endParaRPr lang="en-GB" sz="2400" b="1" dirty="0">
              <a:latin typeface="Roboto Regular"/>
            </a:endParaRPr>
          </a:p>
        </p:txBody>
      </p:sp>
      <p:sp>
        <p:nvSpPr>
          <p:cNvPr id="5" name="Title 1"/>
          <p:cNvSpPr txBox="1">
            <a:spLocks/>
          </p:cNvSpPr>
          <p:nvPr/>
        </p:nvSpPr>
        <p:spPr>
          <a:xfrm>
            <a:off x="0" y="0"/>
            <a:ext cx="8229600" cy="1143000"/>
          </a:xfrm>
          <a:prstGeom prst="rect">
            <a:avLst/>
          </a:prstGeom>
          <a:solidFill>
            <a:srgbClr val="00AEEF"/>
          </a:solidFill>
        </p:spPr>
        <p:txBody>
          <a:bodyPr>
            <a:normAutofit/>
          </a:bodyPr>
          <a:lstStyle>
            <a:lvl1pPr algn="l" defTabSz="457136" rtl="0" eaLnBrk="1" latinLnBrk="0" hangingPunct="1">
              <a:spcBef>
                <a:spcPct val="0"/>
              </a:spcBef>
              <a:buNone/>
              <a:defRPr sz="4400" kern="1200">
                <a:solidFill>
                  <a:schemeClr val="tx1"/>
                </a:solidFill>
                <a:latin typeface="Roboto Regular"/>
                <a:ea typeface="+mj-ea"/>
                <a:cs typeface="Roboto Regular"/>
              </a:defRPr>
            </a:lvl1pPr>
          </a:lstStyle>
          <a:p>
            <a:r>
              <a:rPr lang="fr-FR" sz="3600" dirty="0" smtClean="0">
                <a:solidFill>
                  <a:schemeClr val="bg1"/>
                </a:solidFill>
              </a:rPr>
              <a:t>SPP in </a:t>
            </a:r>
            <a:r>
              <a:rPr lang="fr-FR" sz="3600" dirty="0" err="1" smtClean="0">
                <a:solidFill>
                  <a:schemeClr val="bg1"/>
                </a:solidFill>
              </a:rPr>
              <a:t>Republic</a:t>
            </a:r>
            <a:r>
              <a:rPr lang="fr-FR" sz="3600" dirty="0" smtClean="0">
                <a:solidFill>
                  <a:schemeClr val="bg1"/>
                </a:solidFill>
              </a:rPr>
              <a:t> of </a:t>
            </a:r>
            <a:r>
              <a:rPr lang="fr-FR" sz="3600" dirty="0" err="1" smtClean="0">
                <a:solidFill>
                  <a:schemeClr val="bg1"/>
                </a:solidFill>
              </a:rPr>
              <a:t>Korea</a:t>
            </a:r>
            <a:endParaRPr lang="en-GB" sz="3600" dirty="0">
              <a:solidFill>
                <a:schemeClr val="bg1"/>
              </a:solidFill>
            </a:endParaRPr>
          </a:p>
        </p:txBody>
      </p:sp>
      <p:pic>
        <p:nvPicPr>
          <p:cNvPr id="6" name="Content Placeholder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467" y="0"/>
            <a:ext cx="2085973" cy="1143000"/>
          </a:xfrm>
          <a:prstGeom prst="rect">
            <a:avLst/>
          </a:prstGeom>
        </p:spPr>
      </p:pic>
    </p:spTree>
    <p:extLst>
      <p:ext uri="{BB962C8B-B14F-4D97-AF65-F5344CB8AC3E}">
        <p14:creationId xmlns:p14="http://schemas.microsoft.com/office/powerpoint/2010/main" val="28259938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3201" y="106285"/>
            <a:ext cx="8763000" cy="584775"/>
          </a:xfrm>
          <a:prstGeom prst="rect">
            <a:avLst/>
          </a:prstGeom>
          <a:noFill/>
        </p:spPr>
        <p:txBody>
          <a:bodyPr wrap="square" rtlCol="0">
            <a:spAutoFit/>
          </a:bodyPr>
          <a:lstStyle/>
          <a:p>
            <a:r>
              <a:rPr lang="fr-FR" sz="3200" b="1" dirty="0" smtClean="0">
                <a:solidFill>
                  <a:srgbClr val="00AEEF"/>
                </a:solidFill>
                <a:latin typeface="Roboto Regular"/>
              </a:rPr>
              <a:t>SPP </a:t>
            </a:r>
            <a:r>
              <a:rPr lang="en-GB" sz="3200" b="1" dirty="0" smtClean="0">
                <a:solidFill>
                  <a:srgbClr val="00AEEF"/>
                </a:solidFill>
                <a:latin typeface="Roboto Regular"/>
              </a:rPr>
              <a:t>in Republic of Korea - </a:t>
            </a:r>
            <a:r>
              <a:rPr lang="fr-FR" sz="3200" b="1" dirty="0" err="1" smtClean="0">
                <a:solidFill>
                  <a:srgbClr val="00AEEF"/>
                </a:solidFill>
                <a:latin typeface="Roboto Regular"/>
              </a:rPr>
              <a:t>Success</a:t>
            </a:r>
            <a:r>
              <a:rPr lang="fr-FR" sz="3200" b="1" dirty="0" smtClean="0">
                <a:solidFill>
                  <a:srgbClr val="00AEEF"/>
                </a:solidFill>
                <a:latin typeface="Roboto Regular"/>
              </a:rPr>
              <a:t> </a:t>
            </a:r>
            <a:r>
              <a:rPr lang="fr-FR" sz="3200" b="1" dirty="0" err="1">
                <a:solidFill>
                  <a:srgbClr val="00AEEF"/>
                </a:solidFill>
                <a:latin typeface="Roboto Regular"/>
              </a:rPr>
              <a:t>factors</a:t>
            </a:r>
            <a:r>
              <a:rPr lang="fr-FR" sz="3200" b="1" dirty="0">
                <a:solidFill>
                  <a:srgbClr val="00AEEF"/>
                </a:solidFill>
                <a:latin typeface="Roboto Regular"/>
              </a:rPr>
              <a:t> </a:t>
            </a:r>
            <a:endParaRPr lang="fr-FR" sz="3200" b="1" dirty="0" smtClean="0">
              <a:solidFill>
                <a:srgbClr val="00AEEF"/>
              </a:solidFill>
              <a:latin typeface="Roboto Regular"/>
            </a:endParaRPr>
          </a:p>
        </p:txBody>
      </p:sp>
      <p:sp>
        <p:nvSpPr>
          <p:cNvPr id="4" name="TextBox 3"/>
          <p:cNvSpPr txBox="1"/>
          <p:nvPr/>
        </p:nvSpPr>
        <p:spPr>
          <a:xfrm>
            <a:off x="355092" y="1069861"/>
            <a:ext cx="3797300" cy="132343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sz="2000" dirty="0" smtClean="0"/>
              <a:t>Establishment of Green Public </a:t>
            </a:r>
            <a:r>
              <a:rPr lang="fr-FR" sz="2000" dirty="0" err="1" smtClean="0"/>
              <a:t>Procurement</a:t>
            </a:r>
            <a:r>
              <a:rPr lang="fr-FR" sz="2000" dirty="0" smtClean="0"/>
              <a:t> </a:t>
            </a:r>
            <a:r>
              <a:rPr lang="fr-FR" sz="2000" dirty="0" err="1" smtClean="0"/>
              <a:t>criteria</a:t>
            </a:r>
            <a:r>
              <a:rPr lang="fr-FR" sz="2000" dirty="0" smtClean="0"/>
              <a:t> </a:t>
            </a:r>
            <a:r>
              <a:rPr lang="fr-FR" sz="2000" dirty="0" err="1" smtClean="0"/>
              <a:t>based</a:t>
            </a:r>
            <a:r>
              <a:rPr lang="fr-FR" sz="2000" dirty="0" smtClean="0"/>
              <a:t> on </a:t>
            </a:r>
            <a:r>
              <a:rPr lang="fr-FR" sz="2000" dirty="0" err="1" smtClean="0"/>
              <a:t>Korea</a:t>
            </a:r>
            <a:r>
              <a:rPr lang="fr-FR" sz="2000" dirty="0" smtClean="0"/>
              <a:t> </a:t>
            </a:r>
            <a:r>
              <a:rPr lang="en-US" sz="2000" dirty="0" smtClean="0"/>
              <a:t>Eco-label</a:t>
            </a:r>
            <a:r>
              <a:rPr lang="fr-FR" sz="2000" dirty="0" smtClean="0"/>
              <a:t> and Green </a:t>
            </a:r>
            <a:r>
              <a:rPr lang="fr-FR" sz="2000" dirty="0" err="1" smtClean="0"/>
              <a:t>Recycled</a:t>
            </a:r>
            <a:r>
              <a:rPr lang="fr-FR" sz="2000" dirty="0" smtClean="0"/>
              <a:t> Mark </a:t>
            </a:r>
            <a:endParaRPr lang="en-GB" sz="2000" dirty="0"/>
          </a:p>
        </p:txBody>
      </p:sp>
      <p:sp>
        <p:nvSpPr>
          <p:cNvPr id="5" name="TextBox 4"/>
          <p:cNvSpPr txBox="1"/>
          <p:nvPr/>
        </p:nvSpPr>
        <p:spPr>
          <a:xfrm>
            <a:off x="5194300" y="1570318"/>
            <a:ext cx="37973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2000" dirty="0" smtClean="0"/>
              <a:t>Limitation of administrative </a:t>
            </a:r>
            <a:r>
              <a:rPr lang="fr-FR" sz="2000" dirty="0" err="1" smtClean="0"/>
              <a:t>costs</a:t>
            </a:r>
            <a:endParaRPr lang="en-GB" sz="2000" dirty="0"/>
          </a:p>
        </p:txBody>
      </p:sp>
      <p:sp>
        <p:nvSpPr>
          <p:cNvPr id="6" name="Right Arrow 5"/>
          <p:cNvSpPr/>
          <p:nvPr/>
        </p:nvSpPr>
        <p:spPr>
          <a:xfrm>
            <a:off x="4152392" y="1469817"/>
            <a:ext cx="978408" cy="484632"/>
          </a:xfrm>
          <a:prstGeom prst="rightArrow">
            <a:avLst>
              <a:gd name="adj1" fmla="val 100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extBox 6"/>
          <p:cNvSpPr txBox="1"/>
          <p:nvPr/>
        </p:nvSpPr>
        <p:spPr>
          <a:xfrm>
            <a:off x="355092" y="2658674"/>
            <a:ext cx="37973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sz="2000" dirty="0" smtClean="0"/>
              <a:t>Establishment of </a:t>
            </a:r>
            <a:r>
              <a:rPr lang="fr-FR" sz="2000" dirty="0" err="1" smtClean="0"/>
              <a:t>clear</a:t>
            </a:r>
            <a:r>
              <a:rPr lang="fr-FR" sz="2000" dirty="0" smtClean="0"/>
              <a:t> </a:t>
            </a:r>
            <a:r>
              <a:rPr lang="fr-FR" sz="2000" dirty="0" err="1" smtClean="0"/>
              <a:t>legal</a:t>
            </a:r>
            <a:r>
              <a:rPr lang="fr-FR" sz="2000" dirty="0" smtClean="0"/>
              <a:t> basis </a:t>
            </a:r>
            <a:r>
              <a:rPr lang="fr-FR" sz="2000" dirty="0" err="1" smtClean="0"/>
              <a:t>that</a:t>
            </a:r>
            <a:r>
              <a:rPr lang="fr-FR" sz="2000" dirty="0" smtClean="0"/>
              <a:t> </a:t>
            </a:r>
            <a:r>
              <a:rPr lang="fr-FR" sz="2000" dirty="0" err="1" smtClean="0"/>
              <a:t>gives</a:t>
            </a:r>
            <a:r>
              <a:rPr lang="fr-FR" sz="2000" dirty="0" smtClean="0"/>
              <a:t> a mandate to </a:t>
            </a:r>
            <a:r>
              <a:rPr lang="fr-FR" sz="2000" dirty="0" err="1" smtClean="0"/>
              <a:t>purchase</a:t>
            </a:r>
            <a:r>
              <a:rPr lang="fr-FR" sz="2000" dirty="0" smtClean="0"/>
              <a:t> green </a:t>
            </a:r>
            <a:r>
              <a:rPr lang="fr-FR" sz="2000" dirty="0" err="1" smtClean="0"/>
              <a:t>products</a:t>
            </a:r>
            <a:r>
              <a:rPr lang="fr-FR" sz="2000" dirty="0" smtClean="0"/>
              <a:t> </a:t>
            </a:r>
            <a:r>
              <a:rPr lang="fr-FR" sz="2000" dirty="0" err="1" smtClean="0"/>
              <a:t>nationwide</a:t>
            </a:r>
            <a:r>
              <a:rPr lang="fr-FR" sz="2000" dirty="0" smtClean="0"/>
              <a:t> </a:t>
            </a:r>
            <a:endParaRPr lang="en-GB" sz="2000" dirty="0"/>
          </a:p>
        </p:txBody>
      </p:sp>
      <p:sp>
        <p:nvSpPr>
          <p:cNvPr id="8" name="Right Arrow 7"/>
          <p:cNvSpPr/>
          <p:nvPr/>
        </p:nvSpPr>
        <p:spPr>
          <a:xfrm>
            <a:off x="4152392" y="2945435"/>
            <a:ext cx="978408" cy="484632"/>
          </a:xfrm>
          <a:prstGeom prst="rightArrow">
            <a:avLst>
              <a:gd name="adj1" fmla="val 100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p:cNvSpPr txBox="1"/>
          <p:nvPr/>
        </p:nvSpPr>
        <p:spPr>
          <a:xfrm>
            <a:off x="5207000" y="2966450"/>
            <a:ext cx="37973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2000" dirty="0"/>
              <a:t>P</a:t>
            </a:r>
            <a:r>
              <a:rPr lang="fr-FR" sz="2000" dirty="0" smtClean="0"/>
              <a:t>romotion of SPP at national </a:t>
            </a:r>
            <a:r>
              <a:rPr lang="fr-FR" sz="2000" dirty="0" err="1" smtClean="0"/>
              <a:t>level</a:t>
            </a:r>
            <a:r>
              <a:rPr lang="fr-FR" sz="2000" dirty="0" smtClean="0"/>
              <a:t> </a:t>
            </a:r>
            <a:endParaRPr lang="en-GB" sz="2000" dirty="0"/>
          </a:p>
        </p:txBody>
      </p:sp>
      <p:sp>
        <p:nvSpPr>
          <p:cNvPr id="10" name="TextBox 9"/>
          <p:cNvSpPr txBox="1"/>
          <p:nvPr/>
        </p:nvSpPr>
        <p:spPr>
          <a:xfrm>
            <a:off x="5181600" y="3937675"/>
            <a:ext cx="38100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2000" dirty="0" err="1" smtClean="0"/>
              <a:t>Successful</a:t>
            </a:r>
            <a:r>
              <a:rPr lang="fr-FR" sz="2000" dirty="0" smtClean="0"/>
              <a:t> monitoring of SPP </a:t>
            </a:r>
            <a:endParaRPr lang="fr-FR" sz="2000" dirty="0"/>
          </a:p>
          <a:p>
            <a:r>
              <a:rPr lang="fr-FR" sz="2000" dirty="0" err="1" smtClean="0"/>
              <a:t>better</a:t>
            </a:r>
            <a:r>
              <a:rPr lang="fr-FR" sz="2000" dirty="0" smtClean="0"/>
              <a:t> data concentration</a:t>
            </a:r>
            <a:endParaRPr lang="en-GB" sz="2000" dirty="0"/>
          </a:p>
        </p:txBody>
      </p:sp>
      <p:sp>
        <p:nvSpPr>
          <p:cNvPr id="11" name="TextBox 10"/>
          <p:cNvSpPr txBox="1"/>
          <p:nvPr/>
        </p:nvSpPr>
        <p:spPr>
          <a:xfrm>
            <a:off x="348488" y="3912461"/>
            <a:ext cx="37973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sz="2000" dirty="0" err="1" smtClean="0"/>
              <a:t>Well-established</a:t>
            </a:r>
            <a:r>
              <a:rPr lang="fr-FR" sz="2000" dirty="0" smtClean="0"/>
              <a:t> e-</a:t>
            </a:r>
            <a:r>
              <a:rPr lang="fr-FR" sz="2000" dirty="0" err="1" smtClean="0"/>
              <a:t>procurement</a:t>
            </a:r>
            <a:r>
              <a:rPr lang="fr-FR" sz="2000" dirty="0" smtClean="0"/>
              <a:t> system (KONEPS)  </a:t>
            </a:r>
            <a:r>
              <a:rPr lang="fr-FR" sz="2000" dirty="0" err="1" smtClean="0"/>
              <a:t>through</a:t>
            </a:r>
            <a:r>
              <a:rPr lang="fr-FR" sz="2000" dirty="0" smtClean="0"/>
              <a:t> the central </a:t>
            </a:r>
            <a:r>
              <a:rPr lang="fr-FR" sz="2000" dirty="0" err="1" smtClean="0"/>
              <a:t>procurement</a:t>
            </a:r>
            <a:r>
              <a:rPr lang="fr-FR" sz="2000" dirty="0" smtClean="0"/>
              <a:t> </a:t>
            </a:r>
            <a:r>
              <a:rPr lang="fr-FR" sz="2000" dirty="0" err="1" smtClean="0"/>
              <a:t>agency</a:t>
            </a:r>
            <a:endParaRPr lang="en-GB" sz="2000" dirty="0"/>
          </a:p>
        </p:txBody>
      </p:sp>
      <p:sp>
        <p:nvSpPr>
          <p:cNvPr id="12" name="Right Arrow 11"/>
          <p:cNvSpPr/>
          <p:nvPr/>
        </p:nvSpPr>
        <p:spPr>
          <a:xfrm>
            <a:off x="4145788" y="4154494"/>
            <a:ext cx="978408" cy="484632"/>
          </a:xfrm>
          <a:prstGeom prst="rightArrow">
            <a:avLst>
              <a:gd name="adj1" fmla="val 100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ight Arrow 12"/>
          <p:cNvSpPr/>
          <p:nvPr/>
        </p:nvSpPr>
        <p:spPr>
          <a:xfrm>
            <a:off x="4145788" y="5415124"/>
            <a:ext cx="978408" cy="484632"/>
          </a:xfrm>
          <a:prstGeom prst="rightArrow">
            <a:avLst>
              <a:gd name="adj1" fmla="val 100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p:cNvSpPr txBox="1"/>
          <p:nvPr/>
        </p:nvSpPr>
        <p:spPr>
          <a:xfrm>
            <a:off x="5168900" y="5149608"/>
            <a:ext cx="379730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2000" dirty="0" smtClean="0"/>
              <a:t>Provision of </a:t>
            </a:r>
            <a:r>
              <a:rPr lang="fr-FR" sz="2000" dirty="0" err="1" smtClean="0"/>
              <a:t>technical</a:t>
            </a:r>
            <a:r>
              <a:rPr lang="fr-FR" sz="2000" dirty="0" smtClean="0"/>
              <a:t> assistance to </a:t>
            </a:r>
            <a:r>
              <a:rPr lang="fr-FR" sz="2000" dirty="0" err="1" smtClean="0"/>
              <a:t>procurers</a:t>
            </a:r>
            <a:r>
              <a:rPr lang="fr-FR" sz="2000" dirty="0" smtClean="0"/>
              <a:t> on SPP </a:t>
            </a:r>
            <a:r>
              <a:rPr lang="fr-FR" sz="2000" dirty="0" err="1" smtClean="0"/>
              <a:t>implementation</a:t>
            </a:r>
            <a:r>
              <a:rPr lang="fr-FR" sz="2000" dirty="0" smtClean="0"/>
              <a:t> and monitoring </a:t>
            </a:r>
            <a:endParaRPr lang="en-GB" sz="2000" dirty="0"/>
          </a:p>
        </p:txBody>
      </p:sp>
      <p:sp>
        <p:nvSpPr>
          <p:cNvPr id="18" name="TextBox 17"/>
          <p:cNvSpPr txBox="1"/>
          <p:nvPr/>
        </p:nvSpPr>
        <p:spPr>
          <a:xfrm>
            <a:off x="348488" y="5216676"/>
            <a:ext cx="37973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sz="2000" dirty="0" err="1" smtClean="0"/>
              <a:t>Annual</a:t>
            </a:r>
            <a:r>
              <a:rPr lang="fr-FR" sz="2000" dirty="0" smtClean="0"/>
              <a:t> publication of GPP guidelines by the Ministry of </a:t>
            </a:r>
            <a:r>
              <a:rPr lang="fr-FR" sz="2000" dirty="0" err="1" smtClean="0"/>
              <a:t>Environment</a:t>
            </a:r>
            <a:r>
              <a:rPr lang="fr-FR" sz="2000" dirty="0" smtClean="0"/>
              <a:t> </a:t>
            </a:r>
            <a:endParaRPr lang="en-GB" sz="2000" dirty="0"/>
          </a:p>
        </p:txBody>
      </p:sp>
      <p:cxnSp>
        <p:nvCxnSpPr>
          <p:cNvPr id="20" name="Straight Connector 19"/>
          <p:cNvCxnSpPr/>
          <p:nvPr/>
        </p:nvCxnSpPr>
        <p:spPr>
          <a:xfrm>
            <a:off x="901253" y="683835"/>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6608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0" y="0"/>
            <a:ext cx="8229600" cy="1208257"/>
          </a:xfrm>
          <a:prstGeom prst="rect">
            <a:avLst/>
          </a:prstGeom>
          <a:solidFill>
            <a:srgbClr val="00AEEF"/>
          </a:solidFill>
        </p:spPr>
        <p:txBody>
          <a:bodyPr>
            <a:normAutofit/>
          </a:bodyPr>
          <a:lstStyle>
            <a:lvl1pPr algn="l" defTabSz="457136" rtl="0" eaLnBrk="1" latinLnBrk="0" hangingPunct="1">
              <a:spcBef>
                <a:spcPct val="0"/>
              </a:spcBef>
              <a:buNone/>
              <a:defRPr sz="4400" kern="1200">
                <a:solidFill>
                  <a:schemeClr val="tx1"/>
                </a:solidFill>
                <a:latin typeface="Roboto Regular"/>
                <a:ea typeface="+mj-ea"/>
                <a:cs typeface="Roboto Regular"/>
              </a:defRPr>
            </a:lvl1pPr>
          </a:lstStyle>
          <a:p>
            <a:r>
              <a:rPr lang="fr-FR" sz="3600" dirty="0" smtClean="0">
                <a:solidFill>
                  <a:schemeClr val="bg1"/>
                </a:solidFill>
              </a:rPr>
              <a:t>SPP in </a:t>
            </a:r>
            <a:r>
              <a:rPr lang="fr-FR" sz="3600" dirty="0" err="1" smtClean="0">
                <a:solidFill>
                  <a:schemeClr val="bg1"/>
                </a:solidFill>
              </a:rPr>
              <a:t>Norway</a:t>
            </a:r>
            <a:endParaRPr lang="en-GB" sz="3600" dirty="0">
              <a:solidFill>
                <a:schemeClr val="bg1"/>
              </a:solidFill>
            </a:endParaRPr>
          </a:p>
        </p:txBody>
      </p:sp>
      <p:sp>
        <p:nvSpPr>
          <p:cNvPr id="10"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schemeClr val="bg1">
                    <a:lumMod val="65000"/>
                  </a:schemeClr>
                </a:solidFill>
              </a:rPr>
              <a:t>35</a:t>
            </a:fld>
            <a:endParaRPr lang="en-US" sz="900" dirty="0">
              <a:solidFill>
                <a:schemeClr val="bg1">
                  <a:lumMod val="65000"/>
                </a:schemeClr>
              </a:solidFill>
            </a:endParaRPr>
          </a:p>
        </p:txBody>
      </p:sp>
      <p:cxnSp>
        <p:nvCxnSpPr>
          <p:cNvPr id="11" name="Straight Connector 10"/>
          <p:cNvCxnSpPr/>
          <p:nvPr/>
        </p:nvCxnSpPr>
        <p:spPr>
          <a:xfrm>
            <a:off x="728122" y="11938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28122" y="635000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9256881" y="6361587"/>
            <a:ext cx="1707455" cy="538748"/>
          </a:xfrm>
          <a:prstGeom prst="rect">
            <a:avLst/>
          </a:prstGeom>
        </p:spPr>
        <p:txBody>
          <a:bodyPr vert="horz" lIns="91427" tIns="45713" rIns="91427" bIns="45713"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marL="171426" indent="-171426" algn="r">
              <a:buFont typeface="Wingdings" charset="0"/>
              <a:buChar char="ß"/>
            </a:pPr>
            <a:r>
              <a:rPr lang="en-US" sz="900" dirty="0" smtClean="0">
                <a:solidFill>
                  <a:schemeClr val="bg1"/>
                </a:solidFill>
                <a:sym typeface="Wingdings"/>
              </a:rPr>
              <a:t>Slide numbers to be added</a:t>
            </a:r>
            <a:r>
              <a:rPr lang="en-US" sz="900" dirty="0" smtClean="0">
                <a:solidFill>
                  <a:schemeClr val="bg1"/>
                </a:solidFill>
              </a:rPr>
              <a:t> </a:t>
            </a:r>
            <a:endParaRPr lang="en-US" sz="900" dirty="0">
              <a:solidFill>
                <a:schemeClr val="bg1"/>
              </a:solidFill>
            </a:endParaRPr>
          </a:p>
          <a:p>
            <a:pPr algn="r"/>
            <a:r>
              <a:rPr lang="en-US" sz="900" dirty="0">
                <a:solidFill>
                  <a:schemeClr val="bg1"/>
                </a:solidFill>
              </a:rPr>
              <a:t>as shown alongside</a:t>
            </a:r>
          </a:p>
        </p:txBody>
      </p:sp>
      <p:sp>
        <p:nvSpPr>
          <p:cNvPr id="9" name="Title 1"/>
          <p:cNvSpPr txBox="1">
            <a:spLocks/>
          </p:cNvSpPr>
          <p:nvPr/>
        </p:nvSpPr>
        <p:spPr>
          <a:xfrm>
            <a:off x="419100" y="1435100"/>
            <a:ext cx="8420100" cy="4406902"/>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hangingPunct="0"/>
            <a:r>
              <a:rPr lang="en-GB" sz="2400" dirty="0" smtClean="0"/>
              <a:t>Estimated </a:t>
            </a:r>
            <a:r>
              <a:rPr lang="en-GB" sz="2400" dirty="0"/>
              <a:t>total procurement expenditure for the central government (2013): </a:t>
            </a:r>
            <a:r>
              <a:rPr lang="en-GB" sz="2400" b="1" dirty="0" smtClean="0"/>
              <a:t>USD 23 403 million =</a:t>
            </a:r>
          </a:p>
          <a:p>
            <a:r>
              <a:rPr lang="en-GB" sz="2400" b="1" dirty="0" smtClean="0"/>
              <a:t>24% </a:t>
            </a:r>
            <a:r>
              <a:rPr lang="en-GB" sz="2400" dirty="0"/>
              <a:t>of the overall government’s </a:t>
            </a:r>
            <a:r>
              <a:rPr lang="en-GB" sz="2400" dirty="0" smtClean="0"/>
              <a:t>expenditure</a:t>
            </a:r>
          </a:p>
          <a:p>
            <a:endParaRPr lang="fr-FR" sz="2400" dirty="0"/>
          </a:p>
          <a:p>
            <a:r>
              <a:rPr lang="en-GB" sz="2400" b="1" dirty="0" smtClean="0"/>
              <a:t>Resources invested in SPP</a:t>
            </a:r>
            <a:r>
              <a:rPr lang="en-GB" sz="2400" dirty="0" smtClean="0"/>
              <a:t>: at </a:t>
            </a:r>
            <a:r>
              <a:rPr lang="en-GB" sz="2400" dirty="0"/>
              <a:t>the public procurement agency </a:t>
            </a:r>
            <a:r>
              <a:rPr lang="en-GB" sz="2400" dirty="0" smtClean="0"/>
              <a:t>of Norway a </a:t>
            </a:r>
            <a:r>
              <a:rPr lang="en-GB" sz="2400" dirty="0"/>
              <a:t>total of four full-time equivalent jobs (FTEs) are dedicated to working with sustainable public procurement. This includes both social and environmental considerations and workers’ rights. The annual budget at </a:t>
            </a:r>
            <a:r>
              <a:rPr lang="en-GB" sz="2400" dirty="0" err="1"/>
              <a:t>Difi</a:t>
            </a:r>
            <a:r>
              <a:rPr lang="en-GB" sz="2400" dirty="0"/>
              <a:t> (including salaries) is estimated to be around 350.000-470.000 USD.</a:t>
            </a:r>
            <a:endParaRPr lang="en-GB" sz="2400" dirty="0" smtClean="0"/>
          </a:p>
          <a:p>
            <a:endParaRPr lang="en-US" sz="2400" dirty="0" smtClean="0">
              <a:ea typeface="Roboto Black" panose="02000000000000000000" pitchFamily="2" charset="0"/>
              <a:cs typeface="Roboto Black"/>
            </a:endParaRPr>
          </a:p>
          <a:p>
            <a:endParaRPr lang="en-US" sz="2400" dirty="0" smtClean="0">
              <a:ea typeface="Roboto Black" panose="02000000000000000000" pitchFamily="2" charset="0"/>
              <a:cs typeface="Roboto Black"/>
            </a:endParaRPr>
          </a:p>
          <a:p>
            <a:endParaRPr lang="en-US" sz="2400" b="1" dirty="0">
              <a:latin typeface="Roboto Black" panose="02000000000000000000" pitchFamily="2" charset="0"/>
            </a:endParaRPr>
          </a:p>
        </p:txBody>
      </p:sp>
      <p:pic>
        <p:nvPicPr>
          <p:cNvPr id="2" name="Picture 1"/>
          <p:cNvPicPr>
            <a:picLocks noChangeAspect="1"/>
          </p:cNvPicPr>
          <p:nvPr/>
        </p:nvPicPr>
        <p:blipFill>
          <a:blip r:embed="rId3"/>
          <a:stretch>
            <a:fillRect/>
          </a:stretch>
        </p:blipFill>
        <p:spPr>
          <a:xfrm>
            <a:off x="7035800" y="0"/>
            <a:ext cx="2108200" cy="1208257"/>
          </a:xfrm>
          <a:prstGeom prst="rect">
            <a:avLst/>
          </a:prstGeom>
        </p:spPr>
      </p:pic>
    </p:spTree>
    <p:extLst>
      <p:ext uri="{BB962C8B-B14F-4D97-AF65-F5344CB8AC3E}">
        <p14:creationId xmlns:p14="http://schemas.microsoft.com/office/powerpoint/2010/main" val="1284065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0" y="0"/>
            <a:ext cx="8229600" cy="1208257"/>
          </a:xfrm>
          <a:prstGeom prst="rect">
            <a:avLst/>
          </a:prstGeom>
          <a:solidFill>
            <a:srgbClr val="00AEEF"/>
          </a:solidFill>
        </p:spPr>
        <p:txBody>
          <a:bodyPr>
            <a:normAutofit/>
          </a:bodyPr>
          <a:lstStyle>
            <a:lvl1pPr algn="l" defTabSz="457136" rtl="0" eaLnBrk="1" latinLnBrk="0" hangingPunct="1">
              <a:spcBef>
                <a:spcPct val="0"/>
              </a:spcBef>
              <a:buNone/>
              <a:defRPr sz="4400" kern="1200">
                <a:solidFill>
                  <a:schemeClr val="tx1"/>
                </a:solidFill>
                <a:latin typeface="Roboto Regular"/>
                <a:ea typeface="+mj-ea"/>
                <a:cs typeface="Roboto Regular"/>
              </a:defRPr>
            </a:lvl1pPr>
          </a:lstStyle>
          <a:p>
            <a:r>
              <a:rPr lang="fr-FR" sz="3600" dirty="0" smtClean="0">
                <a:solidFill>
                  <a:schemeClr val="bg1"/>
                </a:solidFill>
              </a:rPr>
              <a:t>SPP in </a:t>
            </a:r>
            <a:r>
              <a:rPr lang="fr-FR" sz="3600" dirty="0" err="1" smtClean="0">
                <a:solidFill>
                  <a:schemeClr val="bg1"/>
                </a:solidFill>
              </a:rPr>
              <a:t>Norway</a:t>
            </a:r>
            <a:r>
              <a:rPr lang="fr-FR" sz="3600" dirty="0" smtClean="0">
                <a:solidFill>
                  <a:schemeClr val="bg1"/>
                </a:solidFill>
              </a:rPr>
              <a:t> - </a:t>
            </a:r>
            <a:r>
              <a:rPr lang="en-GB" sz="2400" dirty="0">
                <a:solidFill>
                  <a:schemeClr val="bg1"/>
                </a:solidFill>
              </a:rPr>
              <a:t>Institutional </a:t>
            </a:r>
            <a:r>
              <a:rPr lang="en-GB" sz="2400" dirty="0" smtClean="0">
                <a:solidFill>
                  <a:schemeClr val="bg1"/>
                </a:solidFill>
              </a:rPr>
              <a:t>framework</a:t>
            </a:r>
            <a:endParaRPr lang="en-GB" sz="3600" dirty="0">
              <a:solidFill>
                <a:schemeClr val="bg1"/>
              </a:solidFill>
            </a:endParaRPr>
          </a:p>
          <a:p>
            <a:endParaRPr lang="en-GB" sz="3600" dirty="0">
              <a:solidFill>
                <a:schemeClr val="bg1"/>
              </a:solidFill>
            </a:endParaRPr>
          </a:p>
        </p:txBody>
      </p:sp>
      <p:sp>
        <p:nvSpPr>
          <p:cNvPr id="10"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schemeClr val="bg1">
                    <a:lumMod val="65000"/>
                  </a:schemeClr>
                </a:solidFill>
              </a:rPr>
              <a:t>36</a:t>
            </a:fld>
            <a:endParaRPr lang="en-US" sz="900" dirty="0">
              <a:solidFill>
                <a:schemeClr val="bg1">
                  <a:lumMod val="65000"/>
                </a:schemeClr>
              </a:solidFill>
            </a:endParaRPr>
          </a:p>
        </p:txBody>
      </p:sp>
      <p:cxnSp>
        <p:nvCxnSpPr>
          <p:cNvPr id="11" name="Straight Connector 10"/>
          <p:cNvCxnSpPr/>
          <p:nvPr/>
        </p:nvCxnSpPr>
        <p:spPr>
          <a:xfrm>
            <a:off x="728122" y="11938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28122" y="635000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9256881" y="6361587"/>
            <a:ext cx="1707455" cy="538748"/>
          </a:xfrm>
          <a:prstGeom prst="rect">
            <a:avLst/>
          </a:prstGeom>
        </p:spPr>
        <p:txBody>
          <a:bodyPr vert="horz" lIns="91427" tIns="45713" rIns="91427" bIns="45713"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marL="171426" indent="-171426" algn="r">
              <a:buFont typeface="Wingdings" charset="0"/>
              <a:buChar char="ß"/>
            </a:pPr>
            <a:r>
              <a:rPr lang="en-US" sz="900" dirty="0" smtClean="0">
                <a:solidFill>
                  <a:schemeClr val="bg1"/>
                </a:solidFill>
                <a:sym typeface="Wingdings"/>
              </a:rPr>
              <a:t>Slide numbers to be added</a:t>
            </a:r>
            <a:r>
              <a:rPr lang="en-US" sz="900" dirty="0" smtClean="0">
                <a:solidFill>
                  <a:schemeClr val="bg1"/>
                </a:solidFill>
              </a:rPr>
              <a:t> </a:t>
            </a:r>
            <a:endParaRPr lang="en-US" sz="900" dirty="0">
              <a:solidFill>
                <a:schemeClr val="bg1"/>
              </a:solidFill>
            </a:endParaRPr>
          </a:p>
          <a:p>
            <a:pPr algn="r"/>
            <a:r>
              <a:rPr lang="en-US" sz="900" dirty="0">
                <a:solidFill>
                  <a:schemeClr val="bg1"/>
                </a:solidFill>
              </a:rPr>
              <a:t>as shown alongside</a:t>
            </a:r>
          </a:p>
        </p:txBody>
      </p:sp>
      <p:sp>
        <p:nvSpPr>
          <p:cNvPr id="9" name="Title 1"/>
          <p:cNvSpPr txBox="1">
            <a:spLocks/>
          </p:cNvSpPr>
          <p:nvPr/>
        </p:nvSpPr>
        <p:spPr>
          <a:xfrm>
            <a:off x="381000" y="1365251"/>
            <a:ext cx="8475121" cy="4970293"/>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hangingPunct="0"/>
            <a:r>
              <a:rPr lang="fr-FR" sz="2400" b="1" dirty="0" err="1" smtClean="0"/>
              <a:t>Implementation</a:t>
            </a:r>
            <a:r>
              <a:rPr lang="fr-FR" sz="2400" b="1" dirty="0" smtClean="0"/>
              <a:t> of SPP </a:t>
            </a:r>
            <a:r>
              <a:rPr lang="fr-FR" sz="2400" dirty="0" smtClean="0"/>
              <a:t>put </a:t>
            </a:r>
            <a:r>
              <a:rPr lang="en-GB" sz="2400" dirty="0"/>
              <a:t>in the hands of several ministries:</a:t>
            </a:r>
            <a:endParaRPr lang="fr-FR" sz="2400" b="1" dirty="0" smtClean="0"/>
          </a:p>
          <a:p>
            <a:pPr hangingPunct="0"/>
            <a:endParaRPr lang="en-GB" sz="2400" b="1" dirty="0" smtClean="0">
              <a:solidFill>
                <a:srgbClr val="00AEEF"/>
              </a:solidFill>
            </a:endParaRPr>
          </a:p>
          <a:p>
            <a:pPr marL="342900" indent="-342900" hangingPunct="0">
              <a:buFont typeface="Arial" panose="020B0604020202020204" pitchFamily="34" charset="0"/>
              <a:buChar char="•"/>
            </a:pPr>
            <a:r>
              <a:rPr lang="en-GB" sz="2400" dirty="0" smtClean="0">
                <a:solidFill>
                  <a:srgbClr val="00AEEF"/>
                </a:solidFill>
              </a:rPr>
              <a:t>Ministry </a:t>
            </a:r>
            <a:r>
              <a:rPr lang="en-GB" sz="2400" dirty="0">
                <a:solidFill>
                  <a:srgbClr val="00AEEF"/>
                </a:solidFill>
              </a:rPr>
              <a:t>of Labour and Social </a:t>
            </a:r>
            <a:r>
              <a:rPr lang="en-GB" sz="2400" dirty="0" smtClean="0">
                <a:solidFill>
                  <a:srgbClr val="00AEEF"/>
                </a:solidFill>
              </a:rPr>
              <a:t>Affairs, </a:t>
            </a:r>
            <a:r>
              <a:rPr lang="en-GB" sz="2000" dirty="0" smtClean="0"/>
              <a:t>led the elaboration of the latest SPP policy approved by the Governm</a:t>
            </a:r>
            <a:r>
              <a:rPr lang="en-GB" sz="2000" dirty="0"/>
              <a:t>ent for SPP related to labour conditions.</a:t>
            </a:r>
          </a:p>
          <a:p>
            <a:pPr marL="342900" indent="-342900" hangingPunct="0">
              <a:buFont typeface="Arial" panose="020B0604020202020204" pitchFamily="34" charset="0"/>
              <a:buChar char="•"/>
            </a:pPr>
            <a:r>
              <a:rPr lang="en-GB" sz="2400" dirty="0">
                <a:solidFill>
                  <a:srgbClr val="00AEEF"/>
                </a:solidFill>
              </a:rPr>
              <a:t>Ministry of Industry</a:t>
            </a:r>
            <a:r>
              <a:rPr lang="en-GB" sz="2400" dirty="0"/>
              <a:t>, </a:t>
            </a:r>
            <a:r>
              <a:rPr lang="en-GB" sz="2000" dirty="0" smtClean="0"/>
              <a:t>as it </a:t>
            </a:r>
            <a:r>
              <a:rPr lang="en-GB" sz="2000" dirty="0"/>
              <a:t>has the general responsibility for the development of laws and regulations on public procurement.</a:t>
            </a:r>
          </a:p>
          <a:p>
            <a:pPr marL="342900" indent="-342900" hangingPunct="0">
              <a:buFont typeface="Arial" panose="020B0604020202020204" pitchFamily="34" charset="0"/>
              <a:buChar char="•"/>
            </a:pPr>
            <a:r>
              <a:rPr lang="en-GB" sz="2400" dirty="0">
                <a:solidFill>
                  <a:srgbClr val="00AEEF"/>
                </a:solidFill>
              </a:rPr>
              <a:t>Ministry of Climate and the Environment</a:t>
            </a:r>
            <a:r>
              <a:rPr lang="en-GB" sz="2400" dirty="0"/>
              <a:t>, </a:t>
            </a:r>
            <a:r>
              <a:rPr lang="en-GB" sz="2000" dirty="0"/>
              <a:t>for the environmental aspects of SPP. </a:t>
            </a:r>
            <a:endParaRPr lang="en-GB" sz="2400" dirty="0"/>
          </a:p>
          <a:p>
            <a:pPr marL="342900" indent="-342900" hangingPunct="0">
              <a:buFont typeface="Arial" panose="020B0604020202020204" pitchFamily="34" charset="0"/>
              <a:buChar char="•"/>
            </a:pPr>
            <a:r>
              <a:rPr lang="en-GB" sz="2400" dirty="0">
                <a:solidFill>
                  <a:srgbClr val="00AEEF"/>
                </a:solidFill>
              </a:rPr>
              <a:t>Ministry of Foreign Affairs</a:t>
            </a:r>
            <a:r>
              <a:rPr lang="en-GB" sz="2400" dirty="0"/>
              <a:t>, </a:t>
            </a:r>
            <a:r>
              <a:rPr lang="en-GB" sz="2000" dirty="0" smtClean="0"/>
              <a:t>for SPP related to international policy on human rights and corporate social responsibility. </a:t>
            </a:r>
          </a:p>
          <a:p>
            <a:pPr marL="342900" indent="-342900" hangingPunct="0">
              <a:buFont typeface="Arial" panose="020B0604020202020204" pitchFamily="34" charset="0"/>
              <a:buChar char="•"/>
            </a:pPr>
            <a:r>
              <a:rPr lang="en-GB" sz="2400" dirty="0" smtClean="0">
                <a:solidFill>
                  <a:srgbClr val="00AEEF"/>
                </a:solidFill>
              </a:rPr>
              <a:t>Agency for Public Management and </a:t>
            </a:r>
            <a:r>
              <a:rPr lang="en-GB" sz="2400" dirty="0" err="1" smtClean="0">
                <a:solidFill>
                  <a:srgbClr val="00AEEF"/>
                </a:solidFill>
              </a:rPr>
              <a:t>eGovernment</a:t>
            </a:r>
            <a:r>
              <a:rPr lang="en-GB" sz="2400" dirty="0" smtClean="0">
                <a:solidFill>
                  <a:srgbClr val="00AEEF"/>
                </a:solidFill>
              </a:rPr>
              <a:t> (</a:t>
            </a:r>
            <a:r>
              <a:rPr lang="en-GB" sz="2400" dirty="0" err="1" smtClean="0">
                <a:solidFill>
                  <a:srgbClr val="00AEEF"/>
                </a:solidFill>
              </a:rPr>
              <a:t>Difi</a:t>
            </a:r>
            <a:r>
              <a:rPr lang="en-GB" sz="2400" dirty="0" smtClean="0">
                <a:solidFill>
                  <a:srgbClr val="00AEEF"/>
                </a:solidFill>
              </a:rPr>
              <a:t>) </a:t>
            </a:r>
            <a:r>
              <a:rPr lang="en-GB" sz="2000" dirty="0" smtClean="0"/>
              <a:t>for the implementation of SPP policies.</a:t>
            </a:r>
            <a:endParaRPr lang="en-GB" sz="2400" dirty="0" smtClean="0"/>
          </a:p>
          <a:p>
            <a:pPr marL="342900" indent="-342900">
              <a:buFont typeface="Arial" panose="020B0604020202020204" pitchFamily="34" charset="0"/>
              <a:buChar char="•"/>
            </a:pPr>
            <a:endParaRPr lang="en-GB" sz="2400" dirty="0" smtClean="0"/>
          </a:p>
          <a:p>
            <a:endParaRPr lang="en-US" sz="2400" dirty="0" smtClean="0">
              <a:ea typeface="Roboto Black" panose="02000000000000000000" pitchFamily="2" charset="0"/>
              <a:cs typeface="Roboto Black"/>
            </a:endParaRPr>
          </a:p>
          <a:p>
            <a:endParaRPr lang="en-US" sz="2400" dirty="0" smtClean="0">
              <a:ea typeface="Roboto Black" panose="02000000000000000000" pitchFamily="2" charset="0"/>
              <a:cs typeface="Roboto Black"/>
            </a:endParaRPr>
          </a:p>
          <a:p>
            <a:endParaRPr lang="en-US" sz="2400" b="1" dirty="0">
              <a:latin typeface="Roboto Black" panose="02000000000000000000" pitchFamily="2" charset="0"/>
            </a:endParaRPr>
          </a:p>
        </p:txBody>
      </p:sp>
      <p:pic>
        <p:nvPicPr>
          <p:cNvPr id="2" name="Picture 1"/>
          <p:cNvPicPr>
            <a:picLocks noChangeAspect="1"/>
          </p:cNvPicPr>
          <p:nvPr/>
        </p:nvPicPr>
        <p:blipFill>
          <a:blip r:embed="rId3"/>
          <a:stretch>
            <a:fillRect/>
          </a:stretch>
        </p:blipFill>
        <p:spPr>
          <a:xfrm>
            <a:off x="7035800" y="0"/>
            <a:ext cx="2108200" cy="1208257"/>
          </a:xfrm>
          <a:prstGeom prst="rect">
            <a:avLst/>
          </a:prstGeom>
        </p:spPr>
      </p:pic>
    </p:spTree>
    <p:extLst>
      <p:ext uri="{BB962C8B-B14F-4D97-AF65-F5344CB8AC3E}">
        <p14:creationId xmlns:p14="http://schemas.microsoft.com/office/powerpoint/2010/main" val="2678755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0" y="0"/>
            <a:ext cx="8229600" cy="1208257"/>
          </a:xfrm>
          <a:prstGeom prst="rect">
            <a:avLst/>
          </a:prstGeom>
          <a:solidFill>
            <a:srgbClr val="00AEEF"/>
          </a:solidFill>
        </p:spPr>
        <p:txBody>
          <a:bodyPr>
            <a:normAutofit/>
          </a:bodyPr>
          <a:lstStyle>
            <a:lvl1pPr algn="l" defTabSz="457136" rtl="0" eaLnBrk="1" latinLnBrk="0" hangingPunct="1">
              <a:spcBef>
                <a:spcPct val="0"/>
              </a:spcBef>
              <a:buNone/>
              <a:defRPr sz="4400" kern="1200">
                <a:solidFill>
                  <a:schemeClr val="tx1"/>
                </a:solidFill>
                <a:latin typeface="Roboto Regular"/>
                <a:ea typeface="+mj-ea"/>
                <a:cs typeface="Roboto Regular"/>
              </a:defRPr>
            </a:lvl1pPr>
          </a:lstStyle>
          <a:p>
            <a:r>
              <a:rPr lang="fr-FR" sz="3600" dirty="0" smtClean="0">
                <a:solidFill>
                  <a:schemeClr val="bg1"/>
                </a:solidFill>
              </a:rPr>
              <a:t>SPP in </a:t>
            </a:r>
            <a:r>
              <a:rPr lang="fr-FR" sz="3600" dirty="0" err="1" smtClean="0">
                <a:solidFill>
                  <a:schemeClr val="bg1"/>
                </a:solidFill>
              </a:rPr>
              <a:t>Norway</a:t>
            </a:r>
            <a:r>
              <a:rPr lang="fr-FR" sz="3600" dirty="0" smtClean="0">
                <a:solidFill>
                  <a:schemeClr val="bg1"/>
                </a:solidFill>
              </a:rPr>
              <a:t> - </a:t>
            </a:r>
            <a:r>
              <a:rPr lang="en-GB" sz="2400" dirty="0">
                <a:solidFill>
                  <a:schemeClr val="bg1"/>
                </a:solidFill>
              </a:rPr>
              <a:t>Implementation activities</a:t>
            </a:r>
            <a:endParaRPr lang="en-GB" sz="3600" dirty="0">
              <a:solidFill>
                <a:schemeClr val="bg1"/>
              </a:solidFill>
            </a:endParaRPr>
          </a:p>
          <a:p>
            <a:endParaRPr lang="en-GB" sz="3600" dirty="0">
              <a:solidFill>
                <a:schemeClr val="bg1"/>
              </a:solidFill>
            </a:endParaRPr>
          </a:p>
        </p:txBody>
      </p:sp>
      <p:sp>
        <p:nvSpPr>
          <p:cNvPr id="10"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schemeClr val="bg1">
                    <a:lumMod val="65000"/>
                  </a:schemeClr>
                </a:solidFill>
              </a:rPr>
              <a:t>37</a:t>
            </a:fld>
            <a:endParaRPr lang="en-US" sz="900" dirty="0">
              <a:solidFill>
                <a:schemeClr val="bg1">
                  <a:lumMod val="65000"/>
                </a:schemeClr>
              </a:solidFill>
            </a:endParaRPr>
          </a:p>
        </p:txBody>
      </p:sp>
      <p:cxnSp>
        <p:nvCxnSpPr>
          <p:cNvPr id="11" name="Straight Connector 10"/>
          <p:cNvCxnSpPr/>
          <p:nvPr/>
        </p:nvCxnSpPr>
        <p:spPr>
          <a:xfrm>
            <a:off x="728122" y="11938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28122" y="635000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9256881" y="6361587"/>
            <a:ext cx="1707455" cy="538748"/>
          </a:xfrm>
          <a:prstGeom prst="rect">
            <a:avLst/>
          </a:prstGeom>
        </p:spPr>
        <p:txBody>
          <a:bodyPr vert="horz" lIns="91427" tIns="45713" rIns="91427" bIns="45713"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marL="171426" indent="-171426" algn="r">
              <a:buFont typeface="Wingdings" charset="0"/>
              <a:buChar char="ß"/>
            </a:pPr>
            <a:r>
              <a:rPr lang="en-US" sz="900" dirty="0" smtClean="0">
                <a:solidFill>
                  <a:schemeClr val="bg1"/>
                </a:solidFill>
                <a:sym typeface="Wingdings"/>
              </a:rPr>
              <a:t>Slide numbers to be added</a:t>
            </a:r>
            <a:r>
              <a:rPr lang="en-US" sz="900" dirty="0" smtClean="0">
                <a:solidFill>
                  <a:schemeClr val="bg1"/>
                </a:solidFill>
              </a:rPr>
              <a:t> </a:t>
            </a:r>
            <a:endParaRPr lang="en-US" sz="900" dirty="0">
              <a:solidFill>
                <a:schemeClr val="bg1"/>
              </a:solidFill>
            </a:endParaRPr>
          </a:p>
          <a:p>
            <a:pPr algn="r"/>
            <a:r>
              <a:rPr lang="en-US" sz="900" dirty="0">
                <a:solidFill>
                  <a:schemeClr val="bg1"/>
                </a:solidFill>
              </a:rPr>
              <a:t>as shown alongside</a:t>
            </a:r>
          </a:p>
        </p:txBody>
      </p:sp>
      <p:sp>
        <p:nvSpPr>
          <p:cNvPr id="9" name="Title 1"/>
          <p:cNvSpPr txBox="1">
            <a:spLocks/>
          </p:cNvSpPr>
          <p:nvPr/>
        </p:nvSpPr>
        <p:spPr>
          <a:xfrm>
            <a:off x="381000" y="1365251"/>
            <a:ext cx="8475121" cy="4970293"/>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marL="342900" indent="-342900">
              <a:buFont typeface="Arial" panose="020B0604020202020204" pitchFamily="34" charset="0"/>
              <a:buChar char="•"/>
            </a:pPr>
            <a:r>
              <a:rPr lang="en-GB" sz="2400" dirty="0"/>
              <a:t>In January 2016, Norway established a new Government Procurement Centre in charge of public contracts.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goal is to implement more professional, efficient and simple procurement processes in the public sector while also obtaining lower prices, reduced transaction costs, wider use of e-procurement and higher regulatory compliance.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centre will take strategic considerations, including environmental issues, into account while planning and carrying out the purchases.</a:t>
            </a:r>
          </a:p>
          <a:p>
            <a:pPr marL="342900" indent="-342900">
              <a:buFont typeface="Arial" panose="020B0604020202020204" pitchFamily="34" charset="0"/>
              <a:buChar char="•"/>
            </a:pPr>
            <a:endParaRPr lang="en-GB" sz="2400" dirty="0" smtClean="0"/>
          </a:p>
          <a:p>
            <a:endParaRPr lang="en-US" sz="2400" dirty="0" smtClean="0">
              <a:ea typeface="Roboto Black" panose="02000000000000000000" pitchFamily="2" charset="0"/>
              <a:cs typeface="Roboto Black"/>
            </a:endParaRPr>
          </a:p>
          <a:p>
            <a:endParaRPr lang="en-US" sz="2400" dirty="0" smtClean="0">
              <a:ea typeface="Roboto Black" panose="02000000000000000000" pitchFamily="2" charset="0"/>
              <a:cs typeface="Roboto Black"/>
            </a:endParaRPr>
          </a:p>
          <a:p>
            <a:endParaRPr lang="en-US" sz="2400" b="1" dirty="0">
              <a:latin typeface="Roboto Black" panose="02000000000000000000" pitchFamily="2" charset="0"/>
            </a:endParaRPr>
          </a:p>
        </p:txBody>
      </p:sp>
      <p:pic>
        <p:nvPicPr>
          <p:cNvPr id="2" name="Picture 1"/>
          <p:cNvPicPr>
            <a:picLocks noChangeAspect="1"/>
          </p:cNvPicPr>
          <p:nvPr/>
        </p:nvPicPr>
        <p:blipFill>
          <a:blip r:embed="rId3"/>
          <a:stretch>
            <a:fillRect/>
          </a:stretch>
        </p:blipFill>
        <p:spPr>
          <a:xfrm>
            <a:off x="7035800" y="0"/>
            <a:ext cx="2108200" cy="1208257"/>
          </a:xfrm>
          <a:prstGeom prst="rect">
            <a:avLst/>
          </a:prstGeom>
        </p:spPr>
      </p:pic>
    </p:spTree>
    <p:extLst>
      <p:ext uri="{BB962C8B-B14F-4D97-AF65-F5344CB8AC3E}">
        <p14:creationId xmlns:p14="http://schemas.microsoft.com/office/powerpoint/2010/main" val="25827108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shadeToTitle="1">
        <a:solidFill>
          <a:srgbClr val="00AEE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8122" y="4263035"/>
            <a:ext cx="6595546" cy="1928779"/>
          </a:xfrm>
        </p:spPr>
        <p:txBody>
          <a:bodyPr lIns="0" tIns="144000" rIns="0" anchor="t">
            <a:noAutofit/>
          </a:bodyPr>
          <a:lstStyle/>
          <a:p>
            <a:r>
              <a:rPr lang="en-US" sz="3600" dirty="0" smtClean="0">
                <a:solidFill>
                  <a:schemeClr val="bg1"/>
                </a:solidFill>
              </a:rPr>
              <a:t>Conclusion</a:t>
            </a:r>
            <a:endParaRPr lang="en-US" sz="3600" dirty="0">
              <a:solidFill>
                <a:schemeClr val="bg1"/>
              </a:solidFill>
            </a:endParaRPr>
          </a:p>
        </p:txBody>
      </p:sp>
      <p:cxnSp>
        <p:nvCxnSpPr>
          <p:cNvPr id="5" name="Straight Connector 4"/>
          <p:cNvCxnSpPr/>
          <p:nvPr/>
        </p:nvCxnSpPr>
        <p:spPr>
          <a:xfrm>
            <a:off x="728122" y="6191812"/>
            <a:ext cx="767926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28122" y="4263033"/>
            <a:ext cx="767926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9039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prstClr val="white">
                    <a:lumMod val="65000"/>
                  </a:prstClr>
                </a:solidFill>
              </a:rPr>
              <a:pPr/>
              <a:t>39</a:t>
            </a:fld>
            <a:endParaRPr lang="en-US" sz="900" dirty="0">
              <a:solidFill>
                <a:prstClr val="white">
                  <a:lumMod val="65000"/>
                </a:prstClr>
              </a:solidFill>
            </a:endParaRPr>
          </a:p>
        </p:txBody>
      </p:sp>
      <p:cxnSp>
        <p:nvCxnSpPr>
          <p:cNvPr id="10" name="Straight Connector 9"/>
          <p:cNvCxnSpPr/>
          <p:nvPr/>
        </p:nvCxnSpPr>
        <p:spPr>
          <a:xfrm>
            <a:off x="728122" y="9525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28122" y="635000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486604" y="1156533"/>
            <a:ext cx="8138086" cy="5053767"/>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marL="342900" indent="-342900">
              <a:buFont typeface="Arial" panose="020B0604020202020204" pitchFamily="34" charset="0"/>
              <a:buChar char="•"/>
            </a:pPr>
            <a:r>
              <a:rPr lang="en-US" sz="2000" dirty="0" smtClean="0">
                <a:latin typeface="Roboto" panose="02000000000000000000" pitchFamily="2" charset="0"/>
                <a:ea typeface="Roboto" panose="02000000000000000000" pitchFamily="2" charset="0"/>
                <a:cs typeface="Roboto" panose="02000000000000000000" pitchFamily="2" charset="0"/>
              </a:rPr>
              <a:t>The 2017 </a:t>
            </a:r>
            <a:r>
              <a:rPr lang="en-US" sz="2000" dirty="0">
                <a:latin typeface="Roboto" panose="02000000000000000000" pitchFamily="2" charset="0"/>
                <a:ea typeface="Roboto" panose="02000000000000000000" pitchFamily="2" charset="0"/>
                <a:cs typeface="Roboto" panose="02000000000000000000" pitchFamily="2" charset="0"/>
              </a:rPr>
              <a:t>Global Review </a:t>
            </a:r>
            <a:r>
              <a:rPr lang="en-US" sz="2000" dirty="0" smtClean="0">
                <a:latin typeface="Roboto" panose="02000000000000000000" pitchFamily="2" charset="0"/>
                <a:ea typeface="Roboto" panose="02000000000000000000" pitchFamily="2" charset="0"/>
                <a:cs typeface="Roboto" panose="02000000000000000000" pitchFamily="2" charset="0"/>
              </a:rPr>
              <a:t>of SPP highlights </a:t>
            </a:r>
            <a:r>
              <a:rPr lang="en-US" sz="2000" dirty="0">
                <a:latin typeface="Roboto" panose="02000000000000000000" pitchFamily="2" charset="0"/>
                <a:ea typeface="Roboto" panose="02000000000000000000" pitchFamily="2" charset="0"/>
                <a:cs typeface="Roboto" panose="02000000000000000000" pitchFamily="2" charset="0"/>
              </a:rPr>
              <a:t>how </a:t>
            </a:r>
            <a:r>
              <a:rPr lang="en-US" sz="2000" dirty="0" smtClean="0">
                <a:latin typeface="Roboto" panose="02000000000000000000" pitchFamily="2" charset="0"/>
                <a:ea typeface="Roboto" panose="02000000000000000000" pitchFamily="2" charset="0"/>
                <a:cs typeface="Roboto" panose="02000000000000000000" pitchFamily="2" charset="0"/>
              </a:rPr>
              <a:t>SPP </a:t>
            </a:r>
            <a:r>
              <a:rPr lang="en-US" sz="2000" dirty="0">
                <a:latin typeface="Roboto" panose="02000000000000000000" pitchFamily="2" charset="0"/>
                <a:ea typeface="Roboto" panose="02000000000000000000" pitchFamily="2" charset="0"/>
                <a:cs typeface="Roboto" panose="02000000000000000000" pitchFamily="2" charset="0"/>
              </a:rPr>
              <a:t>is becoming a </a:t>
            </a:r>
            <a:r>
              <a:rPr lang="en-US" sz="2000" b="1" dirty="0">
                <a:latin typeface="Roboto" panose="02000000000000000000" pitchFamily="2" charset="0"/>
                <a:ea typeface="Roboto" panose="02000000000000000000" pitchFamily="2" charset="0"/>
                <a:cs typeface="Roboto" panose="02000000000000000000" pitchFamily="2" charset="0"/>
              </a:rPr>
              <a:t>widespread </a:t>
            </a:r>
            <a:r>
              <a:rPr lang="en-US" sz="2000" b="1" dirty="0" smtClean="0">
                <a:latin typeface="Roboto" panose="02000000000000000000" pitchFamily="2" charset="0"/>
                <a:ea typeface="Roboto" panose="02000000000000000000" pitchFamily="2" charset="0"/>
                <a:cs typeface="Roboto" panose="02000000000000000000" pitchFamily="2" charset="0"/>
              </a:rPr>
              <a:t>practice</a:t>
            </a:r>
            <a:r>
              <a:rPr lang="da-DK" sz="2000" dirty="0" smtClean="0">
                <a:latin typeface="Roboto" panose="02000000000000000000" pitchFamily="2" charset="0"/>
                <a:ea typeface="Roboto" panose="02000000000000000000" pitchFamily="2" charset="0"/>
                <a:cs typeface="Roboto" panose="02000000000000000000" pitchFamily="2" charset="0"/>
              </a:rPr>
              <a:t>. </a:t>
            </a:r>
          </a:p>
          <a:p>
            <a:pPr marL="342900" indent="-342900">
              <a:buFont typeface="Arial" panose="020B0604020202020204" pitchFamily="34" charset="0"/>
              <a:buChar char="•"/>
            </a:pPr>
            <a:endParaRPr lang="da-DK" sz="2000" dirty="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GB" sz="2000" dirty="0" smtClean="0">
                <a:latin typeface="Roboto" panose="02000000000000000000" pitchFamily="2" charset="0"/>
                <a:ea typeface="Roboto" panose="02000000000000000000" pitchFamily="2" charset="0"/>
                <a:cs typeface="Roboto" panose="02000000000000000000" pitchFamily="2" charset="0"/>
              </a:rPr>
              <a:t>SPP </a:t>
            </a:r>
            <a:r>
              <a:rPr lang="en-GB" sz="2000" dirty="0">
                <a:latin typeface="Roboto" panose="02000000000000000000" pitchFamily="2" charset="0"/>
                <a:ea typeface="Roboto" panose="02000000000000000000" pitchFamily="2" charset="0"/>
                <a:cs typeface="Roboto" panose="02000000000000000000" pitchFamily="2" charset="0"/>
              </a:rPr>
              <a:t>activities are </a:t>
            </a:r>
            <a:r>
              <a:rPr lang="en-GB" sz="2000" b="1" dirty="0">
                <a:latin typeface="Roboto" panose="02000000000000000000" pitchFamily="2" charset="0"/>
                <a:ea typeface="Roboto" panose="02000000000000000000" pitchFamily="2" charset="0"/>
                <a:cs typeface="Roboto" panose="02000000000000000000" pitchFamily="2" charset="0"/>
              </a:rPr>
              <a:t>on the rise </a:t>
            </a:r>
            <a:r>
              <a:rPr lang="en-GB" sz="2000" dirty="0">
                <a:latin typeface="Roboto" panose="02000000000000000000" pitchFamily="2" charset="0"/>
                <a:ea typeface="Roboto" panose="02000000000000000000" pitchFamily="2" charset="0"/>
                <a:cs typeface="Roboto" panose="02000000000000000000" pitchFamily="2" charset="0"/>
              </a:rPr>
              <a:t>in all types of </a:t>
            </a:r>
            <a:r>
              <a:rPr lang="en-GB" sz="2000" dirty="0" smtClean="0">
                <a:latin typeface="Roboto" panose="02000000000000000000" pitchFamily="2" charset="0"/>
                <a:ea typeface="Roboto" panose="02000000000000000000" pitchFamily="2" charset="0"/>
                <a:cs typeface="Roboto" panose="02000000000000000000" pitchFamily="2" charset="0"/>
              </a:rPr>
              <a:t>organizations, including </a:t>
            </a:r>
            <a:r>
              <a:rPr lang="en-GB" sz="2000" dirty="0">
                <a:latin typeface="Roboto" panose="02000000000000000000" pitchFamily="2" charset="0"/>
                <a:ea typeface="Roboto" panose="02000000000000000000" pitchFamily="2" charset="0"/>
                <a:cs typeface="Roboto" panose="02000000000000000000" pitchFamily="2" charset="0"/>
              </a:rPr>
              <a:t>local governments, non-profits and private sector companies, both large and </a:t>
            </a:r>
            <a:r>
              <a:rPr lang="en-GB" sz="2000" dirty="0" smtClean="0">
                <a:latin typeface="Roboto" panose="02000000000000000000" pitchFamily="2" charset="0"/>
                <a:ea typeface="Roboto" panose="02000000000000000000" pitchFamily="2" charset="0"/>
                <a:cs typeface="Roboto" panose="02000000000000000000" pitchFamily="2" charset="0"/>
              </a:rPr>
              <a:t>small</a:t>
            </a:r>
            <a:r>
              <a:rPr lang="da-DK" sz="2000" dirty="0">
                <a:latin typeface="Roboto" panose="02000000000000000000" pitchFamily="2" charset="0"/>
                <a:ea typeface="Roboto" panose="02000000000000000000" pitchFamily="2" charset="0"/>
                <a:cs typeface="Roboto" panose="02000000000000000000" pitchFamily="2" charset="0"/>
              </a:rPr>
              <a:t>.</a:t>
            </a:r>
          </a:p>
          <a:p>
            <a:pPr marL="342900" indent="-342900">
              <a:buFont typeface="Arial" panose="020B0604020202020204" pitchFamily="34" charset="0"/>
              <a:buChar char="•"/>
            </a:pPr>
            <a:endParaRPr lang="da-DK" sz="2000" dirty="0" smtClean="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000" dirty="0" smtClean="0">
                <a:latin typeface="Roboto" panose="02000000000000000000" pitchFamily="2" charset="0"/>
                <a:ea typeface="Roboto" panose="02000000000000000000" pitchFamily="2" charset="0"/>
                <a:cs typeface="Roboto" panose="02000000000000000000" pitchFamily="2" charset="0"/>
              </a:rPr>
              <a:t>Successful </a:t>
            </a:r>
            <a:r>
              <a:rPr lang="en-US" sz="2000" dirty="0">
                <a:latin typeface="Roboto" panose="02000000000000000000" pitchFamily="2" charset="0"/>
                <a:ea typeface="Roboto" panose="02000000000000000000" pitchFamily="2" charset="0"/>
                <a:cs typeface="Roboto" panose="02000000000000000000" pitchFamily="2" charset="0"/>
              </a:rPr>
              <a:t>SPP requires a </a:t>
            </a:r>
            <a:r>
              <a:rPr lang="en-US" sz="2000" b="1" dirty="0">
                <a:latin typeface="Roboto" panose="02000000000000000000" pitchFamily="2" charset="0"/>
                <a:ea typeface="Roboto" panose="02000000000000000000" pitchFamily="2" charset="0"/>
                <a:cs typeface="Roboto" panose="02000000000000000000" pitchFamily="2" charset="0"/>
              </a:rPr>
              <a:t>solid policy foundation</a:t>
            </a:r>
            <a:r>
              <a:rPr lang="en-US" sz="2000" dirty="0">
                <a:latin typeface="Roboto" panose="02000000000000000000" pitchFamily="2" charset="0"/>
                <a:ea typeface="Roboto" panose="02000000000000000000" pitchFamily="2" charset="0"/>
                <a:cs typeface="Roboto" panose="02000000000000000000" pitchFamily="2" charset="0"/>
              </a:rPr>
              <a:t>, </a:t>
            </a:r>
            <a:r>
              <a:rPr lang="en-US" sz="2000" b="1" dirty="0">
                <a:latin typeface="Roboto" panose="02000000000000000000" pitchFamily="2" charset="0"/>
                <a:ea typeface="Roboto" panose="02000000000000000000" pitchFamily="2" charset="0"/>
                <a:cs typeface="Roboto" panose="02000000000000000000" pitchFamily="2" charset="0"/>
              </a:rPr>
              <a:t>top-level leadership support </a:t>
            </a:r>
            <a:r>
              <a:rPr lang="en-US" sz="2000" dirty="0">
                <a:latin typeface="Roboto" panose="02000000000000000000" pitchFamily="2" charset="0"/>
                <a:ea typeface="Roboto" panose="02000000000000000000" pitchFamily="2" charset="0"/>
                <a:cs typeface="Roboto" panose="02000000000000000000" pitchFamily="2" charset="0"/>
              </a:rPr>
              <a:t>and excellence in implementation. </a:t>
            </a:r>
          </a:p>
          <a:p>
            <a:pPr marL="342900" indent="-342900">
              <a:buFont typeface="Arial" panose="020B0604020202020204" pitchFamily="34" charset="0"/>
              <a:buChar char="•"/>
            </a:pPr>
            <a:endParaRPr lang="en-US" sz="2000" dirty="0" smtClean="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000" dirty="0" smtClean="0">
                <a:latin typeface="Roboto" panose="02000000000000000000" pitchFamily="2" charset="0"/>
                <a:ea typeface="Roboto" panose="02000000000000000000" pitchFamily="2" charset="0"/>
                <a:cs typeface="Roboto" panose="02000000000000000000" pitchFamily="2" charset="0"/>
              </a:rPr>
              <a:t>Still </a:t>
            </a:r>
            <a:r>
              <a:rPr lang="en-US" sz="2000" dirty="0">
                <a:latin typeface="Roboto" panose="02000000000000000000" pitchFamily="2" charset="0"/>
                <a:ea typeface="Roboto" panose="02000000000000000000" pitchFamily="2" charset="0"/>
                <a:cs typeface="Roboto" panose="02000000000000000000" pitchFamily="2" charset="0"/>
              </a:rPr>
              <a:t>considerable </a:t>
            </a:r>
            <a:r>
              <a:rPr lang="en-US" sz="2000" dirty="0" smtClean="0">
                <a:latin typeface="Roboto" panose="02000000000000000000" pitchFamily="2" charset="0"/>
                <a:ea typeface="Roboto" panose="02000000000000000000" pitchFamily="2" charset="0"/>
                <a:cs typeface="Roboto" panose="02000000000000000000" pitchFamily="2" charset="0"/>
              </a:rPr>
              <a:t>work needs </a:t>
            </a:r>
            <a:r>
              <a:rPr lang="en-US" sz="2000" dirty="0">
                <a:latin typeface="Roboto" panose="02000000000000000000" pitchFamily="2" charset="0"/>
                <a:ea typeface="Roboto" panose="02000000000000000000" pitchFamily="2" charset="0"/>
                <a:cs typeface="Roboto" panose="02000000000000000000" pitchFamily="2" charset="0"/>
              </a:rPr>
              <a:t>to be done before sustainability considerations become regular criteria within bid specifications and </a:t>
            </a:r>
            <a:r>
              <a:rPr lang="en-US" sz="2000" dirty="0" smtClean="0">
                <a:latin typeface="Roboto" panose="02000000000000000000" pitchFamily="2" charset="0"/>
                <a:ea typeface="Roboto" panose="02000000000000000000" pitchFamily="2" charset="0"/>
                <a:cs typeface="Roboto" panose="02000000000000000000" pitchFamily="2" charset="0"/>
              </a:rPr>
              <a:t>contracts</a:t>
            </a:r>
            <a:r>
              <a:rPr lang="da-DK" sz="2000" dirty="0" smtClean="0">
                <a:latin typeface="Roboto" panose="02000000000000000000" pitchFamily="2" charset="0"/>
                <a:ea typeface="Roboto" panose="02000000000000000000" pitchFamily="2" charset="0"/>
                <a:cs typeface="Roboto" panose="02000000000000000000" pitchFamily="2" charset="0"/>
              </a:rPr>
              <a:t>.</a:t>
            </a:r>
          </a:p>
          <a:p>
            <a:pPr marL="342900" indent="-342900">
              <a:buFont typeface="Arial" panose="020B0604020202020204" pitchFamily="34" charset="0"/>
              <a:buChar char="•"/>
            </a:pPr>
            <a:endParaRPr lang="da-DK" sz="2000" dirty="0" smtClean="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da-DK" sz="2000" dirty="0">
                <a:latin typeface="Roboto" panose="02000000000000000000" pitchFamily="2" charset="0"/>
                <a:ea typeface="Roboto" panose="02000000000000000000" pitchFamily="2" charset="0"/>
                <a:cs typeface="Roboto" panose="02000000000000000000" pitchFamily="2" charset="0"/>
              </a:rPr>
              <a:t>SPP is a key </a:t>
            </a:r>
            <a:r>
              <a:rPr lang="da-DK" sz="2000" b="1" dirty="0">
                <a:latin typeface="Roboto" panose="02000000000000000000" pitchFamily="2" charset="0"/>
                <a:ea typeface="Roboto" panose="02000000000000000000" pitchFamily="2" charset="0"/>
                <a:cs typeface="Roboto" panose="02000000000000000000" pitchFamily="2" charset="0"/>
              </a:rPr>
              <a:t>driver for more innovation and change </a:t>
            </a:r>
            <a:r>
              <a:rPr lang="da-DK" sz="2000" dirty="0">
                <a:latin typeface="Roboto" panose="02000000000000000000" pitchFamily="2" charset="0"/>
                <a:ea typeface="Roboto" panose="02000000000000000000" pitchFamily="2" charset="0"/>
                <a:cs typeface="Roboto" panose="02000000000000000000" pitchFamily="2" charset="0"/>
              </a:rPr>
              <a:t>as organizations respond to pressing climate, resource and social </a:t>
            </a:r>
            <a:r>
              <a:rPr lang="da-DK" sz="2000" dirty="0" smtClean="0">
                <a:latin typeface="Roboto" panose="02000000000000000000" pitchFamily="2" charset="0"/>
                <a:ea typeface="Roboto" panose="02000000000000000000" pitchFamily="2" charset="0"/>
                <a:cs typeface="Roboto" panose="02000000000000000000" pitchFamily="2" charset="0"/>
              </a:rPr>
              <a:t>challenges.</a:t>
            </a:r>
            <a:endParaRPr lang="en-US" sz="2000" dirty="0">
              <a:latin typeface="Roboto" panose="02000000000000000000" pitchFamily="2" charset="0"/>
              <a:ea typeface="Roboto" panose="02000000000000000000" pitchFamily="2" charset="0"/>
              <a:cs typeface="Roboto" panose="02000000000000000000" pitchFamily="2" charset="0"/>
            </a:endParaRPr>
          </a:p>
          <a:p>
            <a:endParaRPr lang="da-DK" sz="2000" dirty="0" smtClean="0">
              <a:latin typeface="Roboto" panose="02000000000000000000" pitchFamily="2" charset="0"/>
              <a:ea typeface="Roboto" panose="02000000000000000000" pitchFamily="2" charset="0"/>
              <a:cs typeface="Roboto" panose="02000000000000000000" pitchFamily="2" charset="0"/>
            </a:endParaRPr>
          </a:p>
          <a:p>
            <a:pPr marL="342900" indent="-342900">
              <a:buFontTx/>
              <a:buChar char="-"/>
            </a:pPr>
            <a:endParaRPr lang="da-DK" sz="2000" dirty="0">
              <a:latin typeface="Roboto" panose="02000000000000000000" pitchFamily="2" charset="0"/>
              <a:ea typeface="Roboto" panose="02000000000000000000" pitchFamily="2" charset="0"/>
              <a:cs typeface="Roboto" panose="02000000000000000000" pitchFamily="2" charset="0"/>
            </a:endParaRPr>
          </a:p>
          <a:p>
            <a:endParaRPr lang="en-US" sz="2000" dirty="0">
              <a:latin typeface="Roboto" panose="02000000000000000000" pitchFamily="2" charset="0"/>
              <a:ea typeface="Roboto" panose="02000000000000000000" pitchFamily="2" charset="0"/>
              <a:cs typeface="Roboto" panose="02000000000000000000" pitchFamily="2" charset="0"/>
            </a:endParaRPr>
          </a:p>
          <a:p>
            <a:endParaRPr lang="da-DK" sz="2000" dirty="0" smtClean="0">
              <a:latin typeface="Roboto" panose="02000000000000000000" pitchFamily="2" charset="0"/>
              <a:ea typeface="Roboto" panose="02000000000000000000" pitchFamily="2" charset="0"/>
              <a:cs typeface="Roboto" panose="02000000000000000000" pitchFamily="2" charset="0"/>
            </a:endParaRPr>
          </a:p>
          <a:p>
            <a:endParaRPr lang="da-DK" sz="2000" dirty="0">
              <a:solidFill>
                <a:prstClr val="black"/>
              </a:solidFill>
              <a:latin typeface="Roboto" panose="02000000000000000000" pitchFamily="2" charset="0"/>
              <a:ea typeface="Roboto" panose="02000000000000000000" pitchFamily="2" charset="0"/>
              <a:cs typeface="Roboto" panose="02000000000000000000" pitchFamily="2" charset="0"/>
            </a:endParaRPr>
          </a:p>
          <a:p>
            <a:endParaRPr lang="en-US" sz="200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2" name="Title 1"/>
          <p:cNvSpPr txBox="1">
            <a:spLocks/>
          </p:cNvSpPr>
          <p:nvPr/>
        </p:nvSpPr>
        <p:spPr>
          <a:xfrm>
            <a:off x="716016" y="278677"/>
            <a:ext cx="7679262" cy="1193799"/>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3200" dirty="0" smtClean="0">
                <a:solidFill>
                  <a:srgbClr val="00AEEF"/>
                </a:solidFill>
              </a:rPr>
              <a:t>2017 Global Review of SPP: </a:t>
            </a:r>
            <a:r>
              <a:rPr lang="en-US" sz="3200" b="1" dirty="0" smtClean="0">
                <a:solidFill>
                  <a:srgbClr val="00AEEF"/>
                </a:solidFill>
              </a:rPr>
              <a:t>Conclusion</a:t>
            </a:r>
            <a:r>
              <a:rPr lang="en-US" sz="3200" dirty="0" smtClean="0">
                <a:solidFill>
                  <a:srgbClr val="00AEEF"/>
                </a:solidFill>
              </a:rPr>
              <a:t>  </a:t>
            </a:r>
          </a:p>
        </p:txBody>
      </p:sp>
    </p:spTree>
    <p:extLst>
      <p:ext uri="{BB962C8B-B14F-4D97-AF65-F5344CB8AC3E}">
        <p14:creationId xmlns:p14="http://schemas.microsoft.com/office/powerpoint/2010/main" val="2952374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https://pbs.twimg.com/media/CPnk5mTUwAAwRpU.jpg:large"/>
          <p:cNvPicPr>
            <a:picLocks noChangeAspect="1" noChangeArrowheads="1"/>
          </p:cNvPicPr>
          <p:nvPr/>
        </p:nvPicPr>
        <p:blipFill>
          <a:blip r:embed="rId3" cstate="screen"/>
          <a:srcRect/>
          <a:stretch>
            <a:fillRect/>
          </a:stretch>
        </p:blipFill>
        <p:spPr bwMode="auto">
          <a:xfrm>
            <a:off x="429456" y="1074723"/>
            <a:ext cx="8714544" cy="5496891"/>
          </a:xfrm>
          <a:prstGeom prst="rect">
            <a:avLst/>
          </a:prstGeom>
          <a:noFill/>
          <a:ln w="9525">
            <a:noFill/>
            <a:miter lim="800000"/>
            <a:headEnd/>
            <a:tailEnd/>
          </a:ln>
        </p:spPr>
      </p:pic>
      <p:sp>
        <p:nvSpPr>
          <p:cNvPr id="4" name="3 Elipse"/>
          <p:cNvSpPr/>
          <p:nvPr/>
        </p:nvSpPr>
        <p:spPr>
          <a:xfrm>
            <a:off x="7092477" y="3226270"/>
            <a:ext cx="1981200" cy="1600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3" name="TextBox 2"/>
          <p:cNvSpPr txBox="1"/>
          <p:nvPr/>
        </p:nvSpPr>
        <p:spPr>
          <a:xfrm>
            <a:off x="1289524" y="-86546"/>
            <a:ext cx="8520753" cy="891424"/>
          </a:xfrm>
          <a:prstGeom prst="rect">
            <a:avLst/>
          </a:prstGeom>
          <a:noFill/>
        </p:spPr>
        <p:txBody>
          <a:bodyPr wrap="square" rtlCol="0">
            <a:noAutofit/>
          </a:bodyPr>
          <a:lstStyle/>
          <a:p>
            <a:endParaRPr lang="fr-FR" sz="3200" dirty="0">
              <a:solidFill>
                <a:srgbClr val="00AEEF"/>
              </a:solidFill>
              <a:latin typeface="Roboto Regular"/>
            </a:endParaRPr>
          </a:p>
          <a:p>
            <a:r>
              <a:rPr lang="en-US" sz="3200" b="1" dirty="0">
                <a:solidFill>
                  <a:srgbClr val="00AEEF"/>
                </a:solidFill>
              </a:rPr>
              <a:t>SPP in the Sustainable Development Goals</a:t>
            </a:r>
          </a:p>
          <a:p>
            <a:r>
              <a:rPr lang="fr-FR" sz="3200" dirty="0">
                <a:solidFill>
                  <a:srgbClr val="00AEEF"/>
                </a:solidFill>
                <a:latin typeface="Roboto Regular"/>
              </a:rPr>
              <a:t/>
            </a:r>
            <a:br>
              <a:rPr lang="fr-FR" sz="3200" dirty="0">
                <a:solidFill>
                  <a:srgbClr val="00AEEF"/>
                </a:solidFill>
                <a:latin typeface="Roboto Regular"/>
              </a:rPr>
            </a:br>
            <a:endParaRPr lang="en-US" sz="3200" dirty="0">
              <a:solidFill>
                <a:srgbClr val="00AEEF"/>
              </a:solidFill>
              <a:latin typeface="Roboto Regular"/>
            </a:endParaRPr>
          </a:p>
          <a:p>
            <a:endParaRPr lang="en-GB" sz="3200" dirty="0">
              <a:solidFill>
                <a:srgbClr val="00AEEF"/>
              </a:solidFill>
              <a:latin typeface="Roboto Regular"/>
            </a:endParaRPr>
          </a:p>
        </p:txBody>
      </p:sp>
      <p:cxnSp>
        <p:nvCxnSpPr>
          <p:cNvPr id="7" name="Straight Connector 6"/>
          <p:cNvCxnSpPr/>
          <p:nvPr/>
        </p:nvCxnSpPr>
        <p:spPr>
          <a:xfrm>
            <a:off x="728121" y="9398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828280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prstClr val="white">
                    <a:lumMod val="65000"/>
                  </a:prstClr>
                </a:solidFill>
              </a:rPr>
              <a:pPr/>
              <a:t>40</a:t>
            </a:fld>
            <a:endParaRPr lang="en-US" sz="900" dirty="0">
              <a:solidFill>
                <a:prstClr val="white">
                  <a:lumMod val="65000"/>
                </a:prstClr>
              </a:solidFill>
            </a:endParaRPr>
          </a:p>
        </p:txBody>
      </p:sp>
      <p:cxnSp>
        <p:nvCxnSpPr>
          <p:cNvPr id="10" name="Straight Connector 9"/>
          <p:cNvCxnSpPr/>
          <p:nvPr/>
        </p:nvCxnSpPr>
        <p:spPr>
          <a:xfrm>
            <a:off x="728122" y="11938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28122" y="635000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728122" y="1333139"/>
            <a:ext cx="8085678" cy="4927962"/>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marL="342900" indent="-342900">
              <a:buFont typeface="Arial" panose="020B0604020202020204" pitchFamily="34" charset="0"/>
              <a:buChar char="•"/>
            </a:pPr>
            <a:r>
              <a:rPr lang="en-US" sz="2000" dirty="0" smtClean="0">
                <a:latin typeface="Roboto" panose="02000000000000000000" pitchFamily="2" charset="0"/>
                <a:ea typeface="Roboto" panose="02000000000000000000" pitchFamily="2" charset="0"/>
                <a:cs typeface="Roboto" panose="02000000000000000000" pitchFamily="2" charset="0"/>
              </a:rPr>
              <a:t>Some </a:t>
            </a:r>
            <a:r>
              <a:rPr lang="en-US" sz="2000" dirty="0">
                <a:latin typeface="Roboto" panose="02000000000000000000" pitchFamily="2" charset="0"/>
                <a:ea typeface="Roboto" panose="02000000000000000000" pitchFamily="2" charset="0"/>
                <a:cs typeface="Roboto" panose="02000000000000000000" pitchFamily="2" charset="0"/>
              </a:rPr>
              <a:t>national governments are shifting their SPP policies towards </a:t>
            </a:r>
            <a:r>
              <a:rPr lang="en-US" sz="2000" b="1" dirty="0">
                <a:latin typeface="Roboto" panose="02000000000000000000" pitchFamily="2" charset="0"/>
                <a:ea typeface="Roboto" panose="02000000000000000000" pitchFamily="2" charset="0"/>
                <a:cs typeface="Roboto" panose="02000000000000000000" pitchFamily="2" charset="0"/>
              </a:rPr>
              <a:t>strategic procurement policies </a:t>
            </a:r>
            <a:r>
              <a:rPr lang="en-US" sz="2000" dirty="0">
                <a:latin typeface="Roboto" panose="02000000000000000000" pitchFamily="2" charset="0"/>
                <a:ea typeface="Roboto" panose="02000000000000000000" pitchFamily="2" charset="0"/>
                <a:cs typeface="Roboto" panose="02000000000000000000" pitchFamily="2" charset="0"/>
              </a:rPr>
              <a:t>- where sustainability is one of several "pillars" or </a:t>
            </a:r>
            <a:r>
              <a:rPr lang="en-US" sz="2000" dirty="0" smtClean="0">
                <a:latin typeface="Roboto" panose="02000000000000000000" pitchFamily="2" charset="0"/>
                <a:ea typeface="Roboto" panose="02000000000000000000" pitchFamily="2" charset="0"/>
                <a:cs typeface="Roboto" panose="02000000000000000000" pitchFamily="2" charset="0"/>
              </a:rPr>
              <a:t>goals</a:t>
            </a:r>
            <a:r>
              <a:rPr lang="da-DK" sz="2000" dirty="0" smtClean="0">
                <a:latin typeface="Roboto" panose="02000000000000000000" pitchFamily="2" charset="0"/>
                <a:ea typeface="Roboto" panose="02000000000000000000" pitchFamily="2" charset="0"/>
                <a:cs typeface="Roboto" panose="02000000000000000000" pitchFamily="2" charset="0"/>
              </a:rPr>
              <a:t>.</a:t>
            </a:r>
          </a:p>
          <a:p>
            <a:pPr marL="342900" indent="-342900">
              <a:buFont typeface="Arial" panose="020B0604020202020204" pitchFamily="34" charset="0"/>
              <a:buChar char="•"/>
            </a:pPr>
            <a:endParaRPr lang="da-DK" sz="2000" dirty="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000" dirty="0" smtClean="0">
                <a:latin typeface="Roboto" panose="02000000000000000000" pitchFamily="2" charset="0"/>
                <a:ea typeface="Roboto" panose="02000000000000000000" pitchFamily="2" charset="0"/>
                <a:cs typeface="Roboto" panose="02000000000000000000" pitchFamily="2" charset="0"/>
              </a:rPr>
              <a:t>SPP </a:t>
            </a:r>
            <a:r>
              <a:rPr lang="en-US" sz="2000" dirty="0">
                <a:latin typeface="Roboto" panose="02000000000000000000" pitchFamily="2" charset="0"/>
                <a:ea typeface="Roboto" panose="02000000000000000000" pitchFamily="2" charset="0"/>
                <a:cs typeface="Roboto" panose="02000000000000000000" pitchFamily="2" charset="0"/>
              </a:rPr>
              <a:t>goes </a:t>
            </a:r>
            <a:r>
              <a:rPr lang="en-US" sz="2000" b="1" dirty="0">
                <a:latin typeface="Roboto" panose="02000000000000000000" pitchFamily="2" charset="0"/>
                <a:ea typeface="Roboto" panose="02000000000000000000" pitchFamily="2" charset="0"/>
                <a:cs typeface="Roboto" panose="02000000000000000000" pitchFamily="2" charset="0"/>
              </a:rPr>
              <a:t>beyond "picking greener products" </a:t>
            </a:r>
            <a:r>
              <a:rPr lang="en-US" sz="2000" dirty="0">
                <a:latin typeface="Roboto" panose="02000000000000000000" pitchFamily="2" charset="0"/>
                <a:ea typeface="Roboto" panose="02000000000000000000" pitchFamily="2" charset="0"/>
                <a:cs typeface="Roboto" panose="02000000000000000000" pitchFamily="2" charset="0"/>
              </a:rPr>
              <a:t>and encompasses activities at every step of the procurement </a:t>
            </a:r>
            <a:r>
              <a:rPr lang="en-US" sz="2000" dirty="0" smtClean="0">
                <a:latin typeface="Roboto" panose="02000000000000000000" pitchFamily="2" charset="0"/>
                <a:ea typeface="Roboto" panose="02000000000000000000" pitchFamily="2" charset="0"/>
                <a:cs typeface="Roboto" panose="02000000000000000000" pitchFamily="2" charset="0"/>
              </a:rPr>
              <a:t>cycle</a:t>
            </a:r>
            <a:r>
              <a:rPr lang="da-DK" sz="2000" dirty="0">
                <a:latin typeface="Roboto" panose="02000000000000000000" pitchFamily="2" charset="0"/>
                <a:ea typeface="Roboto" panose="02000000000000000000" pitchFamily="2" charset="0"/>
                <a:cs typeface="Roboto" panose="02000000000000000000" pitchFamily="2" charset="0"/>
              </a:rPr>
              <a:t>.</a:t>
            </a:r>
          </a:p>
          <a:p>
            <a:pPr marL="342900" indent="-342900">
              <a:buFont typeface="Arial" panose="020B0604020202020204" pitchFamily="34" charset="0"/>
              <a:buChar char="•"/>
            </a:pPr>
            <a:endParaRPr lang="da-DK" sz="2000" dirty="0" smtClean="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000" b="1" dirty="0" smtClean="0">
                <a:latin typeface="Roboto" panose="02000000000000000000" pitchFamily="2" charset="0"/>
                <a:ea typeface="Roboto" panose="02000000000000000000" pitchFamily="2" charset="0"/>
                <a:cs typeface="Roboto" panose="02000000000000000000" pitchFamily="2" charset="0"/>
              </a:rPr>
              <a:t>SDGs and target 12.7 </a:t>
            </a:r>
            <a:r>
              <a:rPr lang="en-US" sz="2000" dirty="0" smtClean="0">
                <a:latin typeface="Roboto" panose="02000000000000000000" pitchFamily="2" charset="0"/>
                <a:ea typeface="Roboto" panose="02000000000000000000" pitchFamily="2" charset="0"/>
                <a:cs typeface="Roboto" panose="02000000000000000000" pitchFamily="2" charset="0"/>
              </a:rPr>
              <a:t>provides an opportunity to formulate a </a:t>
            </a:r>
            <a:r>
              <a:rPr lang="en-US" sz="2000" dirty="0">
                <a:latin typeface="Roboto" panose="02000000000000000000" pitchFamily="2" charset="0"/>
                <a:ea typeface="Roboto" panose="02000000000000000000" pitchFamily="2" charset="0"/>
                <a:cs typeface="Roboto" panose="02000000000000000000" pitchFamily="2" charset="0"/>
              </a:rPr>
              <a:t>more standard definition and articulation of SPP practices and measures </a:t>
            </a:r>
            <a:r>
              <a:rPr lang="en-US" sz="2000" dirty="0" smtClean="0">
                <a:latin typeface="Roboto" panose="02000000000000000000" pitchFamily="2" charset="0"/>
                <a:ea typeface="Roboto" panose="02000000000000000000" pitchFamily="2" charset="0"/>
                <a:cs typeface="Roboto" panose="02000000000000000000" pitchFamily="2" charset="0"/>
              </a:rPr>
              <a:t>that will </a:t>
            </a:r>
            <a:r>
              <a:rPr lang="en-US" sz="2000" dirty="0">
                <a:latin typeface="Roboto" panose="02000000000000000000" pitchFamily="2" charset="0"/>
                <a:ea typeface="Roboto" panose="02000000000000000000" pitchFamily="2" charset="0"/>
                <a:cs typeface="Roboto" panose="02000000000000000000" pitchFamily="2" charset="0"/>
              </a:rPr>
              <a:t>help in measuring progress and encourage </a:t>
            </a:r>
            <a:r>
              <a:rPr lang="en-US" sz="2000" dirty="0" smtClean="0">
                <a:latin typeface="Roboto" panose="02000000000000000000" pitchFamily="2" charset="0"/>
                <a:ea typeface="Roboto" panose="02000000000000000000" pitchFamily="2" charset="0"/>
                <a:cs typeface="Roboto" panose="02000000000000000000" pitchFamily="2" charset="0"/>
              </a:rPr>
              <a:t>adoption.</a:t>
            </a:r>
          </a:p>
          <a:p>
            <a:pPr marL="342900" indent="-342900">
              <a:buFont typeface="Arial" panose="020B0604020202020204" pitchFamily="34" charset="0"/>
              <a:buChar char="•"/>
            </a:pPr>
            <a:endParaRPr lang="en-US" sz="2000" dirty="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000" dirty="0" smtClean="0">
                <a:latin typeface="Roboto" panose="02000000000000000000" pitchFamily="2" charset="0"/>
                <a:ea typeface="Roboto" panose="02000000000000000000" pitchFamily="2" charset="0"/>
                <a:cs typeface="Roboto" panose="02000000000000000000" pitchFamily="2" charset="0"/>
              </a:rPr>
              <a:t>Transforming </a:t>
            </a:r>
            <a:r>
              <a:rPr lang="en-US" sz="2000" dirty="0">
                <a:latin typeface="Roboto" panose="02000000000000000000" pitchFamily="2" charset="0"/>
                <a:ea typeface="Roboto" panose="02000000000000000000" pitchFamily="2" charset="0"/>
                <a:cs typeface="Roboto" panose="02000000000000000000" pitchFamily="2" charset="0"/>
              </a:rPr>
              <a:t>sustainable production and consumption patterns will require </a:t>
            </a:r>
            <a:r>
              <a:rPr lang="en-US" sz="2000" b="1" dirty="0">
                <a:latin typeface="Roboto" panose="02000000000000000000" pitchFamily="2" charset="0"/>
                <a:ea typeface="Roboto" panose="02000000000000000000" pitchFamily="2" charset="0"/>
                <a:cs typeface="Roboto" panose="02000000000000000000" pitchFamily="2" charset="0"/>
              </a:rPr>
              <a:t>collaboration </a:t>
            </a:r>
            <a:r>
              <a:rPr lang="en-US" sz="2000" dirty="0">
                <a:latin typeface="Roboto" panose="02000000000000000000" pitchFamily="2" charset="0"/>
                <a:ea typeface="Roboto" panose="02000000000000000000" pitchFamily="2" charset="0"/>
                <a:cs typeface="Roboto" panose="02000000000000000000" pitchFamily="2" charset="0"/>
              </a:rPr>
              <a:t>among all stakeholders </a:t>
            </a:r>
            <a:r>
              <a:rPr lang="en-US" sz="2000" b="1" dirty="0">
                <a:latin typeface="Roboto" panose="02000000000000000000" pitchFamily="2" charset="0"/>
                <a:ea typeface="Roboto" panose="02000000000000000000" pitchFamily="2" charset="0"/>
                <a:cs typeface="Roboto" panose="02000000000000000000" pitchFamily="2" charset="0"/>
              </a:rPr>
              <a:t>along the supply chain. </a:t>
            </a:r>
            <a:endParaRPr lang="en-US" sz="2000" b="1"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2" name="Title 1"/>
          <p:cNvSpPr txBox="1">
            <a:spLocks/>
          </p:cNvSpPr>
          <p:nvPr/>
        </p:nvSpPr>
        <p:spPr>
          <a:xfrm>
            <a:off x="716016" y="278677"/>
            <a:ext cx="7679262" cy="1193799"/>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3200" dirty="0">
                <a:solidFill>
                  <a:srgbClr val="00AEEF"/>
                </a:solidFill>
              </a:rPr>
              <a:t>2017 Global Review of SPP: </a:t>
            </a:r>
            <a:r>
              <a:rPr lang="en-US" sz="3200" b="1" dirty="0" smtClean="0">
                <a:solidFill>
                  <a:srgbClr val="00AEEF"/>
                </a:solidFill>
              </a:rPr>
              <a:t>Conclusion</a:t>
            </a:r>
            <a:r>
              <a:rPr lang="en-US" sz="3200" dirty="0" smtClean="0">
                <a:solidFill>
                  <a:srgbClr val="00AEEF"/>
                </a:solidFill>
              </a:rPr>
              <a:t>  </a:t>
            </a:r>
            <a:endParaRPr lang="en-US" sz="3200" dirty="0">
              <a:solidFill>
                <a:srgbClr val="00AEEF"/>
              </a:solidFill>
            </a:endParaRPr>
          </a:p>
          <a:p>
            <a:endParaRPr lang="en-US" sz="3200" dirty="0" smtClean="0">
              <a:solidFill>
                <a:srgbClr val="00AEEF"/>
              </a:solidFill>
            </a:endParaRPr>
          </a:p>
        </p:txBody>
      </p:sp>
    </p:spTree>
    <p:extLst>
      <p:ext uri="{BB962C8B-B14F-4D97-AF65-F5344CB8AC3E}">
        <p14:creationId xmlns:p14="http://schemas.microsoft.com/office/powerpoint/2010/main" val="27598894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prstClr val="white">
                    <a:lumMod val="65000"/>
                  </a:prstClr>
                </a:solidFill>
              </a:rPr>
              <a:pPr/>
              <a:t>41</a:t>
            </a:fld>
            <a:endParaRPr lang="en-US" sz="900" dirty="0">
              <a:solidFill>
                <a:prstClr val="white">
                  <a:lumMod val="65000"/>
                </a:prstClr>
              </a:solidFill>
            </a:endParaRPr>
          </a:p>
        </p:txBody>
      </p:sp>
      <p:cxnSp>
        <p:nvCxnSpPr>
          <p:cNvPr id="10" name="Straight Connector 9"/>
          <p:cNvCxnSpPr/>
          <p:nvPr/>
        </p:nvCxnSpPr>
        <p:spPr>
          <a:xfrm>
            <a:off x="728122" y="11938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28122" y="635000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728122" y="1313070"/>
            <a:ext cx="7869778" cy="4917662"/>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endParaRPr lang="en-GB" sz="2400" b="1" dirty="0" smtClean="0">
              <a:solidFill>
                <a:prstClr val="black"/>
              </a:solidFill>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In the next Global </a:t>
            </a:r>
            <a:r>
              <a:rPr lang="en-US" sz="2400" dirty="0" smtClean="0">
                <a:latin typeface="Roboto" panose="02000000000000000000" pitchFamily="2" charset="0"/>
                <a:ea typeface="Roboto" panose="02000000000000000000" pitchFamily="2" charset="0"/>
                <a:cs typeface="Roboto" panose="02000000000000000000" pitchFamily="2" charset="0"/>
              </a:rPr>
              <a:t>Review of SPP (2019) </a:t>
            </a:r>
            <a:r>
              <a:rPr lang="en-US" sz="2400" dirty="0">
                <a:latin typeface="Roboto" panose="02000000000000000000" pitchFamily="2" charset="0"/>
                <a:ea typeface="Roboto" panose="02000000000000000000" pitchFamily="2" charset="0"/>
                <a:cs typeface="Roboto" panose="02000000000000000000" pitchFamily="2" charset="0"/>
              </a:rPr>
              <a:t>we expect to </a:t>
            </a:r>
            <a:r>
              <a:rPr lang="en-US" sz="2400" dirty="0" smtClean="0">
                <a:latin typeface="Roboto" panose="02000000000000000000" pitchFamily="2" charset="0"/>
                <a:ea typeface="Roboto" panose="02000000000000000000" pitchFamily="2" charset="0"/>
                <a:cs typeface="Roboto" panose="02000000000000000000" pitchFamily="2" charset="0"/>
              </a:rPr>
              <a:t>see:</a:t>
            </a:r>
          </a:p>
          <a:p>
            <a:endParaRPr lang="en-US" sz="2400" dirty="0" smtClean="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000" dirty="0" smtClean="0">
                <a:latin typeface="Roboto" panose="02000000000000000000" pitchFamily="2" charset="0"/>
                <a:ea typeface="Roboto" panose="02000000000000000000" pitchFamily="2" charset="0"/>
                <a:cs typeface="Roboto" panose="02000000000000000000" pitchFamily="2" charset="0"/>
              </a:rPr>
              <a:t>More </a:t>
            </a:r>
            <a:r>
              <a:rPr lang="en-US" sz="2000" dirty="0">
                <a:latin typeface="Roboto" panose="02000000000000000000" pitchFamily="2" charset="0"/>
                <a:ea typeface="Roboto" panose="02000000000000000000" pitchFamily="2" charset="0"/>
                <a:cs typeface="Roboto" panose="02000000000000000000" pitchFamily="2" charset="0"/>
              </a:rPr>
              <a:t>participants and more standardized approaches to implementing SPP as the sector becomes more mature and organizations improve their monitoring, measurement and reporting </a:t>
            </a:r>
            <a:r>
              <a:rPr lang="en-US" sz="2000" dirty="0" smtClean="0">
                <a:latin typeface="Roboto" panose="02000000000000000000" pitchFamily="2" charset="0"/>
                <a:ea typeface="Roboto" panose="02000000000000000000" pitchFamily="2" charset="0"/>
                <a:cs typeface="Roboto" panose="02000000000000000000" pitchFamily="2" charset="0"/>
              </a:rPr>
              <a:t>practices;</a:t>
            </a:r>
          </a:p>
          <a:p>
            <a:endParaRPr lang="da-DK" sz="2000" dirty="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000" dirty="0" smtClean="0">
                <a:latin typeface="Roboto" panose="02000000000000000000" pitchFamily="2" charset="0"/>
                <a:ea typeface="Roboto" panose="02000000000000000000" pitchFamily="2" charset="0"/>
                <a:cs typeface="Roboto" panose="02000000000000000000" pitchFamily="2" charset="0"/>
              </a:rPr>
              <a:t>An </a:t>
            </a:r>
            <a:r>
              <a:rPr lang="en-US" sz="2000" dirty="0">
                <a:latin typeface="Roboto" panose="02000000000000000000" pitchFamily="2" charset="0"/>
                <a:ea typeface="Roboto" panose="02000000000000000000" pitchFamily="2" charset="0"/>
                <a:cs typeface="Roboto" panose="02000000000000000000" pitchFamily="2" charset="0"/>
              </a:rPr>
              <a:t>increased emphasis on supplier </a:t>
            </a:r>
            <a:r>
              <a:rPr lang="en-US" sz="2000" dirty="0" smtClean="0">
                <a:latin typeface="Roboto" panose="02000000000000000000" pitchFamily="2" charset="0"/>
                <a:ea typeface="Roboto" panose="02000000000000000000" pitchFamily="2" charset="0"/>
                <a:cs typeface="Roboto" panose="02000000000000000000" pitchFamily="2" charset="0"/>
              </a:rPr>
              <a:t>engagement;</a:t>
            </a:r>
          </a:p>
          <a:p>
            <a:endParaRPr lang="en-US" sz="2000" dirty="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da-DK" sz="2000" dirty="0" smtClean="0">
                <a:latin typeface="Roboto" panose="02000000000000000000" pitchFamily="2" charset="0"/>
                <a:ea typeface="Roboto" panose="02000000000000000000" pitchFamily="2" charset="0"/>
                <a:cs typeface="Roboto" panose="02000000000000000000" pitchFamily="2" charset="0"/>
              </a:rPr>
              <a:t>Higher </a:t>
            </a:r>
            <a:r>
              <a:rPr lang="da-DK" sz="2000" dirty="0">
                <a:latin typeface="Roboto" panose="02000000000000000000" pitchFamily="2" charset="0"/>
                <a:ea typeface="Roboto" panose="02000000000000000000" pitchFamily="2" charset="0"/>
                <a:cs typeface="Roboto" panose="02000000000000000000" pitchFamily="2" charset="0"/>
              </a:rPr>
              <a:t>engagement of the public and private </a:t>
            </a:r>
            <a:r>
              <a:rPr lang="da-DK" sz="2000" dirty="0" smtClean="0">
                <a:latin typeface="Roboto" panose="02000000000000000000" pitchFamily="2" charset="0"/>
                <a:ea typeface="Roboto" panose="02000000000000000000" pitchFamily="2" charset="0"/>
                <a:cs typeface="Roboto" panose="02000000000000000000" pitchFamily="2" charset="0"/>
              </a:rPr>
              <a:t>sectors;</a:t>
            </a:r>
          </a:p>
          <a:p>
            <a:endParaRPr lang="da-DK" sz="2000" dirty="0" smtClean="0">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r>
              <a:rPr lang="en-US" sz="2000" dirty="0" smtClean="0">
                <a:latin typeface="Roboto" panose="02000000000000000000" pitchFamily="2" charset="0"/>
                <a:ea typeface="Roboto" panose="02000000000000000000" pitchFamily="2" charset="0"/>
                <a:cs typeface="Roboto" panose="02000000000000000000" pitchFamily="2" charset="0"/>
              </a:rPr>
              <a:t>More </a:t>
            </a:r>
            <a:r>
              <a:rPr lang="en-US" sz="2000" dirty="0">
                <a:latin typeface="Roboto" panose="02000000000000000000" pitchFamily="2" charset="0"/>
                <a:ea typeface="Roboto" panose="02000000000000000000" pitchFamily="2" charset="0"/>
                <a:cs typeface="Roboto" panose="02000000000000000000" pitchFamily="2" charset="0"/>
              </a:rPr>
              <a:t>cross-sector exchanges of ideas and </a:t>
            </a:r>
            <a:r>
              <a:rPr lang="en-US" sz="2000" dirty="0" smtClean="0">
                <a:latin typeface="Roboto" panose="02000000000000000000" pitchFamily="2" charset="0"/>
                <a:ea typeface="Roboto" panose="02000000000000000000" pitchFamily="2" charset="0"/>
                <a:cs typeface="Roboto" panose="02000000000000000000" pitchFamily="2" charset="0"/>
              </a:rPr>
              <a:t>approaches.</a:t>
            </a:r>
            <a:r>
              <a:rPr lang="da-DK" sz="2000" dirty="0" smtClean="0">
                <a:latin typeface="Roboto" panose="02000000000000000000" pitchFamily="2" charset="0"/>
                <a:ea typeface="Roboto" panose="02000000000000000000" pitchFamily="2" charset="0"/>
                <a:cs typeface="Roboto" panose="02000000000000000000" pitchFamily="2" charset="0"/>
              </a:rPr>
              <a:t> </a:t>
            </a:r>
          </a:p>
          <a:p>
            <a:pPr marL="342900" indent="-342900">
              <a:buFont typeface="Arial" panose="020B0604020202020204" pitchFamily="34" charset="0"/>
              <a:buChar char="•"/>
            </a:pPr>
            <a:endParaRPr lang="da-DK" sz="2400" dirty="0">
              <a:solidFill>
                <a:prstClr val="black"/>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Arial" panose="020B0604020202020204" pitchFamily="34" charset="0"/>
              <a:buChar char="•"/>
            </a:pPr>
            <a:endParaRPr lang="en-GB" sz="240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2" name="Title 1"/>
          <p:cNvSpPr txBox="1">
            <a:spLocks/>
          </p:cNvSpPr>
          <p:nvPr/>
        </p:nvSpPr>
        <p:spPr>
          <a:xfrm>
            <a:off x="728122" y="302711"/>
            <a:ext cx="7679262" cy="1193799"/>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3200" dirty="0" smtClean="0">
                <a:solidFill>
                  <a:srgbClr val="00AEEF"/>
                </a:solidFill>
              </a:rPr>
              <a:t>Future plans</a:t>
            </a:r>
          </a:p>
        </p:txBody>
      </p:sp>
    </p:spTree>
    <p:extLst>
      <p:ext uri="{BB962C8B-B14F-4D97-AF65-F5344CB8AC3E}">
        <p14:creationId xmlns:p14="http://schemas.microsoft.com/office/powerpoint/2010/main" val="2227639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52" y="247749"/>
            <a:ext cx="8229600" cy="1143000"/>
          </a:xfrm>
        </p:spPr>
        <p:txBody>
          <a:bodyPr>
            <a:normAutofit/>
          </a:bodyPr>
          <a:lstStyle/>
          <a:p>
            <a:r>
              <a:rPr lang="en-US" sz="3200" dirty="0" smtClean="0">
                <a:solidFill>
                  <a:srgbClr val="00AEEF"/>
                </a:solidFill>
              </a:rPr>
              <a:t>Learn more </a:t>
            </a:r>
            <a:r>
              <a:rPr lang="en-US" sz="3200" dirty="0">
                <a:solidFill>
                  <a:srgbClr val="00AEEF"/>
                </a:solidFill>
              </a:rPr>
              <a:t>about the 10YFP </a:t>
            </a:r>
            <a:r>
              <a:rPr lang="en-US" sz="3200" dirty="0" smtClean="0">
                <a:solidFill>
                  <a:srgbClr val="00AEEF"/>
                </a:solidFill>
              </a:rPr>
              <a:t>SPP </a:t>
            </a:r>
            <a:endParaRPr lang="en-GB" sz="3200" dirty="0"/>
          </a:p>
        </p:txBody>
      </p:sp>
      <p:sp>
        <p:nvSpPr>
          <p:cNvPr id="3" name="Content Placeholder 2"/>
          <p:cNvSpPr>
            <a:spLocks noGrp="1"/>
          </p:cNvSpPr>
          <p:nvPr>
            <p:ph idx="1"/>
          </p:nvPr>
        </p:nvSpPr>
        <p:spPr>
          <a:xfrm>
            <a:off x="457201" y="1600203"/>
            <a:ext cx="7708900" cy="2298697"/>
          </a:xfrm>
        </p:spPr>
        <p:txBody>
          <a:bodyPr>
            <a:normAutofit/>
          </a:bodyPr>
          <a:lstStyle/>
          <a:p>
            <a:pPr algn="ctr"/>
            <a:r>
              <a:rPr lang="en-US" sz="2400" dirty="0" smtClean="0">
                <a:solidFill>
                  <a:srgbClr val="00AEEF"/>
                </a:solidFill>
                <a:ea typeface="Roboto" panose="02000000000000000000" pitchFamily="2" charset="0"/>
                <a:cs typeface="Roboto" panose="02000000000000000000" pitchFamily="2" charset="0"/>
              </a:rPr>
              <a:t>discover our global partners</a:t>
            </a:r>
          </a:p>
          <a:p>
            <a:pPr algn="ctr"/>
            <a:r>
              <a:rPr lang="en-US" sz="2400" dirty="0" smtClean="0">
                <a:solidFill>
                  <a:srgbClr val="00AEEF"/>
                </a:solidFill>
                <a:ea typeface="Roboto" panose="02000000000000000000" pitchFamily="2" charset="0"/>
                <a:cs typeface="Roboto" panose="02000000000000000000" pitchFamily="2" charset="0"/>
              </a:rPr>
              <a:t>find all our publications </a:t>
            </a:r>
          </a:p>
          <a:p>
            <a:pPr algn="ctr"/>
            <a:r>
              <a:rPr lang="en-US" sz="2400" dirty="0" smtClean="0">
                <a:solidFill>
                  <a:srgbClr val="00AEEF"/>
                </a:solidFill>
                <a:ea typeface="Roboto" panose="02000000000000000000" pitchFamily="2" charset="0"/>
                <a:cs typeface="Roboto" panose="02000000000000000000" pitchFamily="2" charset="0"/>
              </a:rPr>
              <a:t>read </a:t>
            </a:r>
            <a:r>
              <a:rPr lang="en-US" sz="2400" dirty="0">
                <a:solidFill>
                  <a:srgbClr val="00AEEF"/>
                </a:solidFill>
                <a:ea typeface="Roboto" panose="02000000000000000000" pitchFamily="2" charset="0"/>
                <a:cs typeface="Roboto" panose="02000000000000000000" pitchFamily="2" charset="0"/>
              </a:rPr>
              <a:t>our latest newsletter </a:t>
            </a:r>
            <a:endParaRPr lang="en-US" sz="2400" dirty="0" smtClean="0">
              <a:solidFill>
                <a:srgbClr val="00AEEF"/>
              </a:solidFill>
              <a:ea typeface="Roboto" panose="02000000000000000000" pitchFamily="2" charset="0"/>
              <a:cs typeface="Roboto" panose="02000000000000000000" pitchFamily="2" charset="0"/>
            </a:endParaRPr>
          </a:p>
          <a:p>
            <a:pPr marL="0" indent="0">
              <a:buNone/>
            </a:pPr>
            <a:endParaRPr lang="en-US" sz="2400" dirty="0" smtClean="0">
              <a:solidFill>
                <a:srgbClr val="00AEEF"/>
              </a:solidFill>
              <a:ea typeface="Roboto" panose="02000000000000000000" pitchFamily="2" charset="0"/>
              <a:cs typeface="Roboto" panose="02000000000000000000" pitchFamily="2" charset="0"/>
              <a:hlinkClick r:id="rId2"/>
            </a:endParaRPr>
          </a:p>
          <a:p>
            <a:pPr marL="0" indent="0" algn="ctr">
              <a:buNone/>
            </a:pPr>
            <a:r>
              <a:rPr lang="en-US" sz="2400" dirty="0" smtClean="0">
                <a:solidFill>
                  <a:srgbClr val="00AEEF"/>
                </a:solidFill>
                <a:ea typeface="Roboto" panose="02000000000000000000" pitchFamily="2" charset="0"/>
                <a:cs typeface="Roboto" panose="02000000000000000000" pitchFamily="2" charset="0"/>
                <a:hlinkClick r:id="rId3"/>
              </a:rPr>
              <a:t>On the global SCP Clearinghouse</a:t>
            </a:r>
            <a:endParaRPr lang="en-GB"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4290" y="3845145"/>
            <a:ext cx="6423024" cy="2895975"/>
          </a:xfrm>
          <a:prstGeom prst="rect">
            <a:avLst/>
          </a:prstGeom>
        </p:spPr>
      </p:pic>
      <p:sp>
        <p:nvSpPr>
          <p:cNvPr id="6" name="Down Arrow 5"/>
          <p:cNvSpPr/>
          <p:nvPr/>
        </p:nvSpPr>
        <p:spPr>
          <a:xfrm>
            <a:off x="4273552" y="2994436"/>
            <a:ext cx="444500" cy="431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 name="Straight Connector 6"/>
          <p:cNvCxnSpPr/>
          <p:nvPr/>
        </p:nvCxnSpPr>
        <p:spPr>
          <a:xfrm>
            <a:off x="728122" y="11938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63231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shadeToTitle="1">
        <a:solidFill>
          <a:srgbClr val="00AEE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8122" y="3649132"/>
            <a:ext cx="4995349" cy="844551"/>
          </a:xfrm>
        </p:spPr>
        <p:txBody>
          <a:bodyPr lIns="0" rIns="0" bIns="234000" anchor="b">
            <a:noAutofit/>
          </a:bodyPr>
          <a:lstStyle/>
          <a:p>
            <a:r>
              <a:rPr lang="en-US" sz="3600" dirty="0">
                <a:solidFill>
                  <a:schemeClr val="bg1"/>
                </a:solidFill>
              </a:rPr>
              <a:t>Thank </a:t>
            </a:r>
            <a:r>
              <a:rPr lang="en-US" sz="3600" dirty="0" smtClean="0">
                <a:solidFill>
                  <a:schemeClr val="bg1"/>
                </a:solidFill>
              </a:rPr>
              <a:t>you - </a:t>
            </a:r>
            <a:r>
              <a:rPr lang="ru-RU" sz="3600" dirty="0">
                <a:solidFill>
                  <a:schemeClr val="bg1"/>
                </a:solidFill>
              </a:rPr>
              <a:t>Дякую</a:t>
            </a:r>
            <a:endParaRPr lang="en-US" sz="3600" dirty="0">
              <a:solidFill>
                <a:schemeClr val="bg1"/>
              </a:solidFill>
            </a:endParaRPr>
          </a:p>
        </p:txBody>
      </p:sp>
      <p:cxnSp>
        <p:nvCxnSpPr>
          <p:cNvPr id="5" name="Straight Connector 4"/>
          <p:cNvCxnSpPr/>
          <p:nvPr/>
        </p:nvCxnSpPr>
        <p:spPr>
          <a:xfrm>
            <a:off x="728122" y="4493683"/>
            <a:ext cx="767926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pic>
        <p:nvPicPr>
          <p:cNvPr id="6" name="Picture 5" descr="UNEnvironment_Logo_English_Short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4417" y="2839304"/>
            <a:ext cx="2495615" cy="1619656"/>
          </a:xfrm>
          <a:prstGeom prst="rect">
            <a:avLst/>
          </a:prstGeom>
        </p:spPr>
      </p:pic>
      <p:sp>
        <p:nvSpPr>
          <p:cNvPr id="7" name="Subtitle 2"/>
          <p:cNvSpPr>
            <a:spLocks noGrp="1"/>
          </p:cNvSpPr>
          <p:nvPr>
            <p:ph type="subTitle" idx="1"/>
          </p:nvPr>
        </p:nvSpPr>
        <p:spPr>
          <a:xfrm>
            <a:off x="5156201" y="4493684"/>
            <a:ext cx="3251184" cy="1296556"/>
          </a:xfrm>
        </p:spPr>
        <p:txBody>
          <a:bodyPr lIns="0" tIns="144000" rIns="0" anchor="t">
            <a:normAutofit/>
          </a:bodyPr>
          <a:lstStyle/>
          <a:p>
            <a:pPr lvl="0" algn="r"/>
            <a:r>
              <a:rPr lang="en-US" sz="1000" dirty="0" err="1" smtClean="0">
                <a:solidFill>
                  <a:srgbClr val="FFFFFF"/>
                </a:solidFill>
              </a:rPr>
              <a:t>Farid</a:t>
            </a:r>
            <a:r>
              <a:rPr lang="en-US" sz="1000" dirty="0" smtClean="0">
                <a:solidFill>
                  <a:srgbClr val="FFFFFF"/>
                </a:solidFill>
              </a:rPr>
              <a:t> </a:t>
            </a:r>
            <a:r>
              <a:rPr lang="en-US" sz="1000" dirty="0" err="1" smtClean="0">
                <a:solidFill>
                  <a:srgbClr val="FFFFFF"/>
                </a:solidFill>
              </a:rPr>
              <a:t>Yaker</a:t>
            </a:r>
            <a:r>
              <a:rPr lang="en-US" sz="1000" dirty="0" smtClean="0">
                <a:solidFill>
                  <a:srgbClr val="FFFFFF"/>
                </a:solidFill>
              </a:rPr>
              <a:t>, </a:t>
            </a:r>
            <a:r>
              <a:rPr lang="en-US" sz="1000" dirty="0" err="1" smtClean="0">
                <a:solidFill>
                  <a:srgbClr val="FFFFFF"/>
                </a:solidFill>
              </a:rPr>
              <a:t>Programme</a:t>
            </a:r>
            <a:r>
              <a:rPr lang="en-US" sz="1000" dirty="0" smtClean="0">
                <a:solidFill>
                  <a:srgbClr val="FFFFFF"/>
                </a:solidFill>
              </a:rPr>
              <a:t> </a:t>
            </a:r>
            <a:r>
              <a:rPr lang="en-US" sz="1000" dirty="0">
                <a:solidFill>
                  <a:srgbClr val="FFFFFF"/>
                </a:solidFill>
              </a:rPr>
              <a:t>Officer </a:t>
            </a:r>
            <a:r>
              <a:rPr lang="en-US" sz="1000" dirty="0" smtClean="0">
                <a:solidFill>
                  <a:srgbClr val="FFFFFF"/>
                </a:solidFill>
              </a:rPr>
              <a:t>/Economy </a:t>
            </a:r>
            <a:r>
              <a:rPr lang="en-US" sz="1000" dirty="0">
                <a:solidFill>
                  <a:srgbClr val="FFFFFF"/>
                </a:solidFill>
              </a:rPr>
              <a:t>Division</a:t>
            </a:r>
          </a:p>
          <a:p>
            <a:pPr lvl="0" algn="r"/>
            <a:r>
              <a:rPr lang="en-US" sz="1000" dirty="0" smtClean="0">
                <a:solidFill>
                  <a:srgbClr val="FFFFFF"/>
                </a:solidFill>
              </a:rPr>
              <a:t>farid.yaker@unenvironment.org</a:t>
            </a:r>
            <a:endParaRPr lang="en-US" sz="1000" dirty="0">
              <a:solidFill>
                <a:srgbClr val="FFFFFF"/>
              </a:solidFill>
            </a:endParaRPr>
          </a:p>
        </p:txBody>
      </p:sp>
      <p:cxnSp>
        <p:nvCxnSpPr>
          <p:cNvPr id="8" name="Straight Connector 7"/>
          <p:cNvCxnSpPr/>
          <p:nvPr/>
        </p:nvCxnSpPr>
        <p:spPr>
          <a:xfrm>
            <a:off x="728122" y="5790240"/>
            <a:ext cx="767926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9" name="Subtitle 2"/>
          <p:cNvSpPr txBox="1">
            <a:spLocks/>
          </p:cNvSpPr>
          <p:nvPr/>
        </p:nvSpPr>
        <p:spPr>
          <a:xfrm>
            <a:off x="5156201" y="5790240"/>
            <a:ext cx="3251184" cy="597747"/>
          </a:xfrm>
          <a:prstGeom prst="rect">
            <a:avLst/>
          </a:prstGeom>
        </p:spPr>
        <p:txBody>
          <a:bodyPr vert="horz" lIns="0" tIns="144000" rIns="0" bIns="45713" rtlCol="0">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1600" dirty="0">
                <a:solidFill>
                  <a:srgbClr val="FFFFFF"/>
                </a:solidFill>
              </a:rPr>
              <a:t>www.unep.org</a:t>
            </a:r>
          </a:p>
        </p:txBody>
      </p:sp>
    </p:spTree>
    <p:extLst>
      <p:ext uri="{BB962C8B-B14F-4D97-AF65-F5344CB8AC3E}">
        <p14:creationId xmlns:p14="http://schemas.microsoft.com/office/powerpoint/2010/main" val="659728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728122" y="199648"/>
            <a:ext cx="7827308" cy="1193799"/>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3200" dirty="0" smtClean="0">
                <a:solidFill>
                  <a:srgbClr val="00AEEF"/>
                </a:solidFill>
              </a:rPr>
              <a:t>SPP in the Sustainable Development Goals</a:t>
            </a:r>
            <a:endParaRPr lang="en-US" sz="3200" dirty="0">
              <a:solidFill>
                <a:srgbClr val="00AEEF"/>
              </a:solidFill>
            </a:endParaRPr>
          </a:p>
        </p:txBody>
      </p:sp>
      <p:sp>
        <p:nvSpPr>
          <p:cNvPr id="10" name="Subtitle 2"/>
          <p:cNvSpPr txBox="1">
            <a:spLocks/>
          </p:cNvSpPr>
          <p:nvPr/>
        </p:nvSpPr>
        <p:spPr>
          <a:xfrm>
            <a:off x="679138" y="1193800"/>
            <a:ext cx="8090736" cy="1259429"/>
          </a:xfrm>
          <a:prstGeom prst="rect">
            <a:avLst/>
          </a:prstGeom>
        </p:spPr>
        <p:txBody>
          <a:bodyPr vert="horz" lIns="0" tIns="45713" rIns="0" bIns="45713" rtlCol="0" anchor="ctr">
            <a:no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a:solidFill>
                  <a:schemeClr val="tx1"/>
                </a:solidFill>
              </a:rPr>
              <a:t>Procurement processes that consider social, economic and environmental factors are able </a:t>
            </a:r>
            <a:r>
              <a:rPr lang="en-US" sz="2400" dirty="0" smtClean="0">
                <a:solidFill>
                  <a:schemeClr val="tx1"/>
                </a:solidFill>
              </a:rPr>
              <a:t>to </a:t>
            </a:r>
            <a:r>
              <a:rPr lang="en-US" sz="2400" b="1" dirty="0" smtClean="0">
                <a:solidFill>
                  <a:schemeClr val="tx1"/>
                </a:solidFill>
              </a:rPr>
              <a:t>drive </a:t>
            </a:r>
            <a:r>
              <a:rPr lang="en-US" sz="2400" b="1" dirty="0">
                <a:solidFill>
                  <a:schemeClr val="tx1"/>
                </a:solidFill>
              </a:rPr>
              <a:t>sustainability along value chains.</a:t>
            </a:r>
          </a:p>
        </p:txBody>
      </p:sp>
      <p:cxnSp>
        <p:nvCxnSpPr>
          <p:cNvPr id="11" name="Straight Connector 10"/>
          <p:cNvCxnSpPr/>
          <p:nvPr/>
        </p:nvCxnSpPr>
        <p:spPr>
          <a:xfrm>
            <a:off x="728121" y="11938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28122" y="635000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9" name="Title 1"/>
          <p:cNvSpPr txBox="1">
            <a:spLocks/>
          </p:cNvSpPr>
          <p:nvPr/>
        </p:nvSpPr>
        <p:spPr>
          <a:xfrm>
            <a:off x="1182898" y="2395890"/>
            <a:ext cx="7236456" cy="2805131"/>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marL="342900" indent="-342900">
              <a:buFont typeface="Arial" panose="020B0604020202020204" pitchFamily="34" charset="0"/>
              <a:buChar char="•"/>
            </a:pPr>
            <a:r>
              <a:rPr lang="en-US" sz="2000" b="1" dirty="0" smtClean="0">
                <a:latin typeface="Roboto Black"/>
              </a:rPr>
              <a:t>SDG 12: </a:t>
            </a:r>
            <a:r>
              <a:rPr lang="en-US" sz="2000" dirty="0" smtClean="0">
                <a:latin typeface="Roboto Black"/>
              </a:rPr>
              <a:t>Ensure sustainable consumption and production patterns</a:t>
            </a:r>
          </a:p>
          <a:p>
            <a:endParaRPr lang="en-US" sz="2000" b="1" dirty="0"/>
          </a:p>
          <a:p>
            <a:pPr marL="285750" indent="-285750">
              <a:buFont typeface="Arial" panose="020B0604020202020204" pitchFamily="34" charset="0"/>
              <a:buChar char="•"/>
            </a:pPr>
            <a:r>
              <a:rPr lang="en-US" sz="2000" b="1" dirty="0" smtClean="0"/>
              <a:t>Target </a:t>
            </a:r>
            <a:r>
              <a:rPr lang="en-US" sz="2000" b="1" dirty="0"/>
              <a:t>12.7</a:t>
            </a:r>
            <a:r>
              <a:rPr lang="en-US" sz="2000" dirty="0"/>
              <a:t>:  Promote public procurement practices that are sustainable in accordance with national policies and </a:t>
            </a:r>
            <a:r>
              <a:rPr lang="en-US" sz="2000" dirty="0" smtClean="0"/>
              <a:t>priorities.</a:t>
            </a:r>
          </a:p>
          <a:p>
            <a:endParaRPr lang="en-US" sz="2000" dirty="0"/>
          </a:p>
          <a:p>
            <a:pPr marL="285750" indent="-285750">
              <a:buFont typeface="Arial" panose="020B0604020202020204" pitchFamily="34" charset="0"/>
              <a:buChar char="•"/>
            </a:pPr>
            <a:r>
              <a:rPr lang="en-US" sz="2000" b="1" dirty="0"/>
              <a:t>Indicator 12.7.1 </a:t>
            </a:r>
            <a:r>
              <a:rPr lang="en-US" sz="2000" dirty="0"/>
              <a:t>Number of countries implementing sustainable public procurement policies and action plans</a:t>
            </a:r>
          </a:p>
          <a:p>
            <a:endParaRPr lang="en-US" sz="1600" dirty="0" smtClean="0"/>
          </a:p>
          <a:p>
            <a:endParaRPr lang="en-US" sz="1600" dirty="0"/>
          </a:p>
        </p:txBody>
      </p:sp>
      <p:pic>
        <p:nvPicPr>
          <p:cNvPr id="8" name="Picture 7"/>
          <p:cNvPicPr>
            <a:picLocks noChangeAspect="1"/>
          </p:cNvPicPr>
          <p:nvPr/>
        </p:nvPicPr>
        <p:blipFill>
          <a:blip r:embed="rId3"/>
          <a:stretch>
            <a:fillRect/>
          </a:stretch>
        </p:blipFill>
        <p:spPr>
          <a:xfrm>
            <a:off x="405532" y="5305366"/>
            <a:ext cx="8324439" cy="1044635"/>
          </a:xfrm>
          <a:prstGeom prst="rect">
            <a:avLst/>
          </a:prstGeom>
        </p:spPr>
      </p:pic>
    </p:spTree>
    <p:extLst>
      <p:ext uri="{BB962C8B-B14F-4D97-AF65-F5344CB8AC3E}">
        <p14:creationId xmlns:p14="http://schemas.microsoft.com/office/powerpoint/2010/main" val="479861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solidFill>
          <a:srgbClr val="00AEE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8121" y="4263035"/>
            <a:ext cx="6900587" cy="1928779"/>
          </a:xfrm>
        </p:spPr>
        <p:txBody>
          <a:bodyPr lIns="0" tIns="144000" rIns="0" anchor="t">
            <a:noAutofit/>
          </a:bodyPr>
          <a:lstStyle/>
          <a:p>
            <a:r>
              <a:rPr lang="en-US" sz="3600" dirty="0" smtClean="0">
                <a:solidFill>
                  <a:schemeClr val="bg1"/>
                </a:solidFill>
              </a:rPr>
              <a:t>The 10 YFP SPP </a:t>
            </a:r>
            <a:r>
              <a:rPr lang="en-US" sz="3600" dirty="0" err="1" smtClean="0">
                <a:solidFill>
                  <a:schemeClr val="bg1"/>
                </a:solidFill>
              </a:rPr>
              <a:t>programme</a:t>
            </a:r>
            <a:r>
              <a:rPr lang="en-US" sz="3600" dirty="0" smtClean="0">
                <a:solidFill>
                  <a:schemeClr val="bg1"/>
                </a:solidFill>
              </a:rPr>
              <a:t> led by UN Environment</a:t>
            </a:r>
            <a:endParaRPr lang="en-US" sz="3600" dirty="0">
              <a:solidFill>
                <a:schemeClr val="bg1"/>
              </a:solidFill>
            </a:endParaRPr>
          </a:p>
        </p:txBody>
      </p:sp>
      <p:cxnSp>
        <p:nvCxnSpPr>
          <p:cNvPr id="5" name="Straight Connector 4"/>
          <p:cNvCxnSpPr/>
          <p:nvPr/>
        </p:nvCxnSpPr>
        <p:spPr>
          <a:xfrm>
            <a:off x="728122" y="6191812"/>
            <a:ext cx="767926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28122" y="4263033"/>
            <a:ext cx="767926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pic>
        <p:nvPicPr>
          <p:cNvPr id="12" name="Picture 11" descr="UNEnvironment_Logo_English_Short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414" y="152701"/>
            <a:ext cx="1830505" cy="1188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7606" y="296701"/>
            <a:ext cx="3540996" cy="9000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8919" y="299968"/>
            <a:ext cx="1475411" cy="720000"/>
          </a:xfrm>
          <a:prstGeom prst="rect">
            <a:avLst/>
          </a:prstGeom>
          <a:solidFill>
            <a:srgbClr val="00AEEF"/>
          </a:solidFill>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8708" y="299968"/>
            <a:ext cx="1376507" cy="792000"/>
          </a:xfrm>
          <a:prstGeom prst="rect">
            <a:avLst/>
          </a:prstGeom>
        </p:spPr>
      </p:pic>
    </p:spTree>
    <p:extLst>
      <p:ext uri="{BB962C8B-B14F-4D97-AF65-F5344CB8AC3E}">
        <p14:creationId xmlns:p14="http://schemas.microsoft.com/office/powerpoint/2010/main" val="2236753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805" y="0"/>
            <a:ext cx="3663696" cy="1255776"/>
          </a:xfrm>
          <a:prstGeom prst="rect">
            <a:avLst/>
          </a:prstGeom>
        </p:spPr>
      </p:pic>
      <p:sp>
        <p:nvSpPr>
          <p:cNvPr id="19" name="Title 1"/>
          <p:cNvSpPr txBox="1">
            <a:spLocks/>
          </p:cNvSpPr>
          <p:nvPr/>
        </p:nvSpPr>
        <p:spPr>
          <a:xfrm>
            <a:off x="6036701" y="6089093"/>
            <a:ext cx="2370683" cy="250882"/>
          </a:xfrm>
          <a:prstGeom prst="rect">
            <a:avLst/>
          </a:prstGeom>
        </p:spPr>
        <p:txBody>
          <a:bodyPr vert="horz" lIns="91427" tIns="45713" rIns="91427" bIns="45713"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algn="r"/>
            <a:r>
              <a:rPr lang="en-US" sz="900" dirty="0">
                <a:solidFill>
                  <a:schemeClr val="bg1"/>
                </a:solidFill>
              </a:rPr>
              <a:t>© </a:t>
            </a:r>
            <a:r>
              <a:rPr lang="en-US" sz="900" b="1" dirty="0" smtClean="0">
                <a:solidFill>
                  <a:schemeClr val="bg1"/>
                </a:solidFill>
              </a:rPr>
              <a:t>NABU/</a:t>
            </a:r>
            <a:r>
              <a:rPr lang="en-US" sz="900" b="1" dirty="0" err="1" smtClean="0">
                <a:solidFill>
                  <a:schemeClr val="bg1"/>
                </a:solidFill>
              </a:rPr>
              <a:t>Holger</a:t>
            </a:r>
            <a:r>
              <a:rPr lang="en-US" sz="900" b="1" dirty="0" smtClean="0">
                <a:solidFill>
                  <a:schemeClr val="bg1"/>
                </a:solidFill>
              </a:rPr>
              <a:t> </a:t>
            </a:r>
            <a:r>
              <a:rPr lang="en-US" sz="900" b="1" dirty="0">
                <a:solidFill>
                  <a:schemeClr val="bg1"/>
                </a:solidFill>
              </a:rPr>
              <a:t>Schulz</a:t>
            </a:r>
          </a:p>
          <a:p>
            <a:pPr algn="r"/>
            <a:endParaRPr lang="en-US" sz="900" dirty="0">
              <a:solidFill>
                <a:schemeClr val="bg1"/>
              </a:solidFill>
            </a:endParaRPr>
          </a:p>
        </p:txBody>
      </p:sp>
      <p:sp>
        <p:nvSpPr>
          <p:cNvPr id="15"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schemeClr val="bg1">
                    <a:lumMod val="65000"/>
                  </a:schemeClr>
                </a:solidFill>
              </a:rPr>
              <a:t>7</a:t>
            </a:fld>
            <a:endParaRPr lang="en-US" sz="900" dirty="0">
              <a:solidFill>
                <a:schemeClr val="bg1">
                  <a:lumMod val="65000"/>
                </a:schemeClr>
              </a:solidFill>
            </a:endParaRPr>
          </a:p>
        </p:txBody>
      </p:sp>
      <p:cxnSp>
        <p:nvCxnSpPr>
          <p:cNvPr id="16" name="Straight Connector 15"/>
          <p:cNvCxnSpPr/>
          <p:nvPr/>
        </p:nvCxnSpPr>
        <p:spPr>
          <a:xfrm>
            <a:off x="728122" y="11938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28122" y="635000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22" name="Title 1"/>
          <p:cNvSpPr txBox="1">
            <a:spLocks/>
          </p:cNvSpPr>
          <p:nvPr/>
        </p:nvSpPr>
        <p:spPr>
          <a:xfrm>
            <a:off x="616955" y="1325013"/>
            <a:ext cx="8281851" cy="5180874"/>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pPr marL="342900" lvl="0" indent="-342900">
              <a:spcBef>
                <a:spcPts val="0"/>
              </a:spcBef>
              <a:buFont typeface="Arial" panose="020B0604020202020204" pitchFamily="34" charset="0"/>
              <a:buChar char="•"/>
            </a:pPr>
            <a:r>
              <a:rPr lang="en-US" sz="2400" dirty="0" smtClean="0">
                <a:solidFill>
                  <a:prstClr val="black"/>
                </a:solidFill>
                <a:latin typeface="Roboto" panose="02000000000000000000" pitchFamily="2" charset="0"/>
                <a:ea typeface="Roboto" panose="02000000000000000000" pitchFamily="2" charset="0"/>
                <a:cs typeface="Roboto" panose="02000000000000000000" pitchFamily="2" charset="0"/>
              </a:rPr>
              <a:t>The </a:t>
            </a:r>
            <a:r>
              <a:rPr lang="en-US" sz="2400" dirty="0">
                <a:solidFill>
                  <a:prstClr val="black"/>
                </a:solidFill>
                <a:latin typeface="Roboto" panose="02000000000000000000" pitchFamily="2" charset="0"/>
                <a:ea typeface="Roboto" panose="02000000000000000000" pitchFamily="2" charset="0"/>
                <a:cs typeface="Roboto" panose="02000000000000000000" pitchFamily="2" charset="0"/>
              </a:rPr>
              <a:t>10-Year Framework of Programmes on Sustainable Consumption and Production Patterns (10YFP) is a concrete and operational </a:t>
            </a:r>
            <a:r>
              <a:rPr lang="en-US" sz="2400" b="1" dirty="0">
                <a:solidFill>
                  <a:prstClr val="black"/>
                </a:solidFill>
                <a:latin typeface="Roboto" panose="02000000000000000000" pitchFamily="2" charset="0"/>
                <a:ea typeface="Roboto" panose="02000000000000000000" pitchFamily="2" charset="0"/>
                <a:cs typeface="Roboto" panose="02000000000000000000" pitchFamily="2" charset="0"/>
              </a:rPr>
              <a:t>outcome of </a:t>
            </a:r>
            <a:r>
              <a:rPr lang="en-US" sz="2400" b="1" dirty="0" smtClean="0">
                <a:solidFill>
                  <a:prstClr val="black"/>
                </a:solidFill>
                <a:latin typeface="Roboto" panose="02000000000000000000" pitchFamily="2" charset="0"/>
                <a:ea typeface="Roboto" panose="02000000000000000000" pitchFamily="2" charset="0"/>
                <a:cs typeface="Roboto" panose="02000000000000000000" pitchFamily="2" charset="0"/>
              </a:rPr>
              <a:t>Rio+20 Conference. </a:t>
            </a:r>
          </a:p>
          <a:p>
            <a:pPr lvl="0">
              <a:spcBef>
                <a:spcPts val="0"/>
              </a:spcBef>
            </a:pPr>
            <a:endParaRPr lang="en-US" sz="2400" b="1" dirty="0">
              <a:solidFill>
                <a:prstClr val="black"/>
              </a:solidFill>
              <a:latin typeface="Roboto" panose="02000000000000000000" pitchFamily="2" charset="0"/>
              <a:ea typeface="Roboto" panose="02000000000000000000" pitchFamily="2" charset="0"/>
              <a:cs typeface="Roboto" panose="02000000000000000000" pitchFamily="2" charset="0"/>
            </a:endParaRPr>
          </a:p>
          <a:p>
            <a:pPr marL="342900" lvl="0" indent="-342900">
              <a:spcBef>
                <a:spcPts val="0"/>
              </a:spcBef>
              <a:buFont typeface="Arial" panose="020B0604020202020204" pitchFamily="34" charset="0"/>
              <a:buChar char="•"/>
            </a:pPr>
            <a:r>
              <a:rPr lang="en-US" sz="2400" dirty="0">
                <a:solidFill>
                  <a:prstClr val="black"/>
                </a:solidFill>
                <a:latin typeface="Roboto" panose="02000000000000000000" pitchFamily="2" charset="0"/>
                <a:ea typeface="Roboto" panose="02000000000000000000" pitchFamily="2" charset="0"/>
                <a:cs typeface="Roboto" panose="02000000000000000000" pitchFamily="2" charset="0"/>
              </a:rPr>
              <a:t>It is a global framework that </a:t>
            </a:r>
            <a:r>
              <a:rPr lang="en-US" sz="2400" b="1" dirty="0">
                <a:solidFill>
                  <a:prstClr val="black"/>
                </a:solidFill>
                <a:latin typeface="Roboto" panose="02000000000000000000" pitchFamily="2" charset="0"/>
                <a:ea typeface="Roboto" panose="02000000000000000000" pitchFamily="2" charset="0"/>
                <a:cs typeface="Roboto" panose="02000000000000000000" pitchFamily="2" charset="0"/>
              </a:rPr>
              <a:t>enhances international cooperation</a:t>
            </a:r>
            <a:r>
              <a:rPr lang="en-US" sz="2400" dirty="0">
                <a:solidFill>
                  <a:prstClr val="black"/>
                </a:solidFill>
                <a:latin typeface="Roboto" panose="02000000000000000000" pitchFamily="2" charset="0"/>
                <a:ea typeface="Roboto" panose="02000000000000000000" pitchFamily="2" charset="0"/>
                <a:cs typeface="Roboto" panose="02000000000000000000" pitchFamily="2" charset="0"/>
              </a:rPr>
              <a:t> to accelerate the shift towards sustainable consumption and production (SCP) in both developed and developing countries</a:t>
            </a:r>
            <a:r>
              <a:rPr lang="en-US" sz="2400" dirty="0" smtClean="0">
                <a:solidFill>
                  <a:prstClr val="black"/>
                </a:solidFill>
                <a:latin typeface="Roboto" panose="02000000000000000000" pitchFamily="2" charset="0"/>
                <a:ea typeface="Roboto" panose="02000000000000000000" pitchFamily="2" charset="0"/>
                <a:cs typeface="Roboto" panose="02000000000000000000" pitchFamily="2" charset="0"/>
              </a:rPr>
              <a:t>.</a:t>
            </a:r>
          </a:p>
          <a:p>
            <a:pPr lvl="0">
              <a:spcBef>
                <a:spcPts val="0"/>
              </a:spcBef>
            </a:pPr>
            <a:endParaRPr lang="en-US" sz="2400" dirty="0">
              <a:solidFill>
                <a:prstClr val="black"/>
              </a:solidFill>
              <a:latin typeface="Roboto" panose="02000000000000000000" pitchFamily="2" charset="0"/>
              <a:ea typeface="Roboto" panose="02000000000000000000" pitchFamily="2" charset="0"/>
              <a:cs typeface="Roboto" panose="02000000000000000000" pitchFamily="2" charset="0"/>
            </a:endParaRPr>
          </a:p>
          <a:p>
            <a:pPr marL="342900" lvl="0" indent="-342900">
              <a:spcBef>
                <a:spcPts val="0"/>
              </a:spcBef>
              <a:buFont typeface="Arial" panose="020B0604020202020204" pitchFamily="34" charset="0"/>
              <a:buChar char="•"/>
            </a:pPr>
            <a:r>
              <a:rPr lang="en-US" sz="2400" b="1" dirty="0">
                <a:solidFill>
                  <a:prstClr val="black"/>
                </a:solidFill>
                <a:latin typeface="Roboto" panose="02000000000000000000" pitchFamily="2" charset="0"/>
                <a:ea typeface="Roboto" panose="02000000000000000000" pitchFamily="2" charset="0"/>
                <a:cs typeface="Roboto" panose="02000000000000000000" pitchFamily="2" charset="0"/>
              </a:rPr>
              <a:t>It provides capacity building and technical and financial assistance</a:t>
            </a:r>
            <a:r>
              <a:rPr lang="en-US" sz="2400" dirty="0">
                <a:solidFill>
                  <a:prstClr val="black"/>
                </a:solidFill>
                <a:latin typeface="Roboto" panose="02000000000000000000" pitchFamily="2" charset="0"/>
                <a:ea typeface="Roboto" panose="02000000000000000000" pitchFamily="2" charset="0"/>
                <a:cs typeface="Roboto" panose="02000000000000000000" pitchFamily="2" charset="0"/>
              </a:rPr>
              <a:t> to developing countries, and </a:t>
            </a:r>
            <a:r>
              <a:rPr lang="en-US" sz="2400" b="1" dirty="0">
                <a:solidFill>
                  <a:prstClr val="black"/>
                </a:solidFill>
                <a:latin typeface="Roboto" panose="02000000000000000000" pitchFamily="2" charset="0"/>
                <a:ea typeface="Roboto" panose="02000000000000000000" pitchFamily="2" charset="0"/>
                <a:cs typeface="Roboto" panose="02000000000000000000" pitchFamily="2" charset="0"/>
              </a:rPr>
              <a:t>encourages innovation </a:t>
            </a:r>
            <a:r>
              <a:rPr lang="en-US" sz="2400" dirty="0">
                <a:solidFill>
                  <a:prstClr val="black"/>
                </a:solidFill>
                <a:latin typeface="Roboto" panose="02000000000000000000" pitchFamily="2" charset="0"/>
                <a:ea typeface="Roboto" panose="02000000000000000000" pitchFamily="2" charset="0"/>
                <a:cs typeface="Roboto" panose="02000000000000000000" pitchFamily="2" charset="0"/>
              </a:rPr>
              <a:t>and cooperation among all countries and stakeholders.</a:t>
            </a:r>
          </a:p>
          <a:p>
            <a:pPr lvl="0">
              <a:spcBef>
                <a:spcPts val="0"/>
              </a:spcBef>
            </a:pPr>
            <a:endParaRPr lang="en-US" sz="2400" dirty="0">
              <a:solidFill>
                <a:prstClr val="black"/>
              </a:solidFill>
              <a:latin typeface="Roboto" panose="02000000000000000000" pitchFamily="2" charset="0"/>
              <a:ea typeface="Roboto" panose="02000000000000000000" pitchFamily="2" charset="0"/>
              <a:cs typeface="Roboto" panose="02000000000000000000" pitchFamily="2" charset="0"/>
            </a:endParaRPr>
          </a:p>
          <a:p>
            <a:endParaRPr lang="en-US" sz="2400" dirty="0">
              <a:solidFill>
                <a:prstClr val="black"/>
              </a:solidFill>
            </a:endParaRPr>
          </a:p>
        </p:txBody>
      </p:sp>
      <p:sp>
        <p:nvSpPr>
          <p:cNvPr id="10" name="Title 1"/>
          <p:cNvSpPr txBox="1">
            <a:spLocks/>
          </p:cNvSpPr>
          <p:nvPr/>
        </p:nvSpPr>
        <p:spPr>
          <a:xfrm>
            <a:off x="688933" y="372401"/>
            <a:ext cx="7679262" cy="1193799"/>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3200" dirty="0">
                <a:solidFill>
                  <a:srgbClr val="00AEEF"/>
                </a:solidFill>
              </a:rPr>
              <a:t>What is the 10YFP?</a:t>
            </a:r>
          </a:p>
        </p:txBody>
      </p:sp>
    </p:spTree>
    <p:extLst>
      <p:ext uri="{BB962C8B-B14F-4D97-AF65-F5344CB8AC3E}">
        <p14:creationId xmlns:p14="http://schemas.microsoft.com/office/powerpoint/2010/main" val="779939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728122" y="6350001"/>
            <a:ext cx="7679262" cy="508000"/>
          </a:xfrm>
          <a:prstGeom prst="rect">
            <a:avLst/>
          </a:prstGeom>
        </p:spPr>
        <p:txBody>
          <a:bodyPr vert="horz" lIns="0" tIns="45713" rIns="0" bIns="45713" rtlCol="0" anchor="ctr">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fld id="{28574C2E-61E0-2C45-9917-25B26B6AD85F}" type="slidenum">
              <a:rPr lang="en-US" sz="900" smtClean="0">
                <a:solidFill>
                  <a:prstClr val="white">
                    <a:lumMod val="65000"/>
                  </a:prstClr>
                </a:solidFill>
              </a:rPr>
              <a:pPr/>
              <a:t>8</a:t>
            </a:fld>
            <a:endParaRPr lang="en-US" sz="900" dirty="0">
              <a:solidFill>
                <a:prstClr val="white">
                  <a:lumMod val="65000"/>
                </a:prstClr>
              </a:solidFill>
            </a:endParaRPr>
          </a:p>
        </p:txBody>
      </p:sp>
      <p:cxnSp>
        <p:nvCxnSpPr>
          <p:cNvPr id="10" name="Straight Connector 9"/>
          <p:cNvCxnSpPr/>
          <p:nvPr/>
        </p:nvCxnSpPr>
        <p:spPr>
          <a:xfrm>
            <a:off x="728122" y="11938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28122" y="6350001"/>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728122" y="1193800"/>
            <a:ext cx="7679262" cy="5156201"/>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endParaRPr lang="en-US" sz="2400" b="1" dirty="0">
              <a:solidFill>
                <a:prstClr val="black"/>
              </a:solidFill>
              <a:latin typeface="Roboto Black" panose="02000000000000000000" pitchFamily="2" charset="0"/>
              <a:ea typeface="Roboto Black" panose="02000000000000000000" pitchFamily="2" charset="0"/>
              <a:cs typeface="Roboto Black" panose="02000000000000000000" pitchFamily="2" charset="0"/>
            </a:endParaRPr>
          </a:p>
          <a:p>
            <a:pPr marL="342900" indent="-342900">
              <a:buFont typeface="Arial" panose="020B0604020202020204" pitchFamily="34" charset="0"/>
              <a:buChar char="•"/>
            </a:pPr>
            <a:r>
              <a:rPr lang="en-US" sz="2400" dirty="0">
                <a:solidFill>
                  <a:prstClr val="black"/>
                </a:solidFill>
                <a:latin typeface="Roboto" panose="02000000000000000000" pitchFamily="2" charset="0"/>
                <a:ea typeface="Roboto" panose="02000000000000000000" pitchFamily="2" charset="0"/>
                <a:cs typeface="Roboto" panose="02000000000000000000" pitchFamily="2" charset="0"/>
              </a:rPr>
              <a:t>Consumer information</a:t>
            </a:r>
          </a:p>
          <a:p>
            <a:pPr marL="342900" indent="-342900">
              <a:buFont typeface="Arial" panose="020B0604020202020204" pitchFamily="34" charset="0"/>
              <a:buChar char="•"/>
            </a:pPr>
            <a:r>
              <a:rPr lang="en-US" sz="2400" dirty="0">
                <a:solidFill>
                  <a:prstClr val="black"/>
                </a:solidFill>
                <a:latin typeface="Roboto" panose="02000000000000000000" pitchFamily="2" charset="0"/>
                <a:ea typeface="Roboto" panose="02000000000000000000" pitchFamily="2" charset="0"/>
                <a:cs typeface="Roboto" panose="02000000000000000000" pitchFamily="2" charset="0"/>
              </a:rPr>
              <a:t>Sustainable lifestyles and education</a:t>
            </a:r>
          </a:p>
          <a:p>
            <a:pPr marL="342900" indent="-342900">
              <a:buFont typeface="Arial" panose="020B0604020202020204" pitchFamily="34" charset="0"/>
              <a:buChar char="•"/>
            </a:pPr>
            <a:r>
              <a:rPr lang="en-US" sz="2400" b="1" dirty="0">
                <a:solidFill>
                  <a:prstClr val="black"/>
                </a:solidFill>
                <a:latin typeface="Roboto" panose="02000000000000000000" pitchFamily="2" charset="0"/>
                <a:ea typeface="Roboto" panose="02000000000000000000" pitchFamily="2" charset="0"/>
                <a:cs typeface="Roboto" panose="02000000000000000000" pitchFamily="2" charset="0"/>
              </a:rPr>
              <a:t>Sustainable public procurement</a:t>
            </a:r>
          </a:p>
          <a:p>
            <a:pPr marL="342900" indent="-342900">
              <a:buFont typeface="Arial" panose="020B0604020202020204" pitchFamily="34" charset="0"/>
              <a:buChar char="•"/>
            </a:pPr>
            <a:r>
              <a:rPr lang="en-US" sz="2400" dirty="0">
                <a:solidFill>
                  <a:prstClr val="black"/>
                </a:solidFill>
                <a:latin typeface="Roboto" panose="02000000000000000000" pitchFamily="2" charset="0"/>
                <a:ea typeface="Roboto" panose="02000000000000000000" pitchFamily="2" charset="0"/>
                <a:cs typeface="Roboto" panose="02000000000000000000" pitchFamily="2" charset="0"/>
              </a:rPr>
              <a:t>Sustainable buildings and construction</a:t>
            </a:r>
          </a:p>
          <a:p>
            <a:pPr marL="342900" indent="-342900">
              <a:buFont typeface="Arial" panose="020B0604020202020204" pitchFamily="34" charset="0"/>
              <a:buChar char="•"/>
            </a:pPr>
            <a:r>
              <a:rPr lang="en-US" sz="2400" dirty="0">
                <a:solidFill>
                  <a:prstClr val="black"/>
                </a:solidFill>
                <a:latin typeface="Roboto" panose="02000000000000000000" pitchFamily="2" charset="0"/>
                <a:ea typeface="Roboto" panose="02000000000000000000" pitchFamily="2" charset="0"/>
                <a:cs typeface="Roboto" panose="02000000000000000000" pitchFamily="2" charset="0"/>
              </a:rPr>
              <a:t>Sustainable tourism, including ecotourism</a:t>
            </a:r>
          </a:p>
          <a:p>
            <a:pPr marL="342900" indent="-342900">
              <a:buFont typeface="Arial" panose="020B0604020202020204" pitchFamily="34" charset="0"/>
              <a:buChar char="•"/>
            </a:pPr>
            <a:r>
              <a:rPr lang="en-US" sz="2400" dirty="0">
                <a:solidFill>
                  <a:prstClr val="black"/>
                </a:solidFill>
                <a:latin typeface="Roboto" panose="02000000000000000000" pitchFamily="2" charset="0"/>
                <a:ea typeface="Roboto" panose="02000000000000000000" pitchFamily="2" charset="0"/>
                <a:cs typeface="Roboto" panose="02000000000000000000" pitchFamily="2" charset="0"/>
              </a:rPr>
              <a:t>Sustainable food systems</a:t>
            </a:r>
          </a:p>
          <a:p>
            <a:endParaRPr lang="en-US" sz="240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2" name="Title 1"/>
          <p:cNvSpPr txBox="1">
            <a:spLocks/>
          </p:cNvSpPr>
          <p:nvPr/>
        </p:nvSpPr>
        <p:spPr>
          <a:xfrm>
            <a:off x="193502" y="278677"/>
            <a:ext cx="7679262" cy="1193799"/>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3200" dirty="0" smtClean="0">
                <a:solidFill>
                  <a:srgbClr val="00AEEF"/>
                </a:solidFill>
              </a:rPr>
              <a:t>The </a:t>
            </a:r>
            <a:r>
              <a:rPr lang="en-US" sz="3200" b="1" dirty="0" smtClean="0">
                <a:solidFill>
                  <a:srgbClr val="00AEEF"/>
                </a:solidFill>
              </a:rPr>
              <a:t>six </a:t>
            </a:r>
            <a:r>
              <a:rPr lang="en-GB" sz="3200" b="1" dirty="0" smtClean="0">
                <a:solidFill>
                  <a:srgbClr val="00AEEF"/>
                </a:solidFill>
              </a:rPr>
              <a:t>programmes</a:t>
            </a:r>
            <a:r>
              <a:rPr lang="en-US" sz="3200" b="1" dirty="0" smtClean="0">
                <a:solidFill>
                  <a:srgbClr val="00AEEF"/>
                </a:solidFill>
              </a:rPr>
              <a:t> </a:t>
            </a:r>
            <a:r>
              <a:rPr lang="en-US" sz="3200" dirty="0" smtClean="0">
                <a:solidFill>
                  <a:srgbClr val="00AEEF"/>
                </a:solidFill>
              </a:rPr>
              <a:t>of the 10YFP</a:t>
            </a:r>
            <a:endParaRPr lang="en-US" sz="3200" dirty="0">
              <a:solidFill>
                <a:srgbClr val="00AEEF"/>
              </a:solidFill>
            </a:endParaRPr>
          </a:p>
        </p:txBody>
      </p:sp>
      <p:pic>
        <p:nvPicPr>
          <p:cNvPr id="2" name="Picture 1"/>
          <p:cNvPicPr>
            <a:picLocks noChangeAspect="1"/>
          </p:cNvPicPr>
          <p:nvPr/>
        </p:nvPicPr>
        <p:blipFill>
          <a:blip r:embed="rId3"/>
          <a:stretch>
            <a:fillRect/>
          </a:stretch>
        </p:blipFill>
        <p:spPr>
          <a:xfrm>
            <a:off x="719662" y="4330063"/>
            <a:ext cx="7687722" cy="1511939"/>
          </a:xfrm>
          <a:prstGeom prst="rect">
            <a:avLst/>
          </a:prstGeom>
        </p:spPr>
      </p:pic>
    </p:spTree>
    <p:extLst>
      <p:ext uri="{BB962C8B-B14F-4D97-AF65-F5344CB8AC3E}">
        <p14:creationId xmlns:p14="http://schemas.microsoft.com/office/powerpoint/2010/main" val="2863022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www.sustainable-procurement.org/typo3temp/pics/5e347145a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7511" y="4678517"/>
            <a:ext cx="2259874" cy="20691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728122" y="11938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919818" y="6598195"/>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605461" y="1285241"/>
            <a:ext cx="8307976" cy="4975860"/>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2400" dirty="0" smtClean="0">
                <a:solidFill>
                  <a:prstClr val="black"/>
                </a:solidFill>
                <a:latin typeface="Roboto Black" panose="02000000000000000000" pitchFamily="2" charset="0"/>
                <a:ea typeface="Roboto" panose="02000000000000000000" pitchFamily="2" charset="0"/>
                <a:cs typeface="Roboto" panose="02000000000000000000" pitchFamily="2" charset="0"/>
              </a:rPr>
              <a:t>A</a:t>
            </a:r>
            <a:r>
              <a:rPr lang="en-US" sz="2400" dirty="0" smtClean="0">
                <a:solidFill>
                  <a:prstClr val="black"/>
                </a:solidFill>
                <a:latin typeface="Roboto" panose="02000000000000000000" pitchFamily="2" charset="0"/>
                <a:ea typeface="Roboto" panose="02000000000000000000" pitchFamily="2" charset="0"/>
                <a:cs typeface="Roboto" panose="02000000000000000000" pitchFamily="2" charset="0"/>
              </a:rPr>
              <a:t> </a:t>
            </a:r>
            <a:r>
              <a:rPr lang="en-US" sz="2400" dirty="0">
                <a:solidFill>
                  <a:prstClr val="black"/>
                </a:solidFill>
                <a:latin typeface="Roboto" panose="02000000000000000000" pitchFamily="2" charset="0"/>
                <a:ea typeface="Roboto" panose="02000000000000000000" pitchFamily="2" charset="0"/>
                <a:cs typeface="Roboto" panose="02000000000000000000" pitchFamily="2" charset="0"/>
              </a:rPr>
              <a:t>global multi-stakeholder platform that </a:t>
            </a:r>
            <a:r>
              <a:rPr lang="en-GB" sz="2400" dirty="0" smtClean="0">
                <a:ea typeface="Tahoma" panose="020B0604030504040204" pitchFamily="34" charset="0"/>
                <a:cs typeface="Tahoma" panose="020B0604030504040204" pitchFamily="34" charset="0"/>
              </a:rPr>
              <a:t>brings </a:t>
            </a:r>
            <a:r>
              <a:rPr lang="en-GB" sz="2400" dirty="0">
                <a:ea typeface="Tahoma" panose="020B0604030504040204" pitchFamily="34" charset="0"/>
                <a:cs typeface="Tahoma" panose="020B0604030504040204" pitchFamily="34" charset="0"/>
              </a:rPr>
              <a:t>together a variety of SPP stakeholders to foster communication, leverage resources and </a:t>
            </a:r>
            <a:r>
              <a:rPr lang="en-GB" sz="2400" dirty="0" smtClean="0">
                <a:ea typeface="Tahoma" panose="020B0604030504040204" pitchFamily="34" charset="0"/>
                <a:cs typeface="Tahoma" panose="020B0604030504040204" pitchFamily="34" charset="0"/>
              </a:rPr>
              <a:t>achieve common </a:t>
            </a:r>
            <a:r>
              <a:rPr lang="en-GB" sz="2400" b="1" u="sng" dirty="0" smtClean="0">
                <a:ea typeface="Tahoma" panose="020B0604030504040204" pitchFamily="34" charset="0"/>
                <a:cs typeface="Tahoma" panose="020B0604030504040204" pitchFamily="34" charset="0"/>
              </a:rPr>
              <a:t>objectives</a:t>
            </a:r>
            <a:r>
              <a:rPr lang="en-GB" sz="2400" b="1" dirty="0" smtClean="0">
                <a:ea typeface="Tahoma" panose="020B0604030504040204" pitchFamily="34" charset="0"/>
                <a:cs typeface="Tahoma" panose="020B0604030504040204" pitchFamily="34" charset="0"/>
              </a:rPr>
              <a:t>:</a:t>
            </a:r>
            <a:r>
              <a:rPr lang="en-GB" sz="2400" dirty="0" smtClean="0">
                <a:ea typeface="Tahoma" panose="020B0604030504040204" pitchFamily="34" charset="0"/>
                <a:cs typeface="Tahoma" panose="020B0604030504040204" pitchFamily="34" charset="0"/>
              </a:rPr>
              <a:t> </a:t>
            </a:r>
            <a:endParaRPr lang="en-GB" sz="2400" dirty="0">
              <a:latin typeface="Cambria" panose="02040503050406030204" pitchFamily="18" charset="0"/>
              <a:ea typeface="Tahoma" panose="020B0604030504040204" pitchFamily="34" charset="0"/>
              <a:cs typeface="Tahoma" panose="020B0604030504040204" pitchFamily="34" charset="0"/>
            </a:endParaRPr>
          </a:p>
          <a:p>
            <a:endParaRPr lang="en-US" sz="2400" dirty="0" smtClean="0">
              <a:solidFill>
                <a:prstClr val="black"/>
              </a:solidFill>
              <a:latin typeface="Roboto" panose="02000000000000000000" pitchFamily="2" charset="0"/>
              <a:ea typeface="Roboto" panose="02000000000000000000" pitchFamily="2" charset="0"/>
              <a:cs typeface="Roboto" panose="02000000000000000000" pitchFamily="2" charset="0"/>
            </a:endParaRPr>
          </a:p>
          <a:p>
            <a:pPr marL="914336" lvl="1" indent="-457200">
              <a:buFont typeface="+mj-lt"/>
              <a:buAutoNum type="arabicPeriod"/>
            </a:pPr>
            <a:r>
              <a:rPr lang="en-US" sz="2400" b="1" dirty="0">
                <a:latin typeface="Roboto Regular"/>
              </a:rPr>
              <a:t>I</a:t>
            </a:r>
            <a:r>
              <a:rPr lang="en-US" sz="2400" b="1" dirty="0" smtClean="0">
                <a:latin typeface="Roboto Regular"/>
              </a:rPr>
              <a:t>mprove </a:t>
            </a:r>
            <a:r>
              <a:rPr lang="en-US" sz="2400" b="1" dirty="0">
                <a:latin typeface="Roboto Regular"/>
              </a:rPr>
              <a:t>knowledge on SPP</a:t>
            </a:r>
            <a:r>
              <a:rPr lang="en-US" sz="2400" dirty="0">
                <a:latin typeface="Roboto Regular"/>
              </a:rPr>
              <a:t> and its effectiveness as a tool to promote greener economies and sustainable </a:t>
            </a:r>
            <a:r>
              <a:rPr lang="en-US" sz="2400" dirty="0" smtClean="0">
                <a:latin typeface="Roboto Regular"/>
              </a:rPr>
              <a:t>development;</a:t>
            </a:r>
          </a:p>
          <a:p>
            <a:pPr marL="914336" lvl="1" indent="-457200">
              <a:buFont typeface="+mj-lt"/>
              <a:buAutoNum type="arabicPeriod"/>
            </a:pPr>
            <a:r>
              <a:rPr lang="en-US" sz="2400" b="1" dirty="0" smtClean="0">
                <a:latin typeface="Roboto Regular"/>
              </a:rPr>
              <a:t>Support </a:t>
            </a:r>
            <a:r>
              <a:rPr lang="en-US" sz="2400" b="1" dirty="0">
                <a:latin typeface="Roboto Regular"/>
              </a:rPr>
              <a:t>the implementation of SPP on the </a:t>
            </a:r>
            <a:r>
              <a:rPr lang="en-US" sz="2400" b="1" dirty="0" smtClean="0">
                <a:latin typeface="Roboto Regular"/>
              </a:rPr>
              <a:t>ground</a:t>
            </a:r>
            <a:r>
              <a:rPr lang="en-US" sz="2400" dirty="0" smtClean="0">
                <a:latin typeface="Roboto Regular"/>
              </a:rPr>
              <a:t>: better </a:t>
            </a:r>
            <a:r>
              <a:rPr lang="en-US" sz="2400" dirty="0">
                <a:latin typeface="Roboto Regular"/>
              </a:rPr>
              <a:t>access to capacity building </a:t>
            </a:r>
            <a:r>
              <a:rPr lang="en-US" sz="2400" dirty="0" smtClean="0">
                <a:latin typeface="Roboto Regular"/>
              </a:rPr>
              <a:t>tools and support through SPP experts.</a:t>
            </a:r>
            <a:endParaRPr lang="en-US" sz="2400" dirty="0">
              <a:latin typeface="Roboto Regular"/>
            </a:endParaRPr>
          </a:p>
          <a:p>
            <a:endParaRPr lang="en-US" sz="2400" dirty="0" smtClean="0">
              <a:solidFill>
                <a:prstClr val="black"/>
              </a:solidFill>
              <a:latin typeface="Roboto" panose="02000000000000000000" pitchFamily="2" charset="0"/>
              <a:ea typeface="Roboto" panose="02000000000000000000" pitchFamily="2" charset="0"/>
              <a:cs typeface="Roboto" panose="02000000000000000000" pitchFamily="2" charset="0"/>
            </a:endParaRPr>
          </a:p>
          <a:p>
            <a:endParaRPr lang="en-US" sz="240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12" name="Title 1"/>
          <p:cNvSpPr txBox="1">
            <a:spLocks/>
          </p:cNvSpPr>
          <p:nvPr/>
        </p:nvSpPr>
        <p:spPr>
          <a:xfrm>
            <a:off x="716015" y="65663"/>
            <a:ext cx="8571675" cy="1128137"/>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3200" b="1" dirty="0" smtClean="0">
                <a:solidFill>
                  <a:srgbClr val="00AEEF"/>
                </a:solidFill>
              </a:rPr>
              <a:t>The 10YFP SPP </a:t>
            </a:r>
            <a:r>
              <a:rPr lang="en-US" sz="3200" b="1" dirty="0" err="1" smtClean="0">
                <a:solidFill>
                  <a:srgbClr val="00AEEF"/>
                </a:solidFill>
              </a:rPr>
              <a:t>Programme</a:t>
            </a:r>
            <a:r>
              <a:rPr lang="en-US" sz="3200" b="1" dirty="0" smtClean="0">
                <a:solidFill>
                  <a:srgbClr val="00AEEF"/>
                </a:solidFill>
              </a:rPr>
              <a:t> </a:t>
            </a:r>
            <a:endParaRPr lang="en-US" sz="3200" dirty="0">
              <a:solidFill>
                <a:srgbClr val="00AEEF"/>
              </a:solidFill>
            </a:endParaRPr>
          </a:p>
          <a:p>
            <a:r>
              <a:rPr lang="en-US" sz="2800" dirty="0" smtClean="0">
                <a:solidFill>
                  <a:srgbClr val="00AEEF"/>
                </a:solidFill>
              </a:rPr>
              <a:t>working together to accelerate the shift to SPP</a:t>
            </a:r>
            <a:endParaRPr lang="en-US" sz="2800" dirty="0">
              <a:solidFill>
                <a:srgbClr val="00AEEF"/>
              </a:solidFill>
            </a:endParaRPr>
          </a:p>
        </p:txBody>
      </p:sp>
    </p:spTree>
    <p:extLst>
      <p:ext uri="{BB962C8B-B14F-4D97-AF65-F5344CB8AC3E}">
        <p14:creationId xmlns:p14="http://schemas.microsoft.com/office/powerpoint/2010/main" val="2702400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UNEnvironment_PPT_English_ver2</Template>
  <TotalTime>929</TotalTime>
  <Words>5135</Words>
  <Application>Microsoft Office PowerPoint</Application>
  <PresentationFormat>On-screen Show (4:3)</PresentationFormat>
  <Paragraphs>515</Paragraphs>
  <Slides>43</Slides>
  <Notes>31</Notes>
  <HiddenSlides>7</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43</vt:i4>
      </vt:variant>
    </vt:vector>
  </HeadingPairs>
  <TitlesOfParts>
    <vt:vector size="62" baseType="lpstr">
      <vt:lpstr>Arial</vt:lpstr>
      <vt:lpstr>Calibri</vt:lpstr>
      <vt:lpstr>Cambria</vt:lpstr>
      <vt:lpstr>Geneva</vt:lpstr>
      <vt:lpstr>Roboto</vt:lpstr>
      <vt:lpstr>Roboto Black</vt:lpstr>
      <vt:lpstr>Roboto Regular</vt:lpstr>
      <vt:lpstr>Tahoma</vt:lpstr>
      <vt:lpstr>Times New Roman</vt:lpstr>
      <vt:lpstr>Wingdings</vt:lpstr>
      <vt:lpstr>Office Theme</vt:lpstr>
      <vt:lpstr>1_Office Theme</vt:lpstr>
      <vt:lpstr>2_Office Theme</vt:lpstr>
      <vt:lpstr>8_Office Theme</vt:lpstr>
      <vt:lpstr>9_Office Theme</vt:lpstr>
      <vt:lpstr>10_Office Theme</vt:lpstr>
      <vt:lpstr>11_Office Theme</vt:lpstr>
      <vt:lpstr>12_Office Theme</vt:lpstr>
      <vt:lpstr>Documento</vt:lpstr>
      <vt:lpstr>Sustainable Public Procurement, a strategic tool to achieve sustainability and transform markets. </vt:lpstr>
      <vt:lpstr>PowerPoint Presentation</vt:lpstr>
      <vt:lpstr>PowerPoint Presentation</vt:lpstr>
      <vt:lpstr>PowerPoint Presentation</vt:lpstr>
      <vt:lpstr>PowerPoint Presentation</vt:lpstr>
      <vt:lpstr>The 10 YFP SPP programme led by UN Environment</vt:lpstr>
      <vt:lpstr>PowerPoint Presentation</vt:lpstr>
      <vt:lpstr>PowerPoint Presentation</vt:lpstr>
      <vt:lpstr>PowerPoint Presentation</vt:lpstr>
      <vt:lpstr>PowerPoint Presentation</vt:lpstr>
      <vt:lpstr>The 10 YFP SPP Programme global presence</vt:lpstr>
      <vt:lpstr>2013 Global Review of SPP </vt:lpstr>
      <vt:lpstr>2017 Global Review of SPP - A global report periodically reviewing the implementation of SPP </vt:lpstr>
      <vt:lpstr>Main findings of the 2017 Global Review of Sustainable Public Procurement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SPP in Republic of Korea</vt:lpstr>
      <vt:lpstr>PowerPoint Presentation</vt:lpstr>
      <vt:lpstr>Implementation activities </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lpstr>PowerPoint Presentation</vt:lpstr>
      <vt:lpstr>Learn more about the 10YFP SPP </vt:lpstr>
      <vt:lpstr>Thank you - Дякую</vt:lpstr>
    </vt:vector>
  </TitlesOfParts>
  <Company>UNEP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Zaya Namjildorj</dc:creator>
  <cp:lastModifiedBy>Farid Yaker</cp:lastModifiedBy>
  <cp:revision>94</cp:revision>
  <cp:lastPrinted>2017-02-02T13:27:08Z</cp:lastPrinted>
  <dcterms:created xsi:type="dcterms:W3CDTF">2017-11-20T11:01:38Z</dcterms:created>
  <dcterms:modified xsi:type="dcterms:W3CDTF">2017-11-23T08:00:10Z</dcterms:modified>
</cp:coreProperties>
</file>