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256" r:id="rId2"/>
    <p:sldId id="281" r:id="rId3"/>
    <p:sldId id="395" r:id="rId4"/>
    <p:sldId id="282" r:id="rId5"/>
    <p:sldId id="396" r:id="rId6"/>
    <p:sldId id="283" r:id="rId7"/>
    <p:sldId id="397" r:id="rId8"/>
    <p:sldId id="269" r:id="rId9"/>
    <p:sldId id="400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F34"/>
    <a:srgbClr val="C5FF4C"/>
    <a:srgbClr val="C5FF35"/>
    <a:srgbClr val="05BAB7"/>
    <a:srgbClr val="8FD400"/>
    <a:srgbClr val="EF8200"/>
    <a:srgbClr val="00799B"/>
    <a:srgbClr val="CC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6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6D4B-AA99-4F80-AEE8-6D94BEAE17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AC97-E02B-4B49-BEE9-B4714FFA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AC97-E02B-4B49-BEE9-B4714FFAA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5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662E-7E9D-48CC-82E3-C56633EF4F7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1F9B-B337-430D-8D73-98CF63EB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ecolabelling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nsecretaria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" y="609600"/>
            <a:ext cx="1524000" cy="15351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7700" y="2144724"/>
            <a:ext cx="8039100" cy="2122476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Ecolabelling according to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ISO 14024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Role in the formation of green markets and in the field of public procurement.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33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Mr Björn-Erik </a:t>
            </a:r>
            <a:r>
              <a:rPr lang="en-US" b="1" dirty="0" err="1">
                <a:latin typeface="Garamond" pitchFamily="18" charset="0"/>
              </a:rPr>
              <a:t>LÖNN|Chairperson</a:t>
            </a:r>
            <a:endParaRPr lang="en-US" b="1" dirty="0">
              <a:latin typeface="Garamond" pitchFamily="18" charset="0"/>
            </a:endParaRPr>
          </a:p>
          <a:p>
            <a:pPr algn="ctr"/>
            <a:r>
              <a:rPr lang="en-US" b="1" dirty="0">
                <a:latin typeface="Garamond" pitchFamily="18" charset="0"/>
              </a:rPr>
              <a:t> Global Ecolabelling Network, GEN</a:t>
            </a:r>
          </a:p>
        </p:txBody>
      </p:sp>
    </p:spTree>
    <p:extLst>
      <p:ext uri="{BB962C8B-B14F-4D97-AF65-F5344CB8AC3E}">
        <p14:creationId xmlns:p14="http://schemas.microsoft.com/office/powerpoint/2010/main" val="234735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46" y="206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GENICES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GEN’S Internationally Coordinated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92577" y="381000"/>
            <a:ext cx="0" cy="869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599" y="1611087"/>
            <a:ext cx="457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Multilateral approach toward mutual recognition (MR agreements).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Based on ISO 17065 and ISO 14024.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Involves application, preliminary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docu</a:t>
            </a:r>
            <a:r>
              <a:rPr lang="en-US" dirty="0">
                <a:latin typeface="Arial" pitchFamily="34" charset="0"/>
                <a:cs typeface="Arial" pitchFamily="34" charset="0"/>
              </a:rPr>
              <a:t>-mentation review, peer review, and site visit.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Similar to accreditation, assures other members that member organization has good procedures and processes.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More than 90 % of all GEN members have undergone the GENICES process.</a:t>
            </a:r>
          </a:p>
        </p:txBody>
      </p:sp>
      <p:pic>
        <p:nvPicPr>
          <p:cNvPr id="4098" name="Picture 2" descr="C:\Users\Kathy\Desktop\New GEN Member Logo mem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835">
            <a:off x="5562600" y="1752600"/>
            <a:ext cx="3012847" cy="110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30357" r="34326" b="9598"/>
          <a:stretch/>
        </p:blipFill>
        <p:spPr bwMode="auto">
          <a:xfrm rot="483594">
            <a:off x="5587763" y="3013231"/>
            <a:ext cx="2321513" cy="26902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4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8" y="609600"/>
            <a:ext cx="1524000" cy="15351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610599" cy="1347216"/>
          </a:xfrm>
        </p:spPr>
        <p:txBody>
          <a:bodyPr anchor="b">
            <a:norm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More Information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3"/>
              </a:rPr>
              <a:t>www.globalecolabelling.net</a:t>
            </a:r>
            <a:endParaRPr lang="en-US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Us |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4"/>
              </a:rPr>
              <a:t>gensecretariat@gmail.com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5608" y="2514600"/>
            <a:ext cx="8077200" cy="1673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>
                <a:ea typeface="Tahoma" panose="020B0604030504040204" pitchFamily="34" charset="0"/>
                <a:cs typeface="Tahoma" panose="020B0604030504040204" pitchFamily="34" charset="0"/>
              </a:rPr>
              <a:t>Thank you !</a:t>
            </a:r>
            <a:endParaRPr lang="en-GB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2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/>
          <a:lstStyle/>
          <a:p>
            <a:pPr algn="l"/>
            <a:r>
              <a:rPr lang="en-US" dirty="0"/>
              <a:t>Contents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752600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ISO : Types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environmental</a:t>
            </a:r>
            <a:r>
              <a:rPr lang="nb-NO" sz="2800" dirty="0"/>
              <a:t> statements (</a:t>
            </a:r>
            <a:r>
              <a:rPr lang="nb-NO" sz="2800" dirty="0" err="1"/>
              <a:t>ecolabels</a:t>
            </a:r>
            <a:r>
              <a:rPr lang="nb-NO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err="1"/>
              <a:t>Characteristics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Type 1-ecolabels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Market </a:t>
            </a:r>
            <a:r>
              <a:rPr lang="nb-NO" sz="2800" dirty="0" err="1"/>
              <a:t>value</a:t>
            </a:r>
            <a:endParaRPr lang="nb-N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Product </a:t>
            </a:r>
            <a:r>
              <a:rPr lang="nb-NO" sz="2800" dirty="0" err="1"/>
              <a:t>groups</a:t>
            </a:r>
            <a:endParaRPr lang="nb-N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err="1"/>
              <a:t>About</a:t>
            </a:r>
            <a:r>
              <a:rPr lang="nb-NO" sz="2800" dirty="0"/>
              <a:t> 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International </a:t>
            </a:r>
            <a:r>
              <a:rPr lang="nb-NO" sz="2800" dirty="0" err="1"/>
              <a:t>cooperation</a:t>
            </a:r>
            <a:r>
              <a:rPr lang="nb-NO" sz="2800" dirty="0"/>
              <a:t> - MRA</a:t>
            </a:r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6464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46" y="206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Types of Ecolabelling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92577" y="381000"/>
            <a:ext cx="0" cy="869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" y="16002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There are different types of Ecolabels: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ISO Type I (=ecolabels), Type II (=claims), Type III (=EPD, environmental product declaration).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Other programs and associated labels developed by governments, retailers, and manufacturers for consumers/purchasers. (i.e.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energylabel</a:t>
            </a:r>
            <a:r>
              <a:rPr lang="en-US" dirty="0">
                <a:latin typeface="Arial" pitchFamily="34" charset="0"/>
                <a:cs typeface="Arial" pitchFamily="34" charset="0"/>
              </a:rPr>
              <a:t> in EU; based 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Ecodesign</a:t>
            </a:r>
            <a:r>
              <a:rPr lang="en-US" dirty="0">
                <a:latin typeface="Arial" pitchFamily="34" charset="0"/>
                <a:cs typeface="Arial" pitchFamily="34" charset="0"/>
              </a:rPr>
              <a:t>-directive)</a:t>
            </a:r>
          </a:p>
          <a:p>
            <a:pPr lvl="1"/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What are Type 1- ecolabels?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Ecolabels identify products and services that are more environmentally preferable than their traditional alternatives. Only for the best 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What makes an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ecolabel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credible?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Credible ecolabels address impacts across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entire life cycle (LC) </a:t>
            </a:r>
            <a:r>
              <a:rPr lang="en-US" dirty="0">
                <a:latin typeface="Arial" pitchFamily="34" charset="0"/>
                <a:cs typeface="Arial" pitchFamily="34" charset="0"/>
              </a:rPr>
              <a:t>of a product or service; are awarded by an impartial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third-party certification</a:t>
            </a:r>
            <a:r>
              <a:rPr lang="en-US" dirty="0">
                <a:latin typeface="Arial" pitchFamily="34" charset="0"/>
                <a:cs typeface="Arial" pitchFamily="34" charset="0"/>
              </a:rPr>
              <a:t>; and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multi-attribute</a:t>
            </a:r>
            <a:r>
              <a:rPr lang="en-US" dirty="0">
                <a:latin typeface="Arial" pitchFamily="34" charset="0"/>
                <a:cs typeface="Arial" pitchFamily="34" charset="0"/>
              </a:rPr>
              <a:t> (i.e. address more than one area of potential impact in a LC-perspective).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3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Definition of Type 1 ecolabel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838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ISO 14024 (2018) </a:t>
            </a:r>
            <a:r>
              <a:rPr lang="nb-NO" sz="2000" dirty="0" err="1"/>
              <a:t>Clause</a:t>
            </a:r>
            <a:r>
              <a:rPr lang="nb-NO" sz="2000" dirty="0"/>
              <a:t> 3.1:</a:t>
            </a:r>
          </a:p>
          <a:p>
            <a:pPr marL="0" indent="0">
              <a:buNone/>
            </a:pPr>
            <a:r>
              <a:rPr lang="nb-NO" sz="2000" dirty="0"/>
              <a:t>Type I </a:t>
            </a:r>
            <a:r>
              <a:rPr lang="nb-NO" sz="2000" dirty="0" err="1"/>
              <a:t>environmental</a:t>
            </a:r>
            <a:r>
              <a:rPr lang="nb-NO" sz="2000" dirty="0"/>
              <a:t> </a:t>
            </a:r>
            <a:r>
              <a:rPr lang="nb-NO" sz="2000" dirty="0" err="1"/>
              <a:t>labelling</a:t>
            </a:r>
            <a:r>
              <a:rPr lang="nb-NO" sz="2000" dirty="0"/>
              <a:t> </a:t>
            </a:r>
            <a:r>
              <a:rPr lang="nb-NO" sz="2000" dirty="0" err="1"/>
              <a:t>programme</a:t>
            </a:r>
            <a:endParaRPr lang="nb-NO" sz="20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800" u="sng" dirty="0" err="1"/>
              <a:t>Voluntary</a:t>
            </a:r>
            <a:r>
              <a:rPr lang="nb-NO" sz="2800" dirty="0"/>
              <a:t>, </a:t>
            </a:r>
            <a:r>
              <a:rPr lang="nb-NO" sz="2800" u="sng" dirty="0"/>
              <a:t>multiple-</a:t>
            </a:r>
            <a:r>
              <a:rPr lang="nb-NO" sz="2800" u="sng" dirty="0" err="1"/>
              <a:t>criteria</a:t>
            </a:r>
            <a:r>
              <a:rPr lang="nb-NO" sz="2800" u="sng" dirty="0"/>
              <a:t>-</a:t>
            </a:r>
            <a:r>
              <a:rPr lang="nb-NO" sz="2800" u="sng" dirty="0" err="1"/>
              <a:t>based</a:t>
            </a:r>
            <a:r>
              <a:rPr lang="nb-NO" sz="2800" dirty="0"/>
              <a:t> </a:t>
            </a:r>
            <a:r>
              <a:rPr lang="nb-NO" sz="2800" u="sng" dirty="0" err="1"/>
              <a:t>third</a:t>
            </a:r>
            <a:r>
              <a:rPr lang="nb-NO" sz="2800" u="sng" dirty="0"/>
              <a:t> party </a:t>
            </a:r>
            <a:r>
              <a:rPr lang="nb-NO" sz="2800" dirty="0" err="1"/>
              <a:t>programme</a:t>
            </a:r>
            <a:r>
              <a:rPr lang="nb-NO" sz="2800" dirty="0"/>
              <a:t> </a:t>
            </a:r>
            <a:r>
              <a:rPr lang="nb-NO" sz="2800" dirty="0" err="1"/>
              <a:t>that</a:t>
            </a:r>
            <a:r>
              <a:rPr lang="nb-NO" sz="2800" dirty="0"/>
              <a:t> </a:t>
            </a:r>
            <a:r>
              <a:rPr lang="nb-NO" sz="2800" dirty="0" err="1"/>
              <a:t>awards</a:t>
            </a:r>
            <a:r>
              <a:rPr lang="nb-NO" sz="2800" dirty="0"/>
              <a:t> a </a:t>
            </a:r>
            <a:r>
              <a:rPr lang="nb-NO" sz="2800" u="sng" dirty="0" err="1"/>
              <a:t>licence</a:t>
            </a:r>
            <a:r>
              <a:rPr lang="nb-NO" sz="2800" dirty="0"/>
              <a:t> </a:t>
            </a:r>
            <a:r>
              <a:rPr lang="nb-NO" sz="2800" dirty="0" err="1"/>
              <a:t>which</a:t>
            </a:r>
            <a:r>
              <a:rPr lang="nb-NO" sz="2800" dirty="0"/>
              <a:t> </a:t>
            </a:r>
            <a:r>
              <a:rPr lang="nb-NO" sz="2800" dirty="0" err="1"/>
              <a:t>authorizes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use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environmental</a:t>
            </a:r>
            <a:r>
              <a:rPr lang="nb-NO" sz="2800" dirty="0"/>
              <a:t> </a:t>
            </a:r>
            <a:r>
              <a:rPr lang="nb-NO" sz="2800" dirty="0" err="1"/>
              <a:t>labels</a:t>
            </a:r>
            <a:r>
              <a:rPr lang="nb-NO" sz="2800" dirty="0"/>
              <a:t> </a:t>
            </a:r>
            <a:r>
              <a:rPr lang="nb-NO" sz="2800" u="sng" dirty="0" err="1"/>
              <a:t>on</a:t>
            </a:r>
            <a:r>
              <a:rPr lang="nb-NO" sz="2800" u="sng" dirty="0"/>
              <a:t> </a:t>
            </a:r>
            <a:r>
              <a:rPr lang="nb-NO" sz="2800" u="sng" dirty="0" err="1"/>
              <a:t>products</a:t>
            </a:r>
            <a:r>
              <a:rPr lang="nb-NO" sz="2800" u="sng" dirty="0"/>
              <a:t> </a:t>
            </a:r>
            <a:r>
              <a:rPr lang="nb-NO" sz="2800" u="sng" dirty="0" err="1"/>
              <a:t>indicating</a:t>
            </a:r>
            <a:r>
              <a:rPr lang="nb-NO" sz="2800" dirty="0"/>
              <a:t> overall </a:t>
            </a:r>
            <a:r>
              <a:rPr lang="nb-NO" sz="2800" u="sng" dirty="0" err="1"/>
              <a:t>environmental</a:t>
            </a:r>
            <a:r>
              <a:rPr lang="nb-NO" sz="2800" u="sng" dirty="0"/>
              <a:t> </a:t>
            </a:r>
            <a:r>
              <a:rPr lang="nb-NO" sz="2800" u="sng" dirty="0" err="1"/>
              <a:t>preferability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a </a:t>
            </a:r>
            <a:r>
              <a:rPr lang="nb-NO" sz="2800" dirty="0" err="1"/>
              <a:t>product</a:t>
            </a:r>
            <a:r>
              <a:rPr lang="nb-NO" sz="2800" dirty="0"/>
              <a:t> </a:t>
            </a:r>
            <a:r>
              <a:rPr lang="nb-NO" sz="2800" u="sng" dirty="0" err="1"/>
              <a:t>within</a:t>
            </a:r>
            <a:r>
              <a:rPr lang="nb-NO" sz="2800" u="sng" dirty="0"/>
              <a:t> a </a:t>
            </a:r>
            <a:r>
              <a:rPr lang="nb-NO" sz="2800" u="sng" dirty="0" err="1"/>
              <a:t>particular</a:t>
            </a:r>
            <a:r>
              <a:rPr lang="nb-NO" sz="2800" u="sng" dirty="0"/>
              <a:t> </a:t>
            </a:r>
            <a:r>
              <a:rPr lang="nb-NO" sz="2800" u="sng" dirty="0" err="1"/>
              <a:t>product</a:t>
            </a:r>
            <a:r>
              <a:rPr lang="nb-NO" sz="2800" u="sng" dirty="0"/>
              <a:t> </a:t>
            </a:r>
            <a:r>
              <a:rPr lang="nb-NO" sz="2800" u="sng" dirty="0" err="1"/>
              <a:t>category</a:t>
            </a:r>
            <a:r>
              <a:rPr lang="nb-NO" sz="2800" u="sng" dirty="0"/>
              <a:t> </a:t>
            </a:r>
            <a:r>
              <a:rPr lang="nb-NO" sz="2800" dirty="0" err="1"/>
              <a:t>based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u="sng" dirty="0" err="1"/>
              <a:t>life</a:t>
            </a:r>
            <a:r>
              <a:rPr lang="nb-NO" sz="2800" u="sng" dirty="0"/>
              <a:t> </a:t>
            </a:r>
            <a:r>
              <a:rPr lang="nb-NO" sz="2800" u="sng" dirty="0" err="1"/>
              <a:t>cycle</a:t>
            </a:r>
            <a:r>
              <a:rPr lang="nb-NO" sz="2800" u="sng" dirty="0"/>
              <a:t> </a:t>
            </a:r>
            <a:r>
              <a:rPr lang="nb-NO" sz="2800" u="sng" dirty="0" err="1"/>
              <a:t>considerations</a:t>
            </a:r>
            <a:endParaRPr lang="nb-NO" sz="2800" u="sng" dirty="0"/>
          </a:p>
        </p:txBody>
      </p:sp>
    </p:spTree>
    <p:extLst>
      <p:ext uri="{BB962C8B-B14F-4D97-AF65-F5344CB8AC3E}">
        <p14:creationId xmlns:p14="http://schemas.microsoft.com/office/powerpoint/2010/main" val="151719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46" y="206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Type I Ecolabels in the market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92577" y="381000"/>
            <a:ext cx="0" cy="869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600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Key Attributes: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Voluntary, market-based tools for both B2C &amp; B2B.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Address multiple environmental criteria across the entire product life cycle.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Based on a transparent, collaborative standard development process involving external stakeholders (e.g. government, industry, academia, NGOs, consumer groups etc.).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Credible by independent verification of products and services.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Confidence &amp; Clarity: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Clearly identify environmental leadership products.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 consumers quickly navigate to select genuinely greener products.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 procurer officers to consider most relevant environmental issues.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Ecolabelled</a:t>
            </a:r>
            <a:r>
              <a:rPr lang="en-US" dirty="0">
                <a:latin typeface="Arial" pitchFamily="34" charset="0"/>
                <a:cs typeface="Arial" pitchFamily="34" charset="0"/>
              </a:rPr>
              <a:t> products are already independently audited against a scientifically robust, public environmental leadership standard. = Good enough as proof in GPP.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Standardized definition of green that is scientifically robust. </a:t>
            </a:r>
          </a:p>
        </p:txBody>
      </p:sp>
    </p:spTree>
    <p:extLst>
      <p:ext uri="{BB962C8B-B14F-4D97-AF65-F5344CB8AC3E}">
        <p14:creationId xmlns:p14="http://schemas.microsoft.com/office/powerpoint/2010/main" val="317415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nb-NO" sz="4400" dirty="0" err="1"/>
              <a:t>Ecolabelled</a:t>
            </a:r>
            <a:r>
              <a:rPr lang="nb-NO" sz="4400" dirty="0"/>
              <a:t> </a:t>
            </a:r>
            <a:r>
              <a:rPr lang="nb-NO" sz="4400" dirty="0" err="1"/>
              <a:t>products</a:t>
            </a:r>
            <a:br>
              <a:rPr lang="nb-NO" dirty="0"/>
            </a:br>
            <a:r>
              <a:rPr lang="nb-NO" sz="2700" dirty="0"/>
              <a:t>in </a:t>
            </a:r>
            <a:r>
              <a:rPr lang="nb-NO" sz="2700" dirty="0" err="1"/>
              <a:t>the</a:t>
            </a:r>
            <a:r>
              <a:rPr lang="nb-NO" sz="2700" dirty="0"/>
              <a:t> Nordic </a:t>
            </a:r>
            <a:r>
              <a:rPr lang="nb-NO" sz="2700" dirty="0" err="1"/>
              <a:t>Swan</a:t>
            </a:r>
            <a:r>
              <a:rPr lang="nb-NO" sz="2700" dirty="0"/>
              <a:t> Ecolabel</a:t>
            </a:r>
            <a:endParaRPr lang="en-US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6764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u="sng" dirty="0"/>
              <a:t>Large </a:t>
            </a:r>
            <a:r>
              <a:rPr lang="nb-NO" sz="3000" u="sng" dirty="0" err="1"/>
              <a:t>product</a:t>
            </a:r>
            <a:r>
              <a:rPr lang="nb-NO" sz="3000" u="sng" dirty="0"/>
              <a:t> </a:t>
            </a:r>
            <a:r>
              <a:rPr lang="nb-NO" sz="3000" u="sng" dirty="0" err="1"/>
              <a:t>categories</a:t>
            </a:r>
            <a:r>
              <a:rPr lang="nb-NO" sz="3000" dirty="0"/>
              <a:t>: Furniture, </a:t>
            </a:r>
            <a:r>
              <a:rPr lang="nb-NO" sz="3000" dirty="0" err="1"/>
              <a:t>Textiles</a:t>
            </a:r>
            <a:r>
              <a:rPr lang="nb-NO" sz="3000" dirty="0"/>
              <a:t>, </a:t>
            </a:r>
            <a:r>
              <a:rPr lang="nb-NO" sz="3000" dirty="0" err="1"/>
              <a:t>Building</a:t>
            </a:r>
            <a:r>
              <a:rPr lang="nb-NO" sz="3000" dirty="0"/>
              <a:t> </a:t>
            </a:r>
            <a:r>
              <a:rPr lang="nb-NO" sz="3000" dirty="0" err="1"/>
              <a:t>chemicals</a:t>
            </a:r>
            <a:endParaRPr lang="nb-NO" sz="3000" dirty="0"/>
          </a:p>
          <a:p>
            <a:pPr marL="0" indent="0">
              <a:buNone/>
            </a:pPr>
            <a:r>
              <a:rPr lang="nb-NO" sz="3000" u="sng" dirty="0"/>
              <a:t>Consumer </a:t>
            </a:r>
            <a:r>
              <a:rPr lang="nb-NO" sz="3000" u="sng" dirty="0" err="1"/>
              <a:t>interest</a:t>
            </a:r>
            <a:r>
              <a:rPr lang="nb-NO" sz="3000" dirty="0"/>
              <a:t>: </a:t>
            </a:r>
            <a:r>
              <a:rPr lang="nb-NO" sz="3000" dirty="0" err="1"/>
              <a:t>Handdishwashing</a:t>
            </a:r>
            <a:r>
              <a:rPr lang="nb-NO" sz="3000" dirty="0"/>
              <a:t> </a:t>
            </a:r>
            <a:r>
              <a:rPr lang="nb-NO" sz="3000" dirty="0" err="1"/>
              <a:t>liquids</a:t>
            </a:r>
            <a:r>
              <a:rPr lang="nb-NO" sz="3000" dirty="0"/>
              <a:t>, </a:t>
            </a:r>
            <a:r>
              <a:rPr lang="nb-NO" sz="3000" dirty="0" err="1"/>
              <a:t>Cosmetics</a:t>
            </a:r>
            <a:r>
              <a:rPr lang="nb-NO" sz="3000" dirty="0"/>
              <a:t>, </a:t>
            </a:r>
            <a:r>
              <a:rPr lang="nb-NO" sz="3000" dirty="0" err="1"/>
              <a:t>Tissue</a:t>
            </a:r>
            <a:r>
              <a:rPr lang="nb-NO" sz="3000" dirty="0"/>
              <a:t> </a:t>
            </a:r>
            <a:r>
              <a:rPr lang="nb-NO" sz="3000" dirty="0" err="1"/>
              <a:t>paper</a:t>
            </a:r>
            <a:r>
              <a:rPr lang="nb-NO" sz="3000" dirty="0"/>
              <a:t>, </a:t>
            </a:r>
            <a:r>
              <a:rPr lang="nb-NO" sz="3000" dirty="0" err="1"/>
              <a:t>Diapers</a:t>
            </a:r>
            <a:endParaRPr lang="nb-NO" sz="3000" dirty="0"/>
          </a:p>
          <a:p>
            <a:pPr marL="0" indent="0">
              <a:buNone/>
            </a:pPr>
            <a:r>
              <a:rPr lang="nb-NO" sz="3000" u="sng" dirty="0"/>
              <a:t>B2B (GPP </a:t>
            </a:r>
            <a:r>
              <a:rPr lang="nb-NO" sz="3000" u="sng" dirty="0" err="1"/>
              <a:t>included</a:t>
            </a:r>
            <a:r>
              <a:rPr lang="nb-NO" sz="3000" u="sng" dirty="0"/>
              <a:t>)</a:t>
            </a:r>
            <a:r>
              <a:rPr lang="nb-NO" sz="3000" dirty="0"/>
              <a:t>: Office </a:t>
            </a:r>
            <a:r>
              <a:rPr lang="nb-NO" sz="3000" dirty="0" err="1"/>
              <a:t>machines</a:t>
            </a:r>
            <a:r>
              <a:rPr lang="nb-NO" sz="3000" dirty="0"/>
              <a:t>, </a:t>
            </a:r>
            <a:r>
              <a:rPr lang="nb-NO" sz="3000" dirty="0" err="1"/>
              <a:t>Laundry</a:t>
            </a:r>
            <a:r>
              <a:rPr lang="nb-NO" sz="3000" dirty="0"/>
              <a:t> services, Printing houses, Conference </a:t>
            </a:r>
            <a:r>
              <a:rPr lang="nb-NO" sz="3000" dirty="0" err="1"/>
              <a:t>hotels</a:t>
            </a:r>
            <a:endParaRPr lang="nb-NO" sz="3000" dirty="0"/>
          </a:p>
          <a:p>
            <a:pPr marL="0" indent="0">
              <a:buNone/>
            </a:pPr>
            <a:r>
              <a:rPr lang="nb-NO" sz="3000" u="sng" dirty="0" err="1"/>
              <a:t>Raw</a:t>
            </a:r>
            <a:r>
              <a:rPr lang="nb-NO" sz="3000" u="sng" dirty="0"/>
              <a:t> materials</a:t>
            </a:r>
            <a:r>
              <a:rPr lang="nb-NO" sz="3000" dirty="0"/>
              <a:t>: </a:t>
            </a:r>
            <a:r>
              <a:rPr lang="nb-NO" sz="3000" dirty="0" err="1"/>
              <a:t>Fuels</a:t>
            </a:r>
            <a:r>
              <a:rPr lang="nb-NO" sz="3000" dirty="0"/>
              <a:t>, </a:t>
            </a:r>
            <a:r>
              <a:rPr lang="nb-NO" sz="3000" dirty="0" err="1"/>
              <a:t>Building</a:t>
            </a:r>
            <a:r>
              <a:rPr lang="nb-NO" sz="3000" dirty="0"/>
              <a:t> panels, Printing </a:t>
            </a:r>
            <a:r>
              <a:rPr lang="nb-NO" sz="3000" dirty="0" err="1"/>
              <a:t>paper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413011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>
            <a:normAutofit fontScale="90000"/>
          </a:bodyPr>
          <a:lstStyle/>
          <a:p>
            <a:br>
              <a:rPr lang="nb-NO" sz="4400" dirty="0"/>
            </a:br>
            <a:r>
              <a:rPr lang="nb-NO" sz="4400" dirty="0" err="1"/>
              <a:t>Ecolabelled</a:t>
            </a:r>
            <a:r>
              <a:rPr lang="nb-NO" sz="4400" dirty="0"/>
              <a:t> </a:t>
            </a:r>
            <a:r>
              <a:rPr lang="nb-NO" sz="4400" dirty="0" err="1"/>
              <a:t>products</a:t>
            </a:r>
            <a:br>
              <a:rPr lang="nb-NO" dirty="0"/>
            </a:br>
            <a:r>
              <a:rPr lang="nb-NO" sz="2700" dirty="0" err="1"/>
              <a:t>Examples</a:t>
            </a:r>
            <a:r>
              <a:rPr lang="nb-NO" sz="2700" dirty="0"/>
              <a:t> </a:t>
            </a:r>
            <a:r>
              <a:rPr lang="nb-NO" sz="2700" dirty="0" err="1"/>
              <a:t>among</a:t>
            </a:r>
            <a:r>
              <a:rPr lang="nb-NO" sz="2700" dirty="0"/>
              <a:t> </a:t>
            </a:r>
            <a:r>
              <a:rPr lang="nb-NO" sz="2700" dirty="0" err="1"/>
              <a:t>other</a:t>
            </a:r>
            <a:r>
              <a:rPr lang="nb-NO" sz="2700" dirty="0"/>
              <a:t> GEN </a:t>
            </a:r>
            <a:r>
              <a:rPr lang="nb-NO" sz="2700" dirty="0" err="1"/>
              <a:t>members</a:t>
            </a:r>
            <a:br>
              <a:rPr lang="nb-NO" sz="1800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6764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</a:t>
            </a: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  <a:r>
              <a:rPr kumimoji="0" lang="nb-NO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materials (India), Office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electronics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(TCO Development), Dairy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products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(Sri Lanka)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B2B/GPP-</a:t>
            </a: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Korea,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Chinese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Taipei, UL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Ecologo</a:t>
            </a: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Consumer </a:t>
            </a: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HongKong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Russia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EcoLeaf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Good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Choice (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Sweden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</a:t>
            </a:r>
            <a:r>
              <a:rPr kumimoji="0" lang="nb-NO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3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spectre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Blue Angel (Germany), EU Ecolabel, Nordic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Swan</a:t>
            </a: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1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46" y="2060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GEN: Who We Are &amp; What We 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393"/>
            <a:ext cx="1066800" cy="1074587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i="1" dirty="0">
                <a:latin typeface="Arial" pitchFamily="34" charset="0"/>
                <a:cs typeface="Arial" pitchFamily="34" charset="0"/>
              </a:rPr>
              <a:t>The Global </a:t>
            </a:r>
            <a:r>
              <a:rPr lang="en-US" sz="1100" b="1" i="1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 Network | www.globalecolabelling.net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92577" y="381000"/>
            <a:ext cx="0" cy="869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621972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Non-profit network of  35 Type I ecolabelling organizations around the world established in 1994.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Working to improve, promote, and develop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ecolabelling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of products and services on a global scale.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Advocate on behalf of Type I ecolabels on international stage and articulate the distinctions between Type I ecolabels and other, less credible ‘green’ marks.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Help government officials, retailers, and consumers understand that not all environmental labels are created equal. </a:t>
            </a:r>
          </a:p>
        </p:txBody>
      </p:sp>
      <p:pic>
        <p:nvPicPr>
          <p:cNvPr id="3" name="Picture 2" descr="X:\ULE Consulting\Projects\2012\12-002 GEN Secretariat Services\Marketing\Stock Images\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850802" cy="25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3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6AB8-4450-4131-A391-7D7876C4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the Global Ecolabelling Network?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AE28C-23D9-4E07-868F-06A6FA9C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E3D-81A9-4446-B5E2-8C7AB757BA2B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5964D-2A96-FE40-9921-4603CF4D652E}"/>
              </a:ext>
            </a:extLst>
          </p:cNvPr>
          <p:cNvSpPr/>
          <p:nvPr/>
        </p:nvSpPr>
        <p:spPr>
          <a:xfrm>
            <a:off x="3641834" y="5517931"/>
            <a:ext cx="1970690" cy="478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317AC-0B53-4B54-8714-494A113B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9" y="1596351"/>
            <a:ext cx="8775101" cy="45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773</Words>
  <Application>Microsoft Office PowerPoint</Application>
  <PresentationFormat>Skjermfremvisning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Office Theme</vt:lpstr>
      <vt:lpstr>Ecolabelling according to  ISO 14024 Role in the formation of green markets and in the field of public procurement.</vt:lpstr>
      <vt:lpstr>Contents</vt:lpstr>
      <vt:lpstr>Types of Ecolabelling</vt:lpstr>
      <vt:lpstr>Definition of Type 1 ecolabel</vt:lpstr>
      <vt:lpstr>Type I Ecolabels in the market</vt:lpstr>
      <vt:lpstr>Ecolabelled products in the Nordic Swan Ecolabel</vt:lpstr>
      <vt:lpstr> Ecolabelled products Examples among other GEN members </vt:lpstr>
      <vt:lpstr>GEN: Who We Are &amp; What We Do</vt:lpstr>
      <vt:lpstr>Who is the Global Ecolabelling Network?</vt:lpstr>
      <vt:lpstr>GENICES GEN’S Internationally Coordinated Ecolabelling System</vt:lpstr>
      <vt:lpstr>Thank you !</vt:lpstr>
    </vt:vector>
  </TitlesOfParts>
  <Company>Underwriters Laboratories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Katherine</dc:creator>
  <cp:lastModifiedBy>Bjørn-Erik Lønn</cp:lastModifiedBy>
  <cp:revision>70</cp:revision>
  <dcterms:created xsi:type="dcterms:W3CDTF">2012-06-11T18:44:29Z</dcterms:created>
  <dcterms:modified xsi:type="dcterms:W3CDTF">2021-10-11T12:02:07Z</dcterms:modified>
</cp:coreProperties>
</file>