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89" r:id="rId4"/>
    <p:sldId id="290" r:id="rId5"/>
    <p:sldId id="277" r:id="rId6"/>
    <p:sldId id="276" r:id="rId7"/>
    <p:sldId id="299" r:id="rId8"/>
    <p:sldId id="278" r:id="rId9"/>
    <p:sldId id="284" r:id="rId10"/>
    <p:sldId id="296" r:id="rId11"/>
    <p:sldId id="297" r:id="rId12"/>
    <p:sldId id="279" r:id="rId13"/>
    <p:sldId id="285" r:id="rId14"/>
    <p:sldId id="280" r:id="rId15"/>
    <p:sldId id="287" r:id="rId16"/>
    <p:sldId id="288" r:id="rId17"/>
    <p:sldId id="281" r:id="rId18"/>
    <p:sldId id="291" r:id="rId19"/>
    <p:sldId id="270" r:id="rId20"/>
    <p:sldId id="271" r:id="rId21"/>
    <p:sldId id="273" r:id="rId22"/>
    <p:sldId id="274" r:id="rId23"/>
    <p:sldId id="275" r:id="rId24"/>
    <p:sldId id="300"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l">
              <a:defRPr>
                <a:latin typeface="Roboto Regular"/>
                <a:cs typeface="Roboto Regular"/>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smtClean="0"/>
              <a:pPr/>
              <a:t>10/19/2021</a:t>
            </a:fld>
            <a:endParaRPr lang="en-US"/>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334565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3600">
                <a:solidFill>
                  <a:srgbClr val="0070C0"/>
                </a:solidFill>
              </a:defRPr>
            </a:lvl1pPr>
          </a:lstStyle>
          <a:p>
            <a:endParaRPr lang="en-US"/>
          </a:p>
        </p:txBody>
      </p:sp>
      <p:sp>
        <p:nvSpPr>
          <p:cNvPr id="4" name="Date Placeholder 3"/>
          <p:cNvSpPr>
            <a:spLocks noGrp="1"/>
          </p:cNvSpPr>
          <p:nvPr>
            <p:ph type="dt" sz="half" idx="10"/>
          </p:nvPr>
        </p:nvSpPr>
        <p:spPr/>
        <p:txBody>
          <a:bodyPr/>
          <a:lstStyle/>
          <a:p>
            <a:fld id="{C42AAEF6-E9C8-4B98-9D6D-DB3B31CC9214}"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5AE8F-E6C3-B94A-8A19-14CDF66FD255}" type="slidenum">
              <a:rPr lang="en-US" smtClean="0"/>
              <a:t>‹#›</a:t>
            </a:fld>
            <a:endParaRPr lang="en-US"/>
          </a:p>
        </p:txBody>
      </p:sp>
    </p:spTree>
    <p:extLst>
      <p:ext uri="{BB962C8B-B14F-4D97-AF65-F5344CB8AC3E}">
        <p14:creationId xmlns:p14="http://schemas.microsoft.com/office/powerpoint/2010/main" val="80205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21084" y="1718106"/>
            <a:ext cx="8949830" cy="244362"/>
          </a:xfrm>
        </p:spPr>
        <p:txBody>
          <a:bodyPr lIns="0" tIns="0" rIns="0" bIns="0"/>
          <a:lstStyle>
            <a:lvl1pPr>
              <a:defRPr sz="1588" b="1" i="0">
                <a:solidFill>
                  <a:schemeClr val="tx1"/>
                </a:solidFill>
                <a:latin typeface="Carlito"/>
                <a:cs typeface="Carlito"/>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1744" y="2033598"/>
            <a:ext cx="4772890" cy="217304"/>
          </a:xfrm>
          <a:prstGeom prst="rect">
            <a:avLst/>
          </a:prstGeom>
        </p:spPr>
        <p:txBody>
          <a:bodyPr wrap="square" lIns="0" tIns="0" rIns="0" bIns="0">
            <a:spAutoFit/>
          </a:bodyPr>
          <a:lstStyle>
            <a:lvl1pPr>
              <a:defRPr sz="1412" b="0" i="0">
                <a:solidFill>
                  <a:schemeClr val="tx1"/>
                </a:solidFill>
                <a:latin typeface="Carlito"/>
                <a:cs typeface="Carlito"/>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325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95209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59590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ECD59-A37A-C84B-9DFA-8E427AD378B0}"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10590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ECD59-A37A-C84B-9DFA-8E427AD378B0}"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4873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ECD59-A37A-C84B-9DFA-8E427AD378B0}"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09439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21165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83442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9" y="612775"/>
            <a:ext cx="73152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r>
              <a:rPr lang="en-US"/>
              <a:t>Click icon to add picture</a:t>
            </a:r>
          </a:p>
        </p:txBody>
      </p:sp>
      <p:sp>
        <p:nvSpPr>
          <p:cNvPr id="4" name="Text Placeholder 3"/>
          <p:cNvSpPr>
            <a:spLocks noGrp="1"/>
          </p:cNvSpPr>
          <p:nvPr>
            <p:ph type="body" sz="half" idx="2"/>
          </p:nvPr>
        </p:nvSpPr>
        <p:spPr>
          <a:xfrm>
            <a:off x="2389719" y="5367339"/>
            <a:ext cx="73152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82577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27" tIns="45713" rIns="91427"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3" rIns="91427"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sjdlf</a:t>
            </a:r>
            <a:endParaRPr lang="en-US" dirty="0"/>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smtClean="0"/>
              <a:pPr/>
              <a:t>10/19/2021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2437641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9.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ecolabelindex.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8.hp.com/h20195/v2/GetPDF.aspx/c0660177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219" y="4406619"/>
            <a:ext cx="7868784" cy="1702159"/>
          </a:xfrm>
        </p:spPr>
        <p:txBody>
          <a:bodyPr vert="horz" lIns="0" tIns="144000" rIns="0" bIns="144000" rtlCol="0" anchor="t">
            <a:noAutofit/>
          </a:bodyPr>
          <a:lstStyle/>
          <a:p>
            <a:pPr algn="ctr"/>
            <a:r>
              <a:rPr lang="en-US" sz="1800" b="1" dirty="0">
                <a:solidFill>
                  <a:schemeClr val="bg1"/>
                </a:solidFill>
              </a:rPr>
              <a:t>Farid Yaker</a:t>
            </a:r>
            <a:br>
              <a:rPr lang="en-US" sz="1800" b="1" dirty="0">
                <a:solidFill>
                  <a:schemeClr val="bg1"/>
                </a:solidFill>
              </a:rPr>
            </a:br>
            <a:r>
              <a:rPr lang="en-US" sz="1800" b="1" dirty="0" err="1">
                <a:solidFill>
                  <a:schemeClr val="bg1"/>
                </a:solidFill>
              </a:rPr>
              <a:t>Programme</a:t>
            </a:r>
            <a:r>
              <a:rPr lang="en-US" sz="1800" b="1" dirty="0">
                <a:solidFill>
                  <a:schemeClr val="bg1"/>
                </a:solidFill>
              </a:rPr>
              <a:t> Officer, Sustainable Public Procurement</a:t>
            </a:r>
            <a:br>
              <a:rPr lang="en-US" sz="1800" b="1" dirty="0">
                <a:solidFill>
                  <a:schemeClr val="bg1"/>
                </a:solidFill>
              </a:rPr>
            </a:br>
            <a:r>
              <a:rPr lang="en-US" sz="1800" b="1" dirty="0">
                <a:solidFill>
                  <a:schemeClr val="bg1"/>
                </a:solidFill>
              </a:rPr>
              <a:t>United Nations Environment </a:t>
            </a:r>
            <a:r>
              <a:rPr lang="en-US" sz="1800" b="1" dirty="0" err="1">
                <a:solidFill>
                  <a:schemeClr val="bg1"/>
                </a:solidFill>
              </a:rPr>
              <a:t>Programme</a:t>
            </a:r>
            <a:endParaRPr lang="en-US" sz="1800" b="1" dirty="0">
              <a:solidFill>
                <a:schemeClr val="bg1"/>
              </a:solidFill>
            </a:endParaRPr>
          </a:p>
          <a:p>
            <a:pPr algn="ctr"/>
            <a:endParaRPr lang="en-US" sz="1800" b="1" dirty="0">
              <a:solidFill>
                <a:schemeClr val="bg1"/>
              </a:solidFill>
            </a:endParaRPr>
          </a:p>
        </p:txBody>
      </p:sp>
      <p:cxnSp>
        <p:nvCxnSpPr>
          <p:cNvPr id="5" name="Straight Connector 4"/>
          <p:cNvCxnSpPr/>
          <p:nvPr/>
        </p:nvCxnSpPr>
        <p:spPr>
          <a:xfrm>
            <a:off x="379219" y="4407815"/>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79219" y="6255475"/>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2284209" y="6019320"/>
            <a:ext cx="7679262" cy="458159"/>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dirty="0">
                <a:ln>
                  <a:noFill/>
                </a:ln>
                <a:solidFill>
                  <a:srgbClr val="FFFFFF"/>
                </a:solidFill>
                <a:effectLst/>
                <a:uLnTx/>
                <a:uFillTx/>
                <a:latin typeface="Roboto Regular"/>
                <a:ea typeface="+mn-ea"/>
              </a:rPr>
              <a:t>.</a:t>
            </a:r>
          </a:p>
        </p:txBody>
      </p:sp>
      <p:sp>
        <p:nvSpPr>
          <p:cNvPr id="10" name="Title 1"/>
          <p:cNvSpPr txBox="1">
            <a:spLocks/>
          </p:cNvSpPr>
          <p:nvPr/>
        </p:nvSpPr>
        <p:spPr>
          <a:xfrm>
            <a:off x="2048993" y="2003327"/>
            <a:ext cx="7315200" cy="2387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j-ea"/>
              <a:cs typeface="+mj-cs"/>
            </a:endParaRPr>
          </a:p>
        </p:txBody>
      </p:sp>
      <p:sp>
        <p:nvSpPr>
          <p:cNvPr id="4" name="Rectangle 3">
            <a:extLst>
              <a:ext uri="{FF2B5EF4-FFF2-40B4-BE49-F238E27FC236}">
                <a16:creationId xmlns:a16="http://schemas.microsoft.com/office/drawing/2014/main" id="{B80170B2-033B-49C6-A8FB-2110CB776D54}"/>
              </a:ext>
            </a:extLst>
          </p:cNvPr>
          <p:cNvSpPr/>
          <p:nvPr/>
        </p:nvSpPr>
        <p:spPr>
          <a:xfrm>
            <a:off x="379219" y="1673845"/>
            <a:ext cx="8672016" cy="3108543"/>
          </a:xfrm>
          <a:prstGeom prst="rect">
            <a:avLst/>
          </a:prstGeom>
        </p:spPr>
        <p:txBody>
          <a:bodyPr wrap="square">
            <a:spAutoFit/>
          </a:bodyPr>
          <a:lstStyle/>
          <a:p>
            <a:pPr marL="0" marR="0" lvl="0" indent="0" algn="l" defTabSz="45713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Light"/>
              <a:ea typeface="+mn-ea"/>
              <a:cs typeface="+mn-cs"/>
            </a:endParaRPr>
          </a:p>
          <a:p>
            <a:pPr marL="0" marR="0">
              <a:spcBef>
                <a:spcPts val="0"/>
              </a:spcBef>
              <a:spcAft>
                <a:spcPts val="0"/>
              </a:spcAft>
            </a:pPr>
            <a:r>
              <a:rPr lang="en-US" sz="3200" b="1" dirty="0">
                <a:solidFill>
                  <a:srgbClr val="FFFFFF"/>
                </a:solidFill>
                <a:effectLst/>
                <a:latin typeface="Calibri" panose="020F0502020204030204" pitchFamily="34" charset="0"/>
                <a:ea typeface="Calibri" panose="020F0502020204030204" pitchFamily="34" charset="0"/>
              </a:rPr>
              <a:t>Fostering the demand for sustainable products</a:t>
            </a: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3200" b="1" dirty="0">
                <a:solidFill>
                  <a:srgbClr val="FFFFFF"/>
                </a:solidFill>
                <a:effectLst/>
                <a:latin typeface="Calibri" panose="020F0502020204030204" pitchFamily="34" charset="0"/>
                <a:ea typeface="Calibri" panose="020F0502020204030204" pitchFamily="34" charset="0"/>
              </a:rPr>
              <a:t>Key findings and recommendations</a:t>
            </a:r>
            <a:endParaRPr lang="en-US" sz="3200" dirty="0">
              <a:effectLst/>
              <a:latin typeface="Calibri" panose="020F0502020204030204" pitchFamily="34" charset="0"/>
              <a:ea typeface="Calibri" panose="020F0502020204030204" pitchFamily="34" charset="0"/>
            </a:endParaRPr>
          </a:p>
          <a:p>
            <a:pPr marL="0" marR="0" lvl="0" indent="0" algn="l" defTabSz="457136"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0" noProof="0" dirty="0">
                <a:ln>
                  <a:noFill/>
                </a:ln>
                <a:solidFill>
                  <a:prstClr val="white"/>
                </a:solidFill>
                <a:effectLst/>
                <a:uLnTx/>
                <a:uFillTx/>
                <a:latin typeface="Calibri-Light"/>
                <a:ea typeface="+mn-ea"/>
                <a:cs typeface="+mn-cs"/>
              </a:rPr>
            </a:br>
            <a:r>
              <a:rPr kumimoji="0" lang="en-US" sz="2800" b="1" i="0" u="none" strike="noStrike" kern="1200" cap="none" spc="0" normalizeH="0" baseline="0" noProof="0" dirty="0">
                <a:ln>
                  <a:noFill/>
                </a:ln>
                <a:solidFill>
                  <a:prstClr val="white"/>
                </a:solidFill>
                <a:effectLst/>
                <a:uLnTx/>
                <a:uFillTx/>
                <a:latin typeface="Calibri-Light"/>
                <a:ea typeface="+mn-ea"/>
                <a:cs typeface="+mn-cs"/>
              </a:rPr>
              <a:t>19 October 2021</a:t>
            </a:r>
            <a:br>
              <a:rPr kumimoji="0" lang="en-US" sz="4800" b="1" i="0" u="none" strike="noStrike" kern="1200" cap="none" spc="0" normalizeH="0" baseline="0" noProof="0" dirty="0">
                <a:ln>
                  <a:noFill/>
                </a:ln>
                <a:solidFill>
                  <a:prstClr val="white"/>
                </a:solidFill>
                <a:effectLst/>
                <a:uLnTx/>
                <a:uFillTx/>
                <a:latin typeface="Calibri"/>
                <a:ea typeface="+mn-ea"/>
                <a:cs typeface="+mn-cs"/>
              </a:rPr>
            </a:b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descr="Logo&#10;&#10;Description automatically generated">
            <a:extLst>
              <a:ext uri="{FF2B5EF4-FFF2-40B4-BE49-F238E27FC236}">
                <a16:creationId xmlns:a16="http://schemas.microsoft.com/office/drawing/2014/main" id="{0F8A4BF6-FA1A-4D57-AFCA-912A83F31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152" y="266621"/>
            <a:ext cx="3247912" cy="1580564"/>
          </a:xfrm>
          <a:prstGeom prst="rect">
            <a:avLst/>
          </a:prstGeom>
        </p:spPr>
      </p:pic>
      <p:pic>
        <p:nvPicPr>
          <p:cNvPr id="11" name="Picture 2" descr="Urgent EU Legislation Update: The Sustainable Products Initiative">
            <a:extLst>
              <a:ext uri="{FF2B5EF4-FFF2-40B4-BE49-F238E27FC236}">
                <a16:creationId xmlns:a16="http://schemas.microsoft.com/office/drawing/2014/main" id="{BD2479FC-A329-4502-AF82-529B42E92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3215773"/>
            <a:ext cx="3071774" cy="160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9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E500-22E6-4E5E-815F-B3F3DF7CDC54}"/>
              </a:ext>
            </a:extLst>
          </p:cNvPr>
          <p:cNvSpPr>
            <a:spLocks noGrp="1"/>
          </p:cNvSpPr>
          <p:nvPr>
            <p:ph type="title"/>
          </p:nvPr>
        </p:nvSpPr>
        <p:spPr>
          <a:xfrm>
            <a:off x="404192" y="698707"/>
            <a:ext cx="11383616" cy="1143000"/>
          </a:xfrm>
        </p:spPr>
        <p:txBody>
          <a:bodyPr>
            <a:noAutofit/>
          </a:bodyPr>
          <a:lstStyle/>
          <a:p>
            <a:pPr algn="ctr"/>
            <a:r>
              <a:rPr lang="en-US" sz="3600" b="1" dirty="0" err="1">
                <a:solidFill>
                  <a:srgbClr val="444444"/>
                </a:solidFill>
                <a:latin typeface="Helvetica Neue"/>
              </a:rPr>
              <a:t>GreenPrint</a:t>
            </a:r>
            <a:r>
              <a:rPr lang="en-US" sz="3600" b="1" dirty="0">
                <a:solidFill>
                  <a:srgbClr val="444444"/>
                </a:solidFill>
                <a:latin typeface="Helvetica Neue"/>
              </a:rPr>
              <a:t> Survey Finds Consumers Want to Buy Eco-Friendly Products, but Don’t Know How to Identify Them</a:t>
            </a:r>
            <a:br>
              <a:rPr lang="en-US" sz="3600" b="1" dirty="0">
                <a:solidFill>
                  <a:srgbClr val="444444"/>
                </a:solidFill>
                <a:latin typeface="Helvetica Neue"/>
              </a:rPr>
            </a:br>
            <a:endParaRPr lang="en-US" sz="3600" dirty="0"/>
          </a:p>
        </p:txBody>
      </p:sp>
      <p:sp>
        <p:nvSpPr>
          <p:cNvPr id="3" name="Content Placeholder 2">
            <a:extLst>
              <a:ext uri="{FF2B5EF4-FFF2-40B4-BE49-F238E27FC236}">
                <a16:creationId xmlns:a16="http://schemas.microsoft.com/office/drawing/2014/main" id="{9FA7196F-0665-49B0-A118-2F60B0F4A087}"/>
              </a:ext>
            </a:extLst>
          </p:cNvPr>
          <p:cNvSpPr>
            <a:spLocks noGrp="1"/>
          </p:cNvSpPr>
          <p:nvPr>
            <p:ph idx="1"/>
          </p:nvPr>
        </p:nvSpPr>
        <p:spPr>
          <a:xfrm>
            <a:off x="450575" y="2057399"/>
            <a:ext cx="10972800" cy="4525963"/>
          </a:xfrm>
        </p:spPr>
        <p:txBody>
          <a:bodyPr>
            <a:normAutofit lnSpcReduction="10000"/>
          </a:bodyPr>
          <a:lstStyle/>
          <a:p>
            <a:r>
              <a:rPr lang="en-US" sz="2800" b="0" i="0" dirty="0">
                <a:solidFill>
                  <a:srgbClr val="444444"/>
                </a:solidFill>
                <a:effectLst/>
                <a:latin typeface="Helvetica Neue"/>
              </a:rPr>
              <a:t>Americans are seeking out and are willing to pay a premium for environmentally friendly products, according to a new study from </a:t>
            </a:r>
            <a:r>
              <a:rPr lang="en-US" sz="2800" b="0" i="0" dirty="0" err="1">
                <a:solidFill>
                  <a:srgbClr val="444444"/>
                </a:solidFill>
                <a:effectLst/>
                <a:latin typeface="Helvetica Neue"/>
              </a:rPr>
              <a:t>GreenPrint</a:t>
            </a:r>
            <a:r>
              <a:rPr lang="en-US" sz="2800" b="0" i="0" dirty="0">
                <a:solidFill>
                  <a:srgbClr val="444444"/>
                </a:solidFill>
                <a:effectLst/>
                <a:latin typeface="Helvetica Neue"/>
              </a:rPr>
              <a:t>, an environmental technology company. </a:t>
            </a:r>
          </a:p>
          <a:p>
            <a:r>
              <a:rPr lang="en-US" sz="2800" b="0" i="0" dirty="0">
                <a:solidFill>
                  <a:srgbClr val="444444"/>
                </a:solidFill>
                <a:effectLst/>
                <a:latin typeface="Helvetica Neue"/>
              </a:rPr>
              <a:t>The first-ever edition of the company’s Business of Sustainability Index found that nearly two-thirds (64%) of Americans are willing to pay more for sustainable products but most (74%) don’t know how to identify them. </a:t>
            </a:r>
          </a:p>
          <a:p>
            <a:r>
              <a:rPr lang="en-US" sz="2800" b="0" i="0" dirty="0">
                <a:solidFill>
                  <a:srgbClr val="444444"/>
                </a:solidFill>
                <a:effectLst/>
                <a:latin typeface="Helvetica Neue"/>
              </a:rPr>
              <a:t>According to the findings, 78% of people are more likely to purchase a product that is clearly labeled as environmentally friendly.</a:t>
            </a:r>
            <a:endParaRPr lang="en-US" sz="2800" dirty="0"/>
          </a:p>
        </p:txBody>
      </p:sp>
    </p:spTree>
    <p:extLst>
      <p:ext uri="{BB962C8B-B14F-4D97-AF65-F5344CB8AC3E}">
        <p14:creationId xmlns:p14="http://schemas.microsoft.com/office/powerpoint/2010/main" val="251852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56D53A-4C0B-443F-B514-D569A4DC3CB1}"/>
              </a:ext>
            </a:extLst>
          </p:cNvPr>
          <p:cNvSpPr>
            <a:spLocks noGrp="1"/>
          </p:cNvSpPr>
          <p:nvPr>
            <p:ph idx="1"/>
          </p:nvPr>
        </p:nvSpPr>
        <p:spPr>
          <a:xfrm>
            <a:off x="510208" y="1332305"/>
            <a:ext cx="11171584" cy="1899067"/>
          </a:xfrm>
        </p:spPr>
        <p:txBody>
          <a:bodyPr>
            <a:normAutofit fontScale="85000" lnSpcReduction="10000"/>
          </a:bodyPr>
          <a:lstStyle/>
          <a:p>
            <a:endParaRPr lang="en-US" i="1" dirty="0">
              <a:solidFill>
                <a:srgbClr val="444444"/>
              </a:solidFill>
              <a:latin typeface="Helvetica Neue"/>
            </a:endParaRPr>
          </a:p>
          <a:p>
            <a:pPr marL="0" indent="0">
              <a:buNone/>
            </a:pPr>
            <a:r>
              <a:rPr lang="en-US" dirty="0"/>
              <a:t>https://www.businesswire.com/news/home/20210322005061/en/GreenPrint-Survey-Finds-Consumers-Want-to-Buy-Eco-Friendly-Products-but-Don%E2%80%99t-Know-How-to-Identify-Them</a:t>
            </a:r>
          </a:p>
        </p:txBody>
      </p:sp>
      <p:pic>
        <p:nvPicPr>
          <p:cNvPr id="5122" name="Picture 2" descr="GreenPrint Survey Finds Consumers Want Eco-Friendly Products | NACS">
            <a:extLst>
              <a:ext uri="{FF2B5EF4-FFF2-40B4-BE49-F238E27FC236}">
                <a16:creationId xmlns:a16="http://schemas.microsoft.com/office/drawing/2014/main" id="{EFE3DD8D-64B1-49D4-BA1B-AF1843638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63" y="3361480"/>
            <a:ext cx="733425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448069-0511-46C0-ADD9-3E4C2DFC8258}"/>
              </a:ext>
            </a:extLst>
          </p:cNvPr>
          <p:cNvSpPr txBox="1"/>
          <p:nvPr/>
        </p:nvSpPr>
        <p:spPr>
          <a:xfrm>
            <a:off x="371061" y="494311"/>
            <a:ext cx="11310731" cy="707886"/>
          </a:xfrm>
          <a:prstGeom prst="rect">
            <a:avLst/>
          </a:prstGeom>
          <a:noFill/>
        </p:spPr>
        <p:txBody>
          <a:bodyPr wrap="square">
            <a:spAutoFit/>
          </a:bodyPr>
          <a:lstStyle/>
          <a:p>
            <a:pPr marL="0" indent="0">
              <a:buNone/>
            </a:pPr>
            <a:r>
              <a:rPr lang="en-US" sz="4000" b="0" dirty="0">
                <a:effectLst/>
                <a:latin typeface="Helvetica Neue"/>
              </a:rPr>
              <a:t>First Annual Business of Sustainability Index</a:t>
            </a:r>
          </a:p>
        </p:txBody>
      </p:sp>
    </p:spTree>
    <p:extLst>
      <p:ext uri="{BB962C8B-B14F-4D97-AF65-F5344CB8AC3E}">
        <p14:creationId xmlns:p14="http://schemas.microsoft.com/office/powerpoint/2010/main" val="349690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2024-AE80-49CC-9A6E-E8D4EEB24C64}"/>
              </a:ext>
            </a:extLst>
          </p:cNvPr>
          <p:cNvSpPr>
            <a:spLocks noGrp="1"/>
          </p:cNvSpPr>
          <p:nvPr>
            <p:ph type="title"/>
          </p:nvPr>
        </p:nvSpPr>
        <p:spPr/>
        <p:txBody>
          <a:bodyPr/>
          <a:lstStyle/>
          <a:p>
            <a:pPr algn="ctr"/>
            <a:r>
              <a:rPr lang="fr-FR" dirty="0"/>
              <a:t>Situation in </a:t>
            </a:r>
            <a:r>
              <a:rPr lang="fr-FR" dirty="0" err="1"/>
              <a:t>India</a:t>
            </a:r>
            <a:endParaRPr lang="en-US" dirty="0"/>
          </a:p>
        </p:txBody>
      </p:sp>
      <p:sp>
        <p:nvSpPr>
          <p:cNvPr id="3" name="Content Placeholder 2">
            <a:extLst>
              <a:ext uri="{FF2B5EF4-FFF2-40B4-BE49-F238E27FC236}">
                <a16:creationId xmlns:a16="http://schemas.microsoft.com/office/drawing/2014/main" id="{ACAA11B9-835F-4557-9C90-72E04B982FAD}"/>
              </a:ext>
            </a:extLst>
          </p:cNvPr>
          <p:cNvSpPr>
            <a:spLocks noGrp="1"/>
          </p:cNvSpPr>
          <p:nvPr>
            <p:ph idx="1"/>
          </p:nvPr>
        </p:nvSpPr>
        <p:spPr>
          <a:xfrm>
            <a:off x="609601" y="1931507"/>
            <a:ext cx="10972800" cy="4525963"/>
          </a:xfrm>
        </p:spPr>
        <p:txBody>
          <a:bodyPr>
            <a:normAutofit fontScale="85000" lnSpcReduction="10000"/>
          </a:bodyPr>
          <a:lstStyle/>
          <a:p>
            <a:r>
              <a:rPr lang="en-US" dirty="0"/>
              <a:t>Consumer demand for sustainable products in India is relatively low compared with other countries. </a:t>
            </a:r>
          </a:p>
          <a:p>
            <a:r>
              <a:rPr lang="en-US" dirty="0"/>
              <a:t>The tide is starting to turn. </a:t>
            </a:r>
          </a:p>
          <a:p>
            <a:r>
              <a:rPr lang="en-US" dirty="0"/>
              <a:t>According to the Science Based Targets Initiative, India is the emerging economy with the largest number of companies committed to implementing Science Based Targets, which are designed to reduce the impact of business on the environment. </a:t>
            </a:r>
          </a:p>
          <a:p>
            <a:r>
              <a:rPr lang="en-US" dirty="0"/>
              <a:t>Twenty-five companies in India had signed up to the scheme in 2018, and that number rose to 38 the following year. Additionally, organic product sales have grown by 13% since 2018</a:t>
            </a:r>
          </a:p>
        </p:txBody>
      </p:sp>
      <p:pic>
        <p:nvPicPr>
          <p:cNvPr id="10242" name="Picture 2">
            <a:extLst>
              <a:ext uri="{FF2B5EF4-FFF2-40B4-BE49-F238E27FC236}">
                <a16:creationId xmlns:a16="http://schemas.microsoft.com/office/drawing/2014/main" id="{555009DE-B2EC-48EA-B723-68ABD932C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453" y="131620"/>
            <a:ext cx="1932540" cy="128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5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50E4-1EE3-4ADE-AAE0-C02ABF8B7943}"/>
              </a:ext>
            </a:extLst>
          </p:cNvPr>
          <p:cNvSpPr>
            <a:spLocks noGrp="1"/>
          </p:cNvSpPr>
          <p:nvPr>
            <p:ph type="title"/>
          </p:nvPr>
        </p:nvSpPr>
        <p:spPr>
          <a:xfrm>
            <a:off x="609600" y="619195"/>
            <a:ext cx="10972800" cy="1143000"/>
          </a:xfrm>
        </p:spPr>
        <p:txBody>
          <a:bodyPr>
            <a:noAutofit/>
          </a:bodyPr>
          <a:lstStyle/>
          <a:p>
            <a:r>
              <a:rPr lang="en-US" sz="3600" dirty="0"/>
              <a:t>Entire industries are changing as a direct result of increased consumer demand for more sustainable goods and services </a:t>
            </a:r>
            <a:br>
              <a:rPr lang="en-US" sz="3600" dirty="0"/>
            </a:br>
            <a:endParaRPr lang="en-US" sz="3600" dirty="0"/>
          </a:p>
        </p:txBody>
      </p:sp>
      <p:sp>
        <p:nvSpPr>
          <p:cNvPr id="3" name="Content Placeholder 2">
            <a:extLst>
              <a:ext uri="{FF2B5EF4-FFF2-40B4-BE49-F238E27FC236}">
                <a16:creationId xmlns:a16="http://schemas.microsoft.com/office/drawing/2014/main" id="{419DC459-5EE1-4945-B79E-627D813F4764}"/>
              </a:ext>
            </a:extLst>
          </p:cNvPr>
          <p:cNvSpPr>
            <a:spLocks noGrp="1"/>
          </p:cNvSpPr>
          <p:nvPr>
            <p:ph idx="1"/>
          </p:nvPr>
        </p:nvSpPr>
        <p:spPr>
          <a:xfrm>
            <a:off x="463827" y="2057399"/>
            <a:ext cx="10972800" cy="4525963"/>
          </a:xfrm>
        </p:spPr>
        <p:txBody>
          <a:bodyPr>
            <a:normAutofit fontScale="92500"/>
          </a:bodyPr>
          <a:lstStyle/>
          <a:p>
            <a:r>
              <a:rPr lang="en-US" sz="2400" dirty="0"/>
              <a:t>The fashion and textile industry (which makes up between 1% and 1.5% of global GDP) is the second largest polluter in the world, ranking just behind the oil industry.</a:t>
            </a:r>
          </a:p>
          <a:p>
            <a:r>
              <a:rPr lang="en-US" sz="2400" dirty="0"/>
              <a:t>The industry has been pushed to change as a result of consumer demand. Over 50% of C-suite executives surveyed by EIU say that consumers are driving the focus on sustainability in the fashion and textile industry, followed by environmental activists (35%);</a:t>
            </a:r>
          </a:p>
          <a:p>
            <a:r>
              <a:rPr lang="en-US" sz="2400" dirty="0"/>
              <a:t> As a result of this pressure, 65% of the businesses surveyed have committed to sourcing sustainably produced raw materials, and 60% now collect data on supply chain sustainability. </a:t>
            </a:r>
          </a:p>
          <a:p>
            <a:r>
              <a:rPr lang="en-US" sz="2400" dirty="0" err="1"/>
              <a:t>Recognising</a:t>
            </a:r>
            <a:r>
              <a:rPr lang="en-US" sz="2400" dirty="0"/>
              <a:t> that it takes 20,000 </a:t>
            </a:r>
            <a:r>
              <a:rPr lang="en-US" sz="2400" dirty="0" err="1"/>
              <a:t>litres</a:t>
            </a:r>
            <a:r>
              <a:rPr lang="en-US" sz="2400" dirty="0"/>
              <a:t> of water to produce just a single kilo of cotton, the use of water and other natural resources in production processes is being addressed.</a:t>
            </a:r>
          </a:p>
        </p:txBody>
      </p:sp>
    </p:spTree>
    <p:extLst>
      <p:ext uri="{BB962C8B-B14F-4D97-AF65-F5344CB8AC3E}">
        <p14:creationId xmlns:p14="http://schemas.microsoft.com/office/powerpoint/2010/main" val="85877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C93A-2725-459A-9143-957DCBECF497}"/>
              </a:ext>
            </a:extLst>
          </p:cNvPr>
          <p:cNvSpPr>
            <a:spLocks noGrp="1"/>
          </p:cNvSpPr>
          <p:nvPr>
            <p:ph type="title"/>
          </p:nvPr>
        </p:nvSpPr>
        <p:spPr>
          <a:xfrm>
            <a:off x="357810" y="632447"/>
            <a:ext cx="10972800" cy="1143000"/>
          </a:xfrm>
        </p:spPr>
        <p:txBody>
          <a:bodyPr>
            <a:noAutofit/>
          </a:bodyPr>
          <a:lstStyle/>
          <a:p>
            <a:r>
              <a:rPr lang="en-US" sz="3600" dirty="0"/>
              <a:t>Decisions made in Europe and North America are protecting nature and vulnerable workers many thousands of miles away</a:t>
            </a:r>
          </a:p>
        </p:txBody>
      </p:sp>
      <p:sp>
        <p:nvSpPr>
          <p:cNvPr id="3" name="Content Placeholder 2">
            <a:extLst>
              <a:ext uri="{FF2B5EF4-FFF2-40B4-BE49-F238E27FC236}">
                <a16:creationId xmlns:a16="http://schemas.microsoft.com/office/drawing/2014/main" id="{A8725EBA-02F2-4BBF-BDA2-94F8A25E4C31}"/>
              </a:ext>
            </a:extLst>
          </p:cNvPr>
          <p:cNvSpPr>
            <a:spLocks noGrp="1"/>
          </p:cNvSpPr>
          <p:nvPr>
            <p:ph idx="1"/>
          </p:nvPr>
        </p:nvSpPr>
        <p:spPr>
          <a:xfrm>
            <a:off x="357810" y="2567611"/>
            <a:ext cx="10972800" cy="4525963"/>
          </a:xfrm>
        </p:spPr>
        <p:txBody>
          <a:bodyPr>
            <a:normAutofit/>
          </a:bodyPr>
          <a:lstStyle/>
          <a:p>
            <a:pPr marL="0" indent="0">
              <a:buNone/>
            </a:pPr>
            <a:r>
              <a:rPr lang="en-US" dirty="0"/>
              <a:t>Government regulations and industry-wide sustainability commitments made in one part of the world can—and do—have a global impact on the protection of nature and biodiversity, even in parts of the world where domestic demand for sustainable products is still low</a:t>
            </a:r>
          </a:p>
        </p:txBody>
      </p:sp>
    </p:spTree>
    <p:extLst>
      <p:ext uri="{BB962C8B-B14F-4D97-AF65-F5344CB8AC3E}">
        <p14:creationId xmlns:p14="http://schemas.microsoft.com/office/powerpoint/2010/main" val="41453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C314-6FD3-4CBF-9988-9EF8710F331E}"/>
              </a:ext>
            </a:extLst>
          </p:cNvPr>
          <p:cNvSpPr>
            <a:spLocks noGrp="1"/>
          </p:cNvSpPr>
          <p:nvPr>
            <p:ph type="title"/>
          </p:nvPr>
        </p:nvSpPr>
        <p:spPr/>
        <p:txBody>
          <a:bodyPr/>
          <a:lstStyle/>
          <a:p>
            <a:r>
              <a:rPr lang="en-US" dirty="0"/>
              <a:t>Cost implications</a:t>
            </a:r>
          </a:p>
        </p:txBody>
      </p:sp>
      <p:sp>
        <p:nvSpPr>
          <p:cNvPr id="3" name="Content Placeholder 2">
            <a:extLst>
              <a:ext uri="{FF2B5EF4-FFF2-40B4-BE49-F238E27FC236}">
                <a16:creationId xmlns:a16="http://schemas.microsoft.com/office/drawing/2014/main" id="{91B91CE9-511D-4FA0-A97C-C25BCC3F3918}"/>
              </a:ext>
            </a:extLst>
          </p:cNvPr>
          <p:cNvSpPr>
            <a:spLocks noGrp="1"/>
          </p:cNvSpPr>
          <p:nvPr>
            <p:ph idx="1"/>
          </p:nvPr>
        </p:nvSpPr>
        <p:spPr/>
        <p:txBody>
          <a:bodyPr>
            <a:normAutofit fontScale="92500" lnSpcReduction="10000"/>
          </a:bodyPr>
          <a:lstStyle/>
          <a:p>
            <a:r>
              <a:rPr lang="en-US" sz="2800" dirty="0"/>
              <a:t>Consumer demand has pushed more and more industries to integrate sustainable practices into their goods and services.</a:t>
            </a:r>
          </a:p>
          <a:p>
            <a:r>
              <a:rPr lang="en-US" sz="2800" dirty="0"/>
              <a:t>However, the cost of re-orienting a business model towards sustainability is expensive. </a:t>
            </a:r>
          </a:p>
          <a:p>
            <a:r>
              <a:rPr lang="en-US" sz="2800" dirty="0"/>
              <a:t>According to an EIU survey, two-thirds of C-suite executives in the fashion and textile industry—a key driver of nature loss—believe that implementing sustainability measures results in higher operating costs.</a:t>
            </a:r>
          </a:p>
          <a:p>
            <a:r>
              <a:rPr lang="en-US" sz="2800" dirty="0"/>
              <a:t>For example, organic materials can be more expensive to grow, and implementing new production, distribution or monitoring technologies has significant upfront costs</a:t>
            </a:r>
          </a:p>
        </p:txBody>
      </p:sp>
    </p:spTree>
    <p:extLst>
      <p:ext uri="{BB962C8B-B14F-4D97-AF65-F5344CB8AC3E}">
        <p14:creationId xmlns:p14="http://schemas.microsoft.com/office/powerpoint/2010/main" val="153531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7D57-F86D-47B5-94C1-A080ECC9DB2B}"/>
              </a:ext>
            </a:extLst>
          </p:cNvPr>
          <p:cNvSpPr>
            <a:spLocks noGrp="1"/>
          </p:cNvSpPr>
          <p:nvPr>
            <p:ph type="title"/>
          </p:nvPr>
        </p:nvSpPr>
        <p:spPr/>
        <p:txBody>
          <a:bodyPr/>
          <a:lstStyle/>
          <a:p>
            <a:pPr algn="ctr"/>
            <a:r>
              <a:rPr lang="fr-FR" dirty="0" err="1"/>
              <a:t>Cost</a:t>
            </a:r>
            <a:r>
              <a:rPr lang="fr-FR" dirty="0"/>
              <a:t> implications (2)</a:t>
            </a:r>
            <a:endParaRPr lang="en-US" dirty="0"/>
          </a:p>
        </p:txBody>
      </p:sp>
      <p:sp>
        <p:nvSpPr>
          <p:cNvPr id="3" name="Content Placeholder 2">
            <a:extLst>
              <a:ext uri="{FF2B5EF4-FFF2-40B4-BE49-F238E27FC236}">
                <a16:creationId xmlns:a16="http://schemas.microsoft.com/office/drawing/2014/main" id="{94CEEB54-0549-4079-9A19-8C9A4DD6534D}"/>
              </a:ext>
            </a:extLst>
          </p:cNvPr>
          <p:cNvSpPr>
            <a:spLocks noGrp="1"/>
          </p:cNvSpPr>
          <p:nvPr>
            <p:ph idx="1"/>
          </p:nvPr>
        </p:nvSpPr>
        <p:spPr/>
        <p:txBody>
          <a:bodyPr>
            <a:normAutofit/>
          </a:bodyPr>
          <a:lstStyle/>
          <a:p>
            <a:r>
              <a:rPr lang="en-US" sz="2800" dirty="0"/>
              <a:t>Some of these costs can be mitigated when sustainable solutions are implemented at scale, but the perception of cost still acts as a barrier. This perception matters, especially for small and medium-sized enterprises that may not have the money to make upfront sustainability investments in their supply chain.</a:t>
            </a:r>
          </a:p>
          <a:p>
            <a:r>
              <a:rPr lang="en-US" sz="2800" b="0" i="0" dirty="0">
                <a:solidFill>
                  <a:srgbClr val="000000"/>
                </a:solidFill>
                <a:effectLst/>
                <a:latin typeface="inherit"/>
              </a:rPr>
              <a:t>Xerox reported savings of $400 million and Zara €500 million in 2009 by designing their products to </a:t>
            </a:r>
            <a:r>
              <a:rPr lang="en-US" sz="2800" b="0" i="0" dirty="0" err="1">
                <a:solidFill>
                  <a:srgbClr val="000000"/>
                </a:solidFill>
                <a:effectLst/>
                <a:latin typeface="inherit"/>
              </a:rPr>
              <a:t>minimise</a:t>
            </a:r>
            <a:r>
              <a:rPr lang="en-US" sz="2800" b="0" i="0" dirty="0">
                <a:solidFill>
                  <a:srgbClr val="000000"/>
                </a:solidFill>
                <a:effectLst/>
                <a:latin typeface="inherit"/>
              </a:rPr>
              <a:t> their life-cycle environmental impact.</a:t>
            </a:r>
          </a:p>
          <a:p>
            <a:endParaRPr lang="en-US" sz="2800" dirty="0"/>
          </a:p>
        </p:txBody>
      </p:sp>
    </p:spTree>
    <p:extLst>
      <p:ext uri="{BB962C8B-B14F-4D97-AF65-F5344CB8AC3E}">
        <p14:creationId xmlns:p14="http://schemas.microsoft.com/office/powerpoint/2010/main" val="157932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8E39-EC22-4408-B984-EA7409E46D46}"/>
              </a:ext>
            </a:extLst>
          </p:cNvPr>
          <p:cNvSpPr>
            <a:spLocks noGrp="1"/>
          </p:cNvSpPr>
          <p:nvPr>
            <p:ph type="title"/>
          </p:nvPr>
        </p:nvSpPr>
        <p:spPr>
          <a:xfrm>
            <a:off x="371062" y="490331"/>
            <a:ext cx="10548731" cy="967064"/>
          </a:xfrm>
        </p:spPr>
        <p:txBody>
          <a:bodyPr/>
          <a:lstStyle/>
          <a:p>
            <a:r>
              <a:rPr lang="en-US" dirty="0"/>
              <a:t>EU’s 2020 Sustainable Products Initiative</a:t>
            </a:r>
          </a:p>
        </p:txBody>
      </p:sp>
      <p:sp>
        <p:nvSpPr>
          <p:cNvPr id="3" name="Content Placeholder 2">
            <a:extLst>
              <a:ext uri="{FF2B5EF4-FFF2-40B4-BE49-F238E27FC236}">
                <a16:creationId xmlns:a16="http://schemas.microsoft.com/office/drawing/2014/main" id="{C26215CA-551A-4BC0-94E0-A9C6DF47F43B}"/>
              </a:ext>
            </a:extLst>
          </p:cNvPr>
          <p:cNvSpPr>
            <a:spLocks noGrp="1"/>
          </p:cNvSpPr>
          <p:nvPr>
            <p:ph idx="1"/>
          </p:nvPr>
        </p:nvSpPr>
        <p:spPr>
          <a:xfrm>
            <a:off x="371062" y="2057399"/>
            <a:ext cx="10972800" cy="4525963"/>
          </a:xfrm>
        </p:spPr>
        <p:txBody>
          <a:bodyPr>
            <a:normAutofit/>
          </a:bodyPr>
          <a:lstStyle/>
          <a:p>
            <a:pPr algn="l"/>
            <a:r>
              <a:rPr lang="en-US" sz="2800" b="0" i="0" dirty="0">
                <a:solidFill>
                  <a:srgbClr val="000000"/>
                </a:solidFill>
                <a:effectLst/>
                <a:latin typeface="Lato" panose="020F0502020204030203" pitchFamily="34" charset="0"/>
              </a:rPr>
              <a:t>Part of the European Green Deal and will revise the </a:t>
            </a:r>
            <a:r>
              <a:rPr lang="en-US" sz="2800" b="0" i="0" dirty="0" err="1">
                <a:solidFill>
                  <a:srgbClr val="000000"/>
                </a:solidFill>
                <a:effectLst/>
                <a:latin typeface="Lato" panose="020F0502020204030203" pitchFamily="34" charset="0"/>
              </a:rPr>
              <a:t>Ecodesign</a:t>
            </a:r>
            <a:r>
              <a:rPr lang="en-US" sz="2800" b="0" i="0" dirty="0">
                <a:solidFill>
                  <a:srgbClr val="000000"/>
                </a:solidFill>
                <a:effectLst/>
                <a:latin typeface="Lato" panose="020F0502020204030203" pitchFamily="34" charset="0"/>
              </a:rPr>
              <a:t> Directive</a:t>
            </a:r>
            <a:endParaRPr lang="en-US" sz="2800" dirty="0">
              <a:solidFill>
                <a:srgbClr val="333333"/>
              </a:solidFill>
              <a:latin typeface="Arial" panose="020B0604020202020204" pitchFamily="34" charset="0"/>
            </a:endParaRPr>
          </a:p>
          <a:p>
            <a:pPr algn="l"/>
            <a:r>
              <a:rPr lang="en-US" sz="2800" dirty="0">
                <a:solidFill>
                  <a:srgbClr val="333333"/>
                </a:solidFill>
                <a:latin typeface="Arial" panose="020B0604020202020204" pitchFamily="34" charset="0"/>
              </a:rPr>
              <a:t>A</a:t>
            </a:r>
            <a:r>
              <a:rPr lang="en-US" sz="2800" b="0" i="0" dirty="0">
                <a:solidFill>
                  <a:srgbClr val="333333"/>
                </a:solidFill>
                <a:effectLst/>
                <a:latin typeface="Arial" panose="020B0604020202020204" pitchFamily="34" charset="0"/>
              </a:rPr>
              <a:t>ims to make products placed on the EU market more sustainable.</a:t>
            </a:r>
            <a:endParaRPr lang="en-US" sz="2800" dirty="0"/>
          </a:p>
          <a:p>
            <a:r>
              <a:rPr lang="en-US" sz="2800" dirty="0"/>
              <a:t>New regulations will force companies that want to sell their products in Europe to meet tougher sustainability regulations. </a:t>
            </a:r>
          </a:p>
        </p:txBody>
      </p:sp>
      <p:pic>
        <p:nvPicPr>
          <p:cNvPr id="11266" name="Picture 2">
            <a:extLst>
              <a:ext uri="{FF2B5EF4-FFF2-40B4-BE49-F238E27FC236}">
                <a16:creationId xmlns:a16="http://schemas.microsoft.com/office/drawing/2014/main" id="{E542404E-67CF-4026-B60C-751FE2EE2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182" y="5223843"/>
            <a:ext cx="1831217" cy="163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1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F943-5B69-4D46-B797-12F030E19330}"/>
              </a:ext>
            </a:extLst>
          </p:cNvPr>
          <p:cNvSpPr>
            <a:spLocks noGrp="1"/>
          </p:cNvSpPr>
          <p:nvPr>
            <p:ph type="title"/>
          </p:nvPr>
        </p:nvSpPr>
        <p:spPr/>
        <p:txBody>
          <a:bodyPr/>
          <a:lstStyle/>
          <a:p>
            <a:r>
              <a:rPr lang="en-US" b="0" i="0" dirty="0">
                <a:effectLst/>
                <a:latin typeface="Arial" panose="020B0604020202020204" pitchFamily="34" charset="0"/>
              </a:rPr>
              <a:t>Sustainable products initiative (2)</a:t>
            </a:r>
            <a:endParaRPr lang="en-US" dirty="0"/>
          </a:p>
        </p:txBody>
      </p:sp>
      <p:sp>
        <p:nvSpPr>
          <p:cNvPr id="3" name="Content Placeholder 2">
            <a:extLst>
              <a:ext uri="{FF2B5EF4-FFF2-40B4-BE49-F238E27FC236}">
                <a16:creationId xmlns:a16="http://schemas.microsoft.com/office/drawing/2014/main" id="{2E8E1D60-AF1F-411E-92FD-3F75DF767AB5}"/>
              </a:ext>
            </a:extLst>
          </p:cNvPr>
          <p:cNvSpPr>
            <a:spLocks noGrp="1"/>
          </p:cNvSpPr>
          <p:nvPr>
            <p:ph idx="1"/>
          </p:nvPr>
        </p:nvSpPr>
        <p:spPr>
          <a:xfrm>
            <a:off x="450575" y="1417638"/>
            <a:ext cx="10972800" cy="4525963"/>
          </a:xfrm>
        </p:spPr>
        <p:txBody>
          <a:bodyPr>
            <a:normAutofit/>
          </a:bodyPr>
          <a:lstStyle/>
          <a:p>
            <a:pPr algn="l"/>
            <a:r>
              <a:rPr lang="en-US" b="0" i="0" dirty="0">
                <a:solidFill>
                  <a:srgbClr val="333333"/>
                </a:solidFill>
                <a:effectLst/>
                <a:latin typeface="Arial" panose="020B0604020202020204" pitchFamily="34" charset="0"/>
              </a:rPr>
              <a:t>Consumers, the environment and the climate will benefit from products that are more durable, reusable, repairable, recyclable, and energy-efficient. </a:t>
            </a:r>
          </a:p>
          <a:p>
            <a:r>
              <a:rPr lang="en-US" b="0" i="0" dirty="0">
                <a:solidFill>
                  <a:srgbClr val="333333"/>
                </a:solidFill>
                <a:effectLst/>
                <a:latin typeface="Arial" panose="020B0604020202020204" pitchFamily="34" charset="0"/>
              </a:rPr>
              <a:t>It will address the presence of harmful chemicals in products such as: </a:t>
            </a:r>
            <a:r>
              <a:rPr lang="en-US" b="0" i="0" dirty="0">
                <a:solidFill>
                  <a:srgbClr val="333333"/>
                </a:solidFill>
                <a:effectLst/>
                <a:latin typeface="inherit"/>
              </a:rPr>
              <a:t>electronics &amp; ICT equipment, textiles</a:t>
            </a:r>
            <a:r>
              <a:rPr lang="en-US" dirty="0">
                <a:solidFill>
                  <a:srgbClr val="333333"/>
                </a:solidFill>
                <a:latin typeface="inherit"/>
              </a:rPr>
              <a:t>, </a:t>
            </a:r>
            <a:r>
              <a:rPr lang="en-US" b="0" i="0" dirty="0">
                <a:solidFill>
                  <a:srgbClr val="333333"/>
                </a:solidFill>
                <a:effectLst/>
                <a:latin typeface="inherit"/>
              </a:rPr>
              <a:t>furniture</a:t>
            </a:r>
            <a:r>
              <a:rPr lang="en-US" dirty="0">
                <a:solidFill>
                  <a:srgbClr val="333333"/>
                </a:solidFill>
                <a:latin typeface="inherit"/>
              </a:rPr>
              <a:t>, </a:t>
            </a:r>
            <a:r>
              <a:rPr lang="en-US" b="0" i="0" dirty="0">
                <a:solidFill>
                  <a:srgbClr val="333333"/>
                </a:solidFill>
                <a:effectLst/>
                <a:latin typeface="inherit"/>
              </a:rPr>
              <a:t>steel, cement &amp; chemicals.</a:t>
            </a:r>
          </a:p>
        </p:txBody>
      </p:sp>
      <p:pic>
        <p:nvPicPr>
          <p:cNvPr id="4" name="Picture 2">
            <a:extLst>
              <a:ext uri="{FF2B5EF4-FFF2-40B4-BE49-F238E27FC236}">
                <a16:creationId xmlns:a16="http://schemas.microsoft.com/office/drawing/2014/main" id="{CC13A169-8DB6-4BE5-AA6C-684486019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652" y="4638479"/>
            <a:ext cx="1831217" cy="163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5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61883" y="403412"/>
            <a:ext cx="8068235" cy="6051176"/>
            <a:chOff x="457200" y="457200"/>
            <a:chExt cx="9144000" cy="6858000"/>
          </a:xfrm>
        </p:grpSpPr>
        <p:sp>
          <p:nvSpPr>
            <p:cNvPr id="3" name="object 3"/>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1714500" y="1606296"/>
              <a:ext cx="204251" cy="198949"/>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grpSp>
      <p:sp>
        <p:nvSpPr>
          <p:cNvPr id="5" name="object 5"/>
          <p:cNvSpPr txBox="1"/>
          <p:nvPr/>
        </p:nvSpPr>
        <p:spPr>
          <a:xfrm>
            <a:off x="3435693" y="1381920"/>
            <a:ext cx="4805082" cy="694964"/>
          </a:xfrm>
          <a:prstGeom prst="rect">
            <a:avLst/>
          </a:prstGeom>
        </p:spPr>
        <p:txBody>
          <a:bodyPr vert="horz" wrap="square" lIns="0" tIns="11206" rIns="0" bIns="0" rtlCol="0">
            <a:spAutoFit/>
          </a:bodyPr>
          <a:lstStyle/>
          <a:p>
            <a:pPr marL="13448" defTabSz="806867">
              <a:spcBef>
                <a:spcPts val="88"/>
              </a:spcBef>
            </a:pPr>
            <a:r>
              <a:rPr sz="1324" b="1" spc="-4" dirty="0">
                <a:solidFill>
                  <a:srgbClr val="8CC63F"/>
                </a:solidFill>
                <a:latin typeface="Carlito"/>
                <a:cs typeface="Carlito"/>
              </a:rPr>
              <a:t>Expenditures </a:t>
            </a:r>
            <a:r>
              <a:rPr sz="1324" b="1" dirty="0">
                <a:solidFill>
                  <a:srgbClr val="8CC63F"/>
                </a:solidFill>
                <a:latin typeface="Carlito"/>
                <a:cs typeface="Carlito"/>
              </a:rPr>
              <a:t>in </a:t>
            </a:r>
            <a:r>
              <a:rPr sz="1324" b="1" spc="-9" dirty="0">
                <a:solidFill>
                  <a:srgbClr val="8CC63F"/>
                </a:solidFill>
                <a:latin typeface="Carlito"/>
                <a:cs typeface="Carlito"/>
              </a:rPr>
              <a:t>green</a:t>
            </a:r>
            <a:r>
              <a:rPr sz="1324" b="1" spc="-44" dirty="0">
                <a:solidFill>
                  <a:srgbClr val="8CC63F"/>
                </a:solidFill>
                <a:latin typeface="Carlito"/>
                <a:cs typeface="Carlito"/>
              </a:rPr>
              <a:t> </a:t>
            </a:r>
            <a:r>
              <a:rPr sz="1324" b="1" spc="-9" dirty="0">
                <a:solidFill>
                  <a:srgbClr val="8CC63F"/>
                </a:solidFill>
                <a:latin typeface="Carlito"/>
                <a:cs typeface="Carlito"/>
              </a:rPr>
              <a:t>products</a:t>
            </a:r>
            <a:endParaRPr sz="1324">
              <a:solidFill>
                <a:prstClr val="black"/>
              </a:solidFill>
              <a:latin typeface="Carlito"/>
              <a:cs typeface="Carlito"/>
            </a:endParaRPr>
          </a:p>
          <a:p>
            <a:pPr marL="11206" defTabSz="806867">
              <a:spcBef>
                <a:spcPts val="877"/>
              </a:spcBef>
            </a:pPr>
            <a:r>
              <a:rPr sz="1059" spc="-578" dirty="0">
                <a:solidFill>
                  <a:srgbClr val="A5A5A5"/>
                </a:solidFill>
                <a:latin typeface="Georgia"/>
                <a:cs typeface="Georgia"/>
              </a:rPr>
              <a:t></a:t>
            </a:r>
            <a:r>
              <a:rPr sz="1059" spc="207" dirty="0">
                <a:solidFill>
                  <a:srgbClr val="A5A5A5"/>
                </a:solidFill>
                <a:latin typeface="Georgia"/>
                <a:cs typeface="Georgia"/>
              </a:rPr>
              <a:t> </a:t>
            </a:r>
            <a:r>
              <a:rPr sz="1059" spc="-18" dirty="0">
                <a:solidFill>
                  <a:prstClr val="black"/>
                </a:solidFill>
                <a:latin typeface="Carlito"/>
                <a:cs typeface="Carlito"/>
              </a:rPr>
              <a:t>Korea’s </a:t>
            </a:r>
            <a:r>
              <a:rPr sz="1059" spc="-4" dirty="0">
                <a:solidFill>
                  <a:prstClr val="black"/>
                </a:solidFill>
                <a:latin typeface="Carlito"/>
                <a:cs typeface="Carlito"/>
              </a:rPr>
              <a:t>GPP </a:t>
            </a:r>
            <a:r>
              <a:rPr sz="1059" spc="-9" dirty="0">
                <a:solidFill>
                  <a:prstClr val="black"/>
                </a:solidFill>
                <a:latin typeface="Carlito"/>
                <a:cs typeface="Carlito"/>
              </a:rPr>
              <a:t>recorded </a:t>
            </a:r>
            <a:r>
              <a:rPr sz="1059" spc="-4" dirty="0">
                <a:solidFill>
                  <a:prstClr val="black"/>
                </a:solidFill>
                <a:latin typeface="Carlito"/>
                <a:cs typeface="Carlito"/>
              </a:rPr>
              <a:t>around 3.88 </a:t>
            </a:r>
            <a:r>
              <a:rPr sz="1059" dirty="0">
                <a:solidFill>
                  <a:prstClr val="black"/>
                </a:solidFill>
                <a:latin typeface="Carlito"/>
                <a:cs typeface="Carlito"/>
              </a:rPr>
              <a:t>billion </a:t>
            </a:r>
            <a:r>
              <a:rPr sz="1059" spc="-4" dirty="0">
                <a:solidFill>
                  <a:prstClr val="black"/>
                </a:solidFill>
                <a:latin typeface="Carlito"/>
                <a:cs typeface="Carlito"/>
              </a:rPr>
              <a:t>USD </a:t>
            </a:r>
            <a:r>
              <a:rPr sz="1059" dirty="0">
                <a:solidFill>
                  <a:prstClr val="black"/>
                </a:solidFill>
                <a:latin typeface="Carlito"/>
                <a:cs typeface="Carlito"/>
              </a:rPr>
              <a:t>in 2019 </a:t>
            </a:r>
            <a:r>
              <a:rPr sz="1059" spc="-4" dirty="0">
                <a:solidFill>
                  <a:prstClr val="black"/>
                </a:solidFill>
                <a:latin typeface="Carlito"/>
                <a:cs typeface="Carlito"/>
              </a:rPr>
              <a:t>which </a:t>
            </a:r>
            <a:r>
              <a:rPr sz="1059" dirty="0">
                <a:solidFill>
                  <a:prstClr val="black"/>
                </a:solidFill>
                <a:latin typeface="Carlito"/>
                <a:cs typeface="Carlito"/>
              </a:rPr>
              <a:t>has </a:t>
            </a:r>
            <a:r>
              <a:rPr sz="1059" spc="-4" dirty="0">
                <a:solidFill>
                  <a:prstClr val="black"/>
                </a:solidFill>
                <a:latin typeface="Carlito"/>
                <a:cs typeface="Carlito"/>
              </a:rPr>
              <a:t>increased more</a:t>
            </a:r>
            <a:r>
              <a:rPr sz="1059" spc="53" dirty="0">
                <a:solidFill>
                  <a:prstClr val="black"/>
                </a:solidFill>
                <a:latin typeface="Carlito"/>
                <a:cs typeface="Carlito"/>
              </a:rPr>
              <a:t> </a:t>
            </a:r>
            <a:r>
              <a:rPr sz="1059" dirty="0">
                <a:solidFill>
                  <a:prstClr val="black"/>
                </a:solidFill>
                <a:latin typeface="Carlito"/>
                <a:cs typeface="Carlito"/>
              </a:rPr>
              <a:t>than</a:t>
            </a:r>
            <a:endParaRPr sz="1059">
              <a:solidFill>
                <a:prstClr val="black"/>
              </a:solidFill>
              <a:latin typeface="Carlito"/>
              <a:cs typeface="Carlito"/>
            </a:endParaRPr>
          </a:p>
          <a:p>
            <a:pPr marL="130555" defTabSz="806867">
              <a:spcBef>
                <a:spcPts val="251"/>
              </a:spcBef>
            </a:pPr>
            <a:r>
              <a:rPr sz="1059" spc="-4" dirty="0">
                <a:solidFill>
                  <a:prstClr val="black"/>
                </a:solidFill>
                <a:latin typeface="Carlito"/>
                <a:cs typeface="Carlito"/>
              </a:rPr>
              <a:t>4.2 </a:t>
            </a:r>
            <a:r>
              <a:rPr sz="1059" dirty="0">
                <a:solidFill>
                  <a:prstClr val="black"/>
                </a:solidFill>
                <a:latin typeface="Carlito"/>
                <a:cs typeface="Carlito"/>
              </a:rPr>
              <a:t>times </a:t>
            </a:r>
            <a:r>
              <a:rPr sz="1059" spc="-4" dirty="0">
                <a:solidFill>
                  <a:prstClr val="black"/>
                </a:solidFill>
                <a:latin typeface="Carlito"/>
                <a:cs typeface="Carlito"/>
              </a:rPr>
              <a:t>compared to </a:t>
            </a:r>
            <a:r>
              <a:rPr sz="1059" dirty="0">
                <a:solidFill>
                  <a:prstClr val="black"/>
                </a:solidFill>
                <a:latin typeface="Carlito"/>
                <a:cs typeface="Carlito"/>
              </a:rPr>
              <a:t>the one of</a:t>
            </a:r>
            <a:r>
              <a:rPr sz="1059" spc="-22" dirty="0">
                <a:solidFill>
                  <a:prstClr val="black"/>
                </a:solidFill>
                <a:latin typeface="Carlito"/>
                <a:cs typeface="Carlito"/>
              </a:rPr>
              <a:t> </a:t>
            </a:r>
            <a:r>
              <a:rPr sz="1059" dirty="0">
                <a:solidFill>
                  <a:prstClr val="black"/>
                </a:solidFill>
                <a:latin typeface="Carlito"/>
                <a:cs typeface="Carlito"/>
              </a:rPr>
              <a:t>2005.</a:t>
            </a:r>
            <a:endParaRPr sz="1059">
              <a:solidFill>
                <a:prstClr val="black"/>
              </a:solidFill>
              <a:latin typeface="Carlito"/>
              <a:cs typeface="Carlito"/>
            </a:endParaRPr>
          </a:p>
        </p:txBody>
      </p:sp>
      <p:grpSp>
        <p:nvGrpSpPr>
          <p:cNvPr id="6" name="object 6"/>
          <p:cNvGrpSpPr/>
          <p:nvPr/>
        </p:nvGrpSpPr>
        <p:grpSpPr>
          <a:xfrm>
            <a:off x="2904845" y="996427"/>
            <a:ext cx="6678146" cy="4366932"/>
            <a:chOff x="1412557" y="1129284"/>
            <a:chExt cx="7568565" cy="4949190"/>
          </a:xfrm>
        </p:grpSpPr>
        <p:sp>
          <p:nvSpPr>
            <p:cNvPr id="7" name="object 7"/>
            <p:cNvSpPr/>
            <p:nvPr/>
          </p:nvSpPr>
          <p:spPr>
            <a:xfrm>
              <a:off x="1613916" y="1129284"/>
              <a:ext cx="2714244" cy="262128"/>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4404360" y="1135380"/>
              <a:ext cx="1598676" cy="205740"/>
            </a:xfrm>
            <a:prstGeom prst="rect">
              <a:avLst/>
            </a:prstGeom>
            <a:blipFill>
              <a:blip r:embed="rId5" cstate="print"/>
              <a:stretch>
                <a:fillRect/>
              </a:stretch>
            </a:blipFill>
          </p:spPr>
          <p:txBody>
            <a:bodyPr wrap="square" lIns="0" tIns="0" rIns="0" bIns="0" rtlCol="0"/>
            <a:lstStyle/>
            <a:p>
              <a:pPr defTabSz="806867"/>
              <a:endParaRPr sz="1588">
                <a:solidFill>
                  <a:prstClr val="black"/>
                </a:solidFill>
                <a:latin typeface="Calibri"/>
              </a:endParaRPr>
            </a:p>
          </p:txBody>
        </p:sp>
        <p:sp>
          <p:nvSpPr>
            <p:cNvPr id="9" name="object 9"/>
            <p:cNvSpPr/>
            <p:nvPr/>
          </p:nvSpPr>
          <p:spPr>
            <a:xfrm>
              <a:off x="1524000" y="2767583"/>
              <a:ext cx="7280275" cy="3305810"/>
            </a:xfrm>
            <a:custGeom>
              <a:avLst/>
              <a:gdLst/>
              <a:ahLst/>
              <a:cxnLst/>
              <a:rect l="l" t="t" r="r" b="b"/>
              <a:pathLst>
                <a:path w="7280275" h="3305810">
                  <a:moveTo>
                    <a:pt x="286512" y="2631948"/>
                  </a:moveTo>
                  <a:lnTo>
                    <a:pt x="0" y="2631948"/>
                  </a:lnTo>
                  <a:lnTo>
                    <a:pt x="0" y="3305568"/>
                  </a:lnTo>
                  <a:lnTo>
                    <a:pt x="286512" y="3305568"/>
                  </a:lnTo>
                  <a:lnTo>
                    <a:pt x="286512" y="2631948"/>
                  </a:lnTo>
                  <a:close/>
                </a:path>
                <a:path w="7280275" h="3305810">
                  <a:moveTo>
                    <a:pt x="784860" y="2572512"/>
                  </a:moveTo>
                  <a:lnTo>
                    <a:pt x="499872" y="2572512"/>
                  </a:lnTo>
                  <a:lnTo>
                    <a:pt x="499872" y="2628900"/>
                  </a:lnTo>
                  <a:lnTo>
                    <a:pt x="499872" y="3305568"/>
                  </a:lnTo>
                  <a:lnTo>
                    <a:pt x="784860" y="3305568"/>
                  </a:lnTo>
                  <a:lnTo>
                    <a:pt x="784860" y="2628900"/>
                  </a:lnTo>
                  <a:lnTo>
                    <a:pt x="784860" y="2572512"/>
                  </a:lnTo>
                  <a:close/>
                </a:path>
                <a:path w="7280275" h="3305810">
                  <a:moveTo>
                    <a:pt x="1284732" y="2164080"/>
                  </a:moveTo>
                  <a:lnTo>
                    <a:pt x="999744" y="2164080"/>
                  </a:lnTo>
                  <a:lnTo>
                    <a:pt x="999744" y="3305568"/>
                  </a:lnTo>
                  <a:lnTo>
                    <a:pt x="1284732" y="3305568"/>
                  </a:lnTo>
                  <a:lnTo>
                    <a:pt x="1284732" y="2164080"/>
                  </a:lnTo>
                  <a:close/>
                </a:path>
                <a:path w="7280275" h="3305810">
                  <a:moveTo>
                    <a:pt x="1784604" y="1959864"/>
                  </a:moveTo>
                  <a:lnTo>
                    <a:pt x="1499616" y="1959864"/>
                  </a:lnTo>
                  <a:lnTo>
                    <a:pt x="1499616" y="3305568"/>
                  </a:lnTo>
                  <a:lnTo>
                    <a:pt x="1784604" y="3305568"/>
                  </a:lnTo>
                  <a:lnTo>
                    <a:pt x="1784604" y="1959864"/>
                  </a:lnTo>
                  <a:close/>
                </a:path>
                <a:path w="7280275" h="3305810">
                  <a:moveTo>
                    <a:pt x="2284476" y="1917192"/>
                  </a:moveTo>
                  <a:lnTo>
                    <a:pt x="1999488" y="1917192"/>
                  </a:lnTo>
                  <a:lnTo>
                    <a:pt x="1999488" y="3305568"/>
                  </a:lnTo>
                  <a:lnTo>
                    <a:pt x="2284476" y="3305568"/>
                  </a:lnTo>
                  <a:lnTo>
                    <a:pt x="2284476" y="1917192"/>
                  </a:lnTo>
                  <a:close/>
                </a:path>
                <a:path w="7280275" h="3305810">
                  <a:moveTo>
                    <a:pt x="2784348" y="1908048"/>
                  </a:moveTo>
                  <a:lnTo>
                    <a:pt x="2497836" y="1908048"/>
                  </a:lnTo>
                  <a:lnTo>
                    <a:pt x="2497836" y="3305568"/>
                  </a:lnTo>
                  <a:lnTo>
                    <a:pt x="2784348" y="3305568"/>
                  </a:lnTo>
                  <a:lnTo>
                    <a:pt x="2784348" y="1908048"/>
                  </a:lnTo>
                  <a:close/>
                </a:path>
                <a:path w="7280275" h="3305810">
                  <a:moveTo>
                    <a:pt x="3284220" y="1900428"/>
                  </a:moveTo>
                  <a:lnTo>
                    <a:pt x="2997708" y="1900428"/>
                  </a:lnTo>
                  <a:lnTo>
                    <a:pt x="2997708" y="3305568"/>
                  </a:lnTo>
                  <a:lnTo>
                    <a:pt x="3284220" y="3305568"/>
                  </a:lnTo>
                  <a:lnTo>
                    <a:pt x="3284220" y="1900428"/>
                  </a:lnTo>
                  <a:close/>
                </a:path>
                <a:path w="7280275" h="3305810">
                  <a:moveTo>
                    <a:pt x="3782568" y="1831848"/>
                  </a:moveTo>
                  <a:lnTo>
                    <a:pt x="3497580" y="1831848"/>
                  </a:lnTo>
                  <a:lnTo>
                    <a:pt x="3497580" y="3305568"/>
                  </a:lnTo>
                  <a:lnTo>
                    <a:pt x="3782568" y="3305568"/>
                  </a:lnTo>
                  <a:lnTo>
                    <a:pt x="3782568" y="1831848"/>
                  </a:lnTo>
                  <a:close/>
                </a:path>
                <a:path w="7280275" h="3305810">
                  <a:moveTo>
                    <a:pt x="4282440" y="1568196"/>
                  </a:moveTo>
                  <a:lnTo>
                    <a:pt x="3997452" y="1568196"/>
                  </a:lnTo>
                  <a:lnTo>
                    <a:pt x="3997452" y="3305568"/>
                  </a:lnTo>
                  <a:lnTo>
                    <a:pt x="4282440" y="3305568"/>
                  </a:lnTo>
                  <a:lnTo>
                    <a:pt x="4282440" y="1568196"/>
                  </a:lnTo>
                  <a:close/>
                </a:path>
                <a:path w="7280275" h="3305810">
                  <a:moveTo>
                    <a:pt x="4782312" y="1431036"/>
                  </a:moveTo>
                  <a:lnTo>
                    <a:pt x="4497324" y="1431036"/>
                  </a:lnTo>
                  <a:lnTo>
                    <a:pt x="4497324" y="3305568"/>
                  </a:lnTo>
                  <a:lnTo>
                    <a:pt x="4782312" y="3305568"/>
                  </a:lnTo>
                  <a:lnTo>
                    <a:pt x="4782312" y="1431036"/>
                  </a:lnTo>
                  <a:close/>
                </a:path>
                <a:path w="7280275" h="3305810">
                  <a:moveTo>
                    <a:pt x="5282184" y="1252728"/>
                  </a:moveTo>
                  <a:lnTo>
                    <a:pt x="4995672" y="1252728"/>
                  </a:lnTo>
                  <a:lnTo>
                    <a:pt x="4995672" y="3305568"/>
                  </a:lnTo>
                  <a:lnTo>
                    <a:pt x="5282184" y="3305568"/>
                  </a:lnTo>
                  <a:lnTo>
                    <a:pt x="5282184" y="1252728"/>
                  </a:lnTo>
                  <a:close/>
                </a:path>
                <a:path w="7280275" h="3305810">
                  <a:moveTo>
                    <a:pt x="5782056" y="886968"/>
                  </a:moveTo>
                  <a:lnTo>
                    <a:pt x="5495544" y="886968"/>
                  </a:lnTo>
                  <a:lnTo>
                    <a:pt x="5495544" y="3305568"/>
                  </a:lnTo>
                  <a:lnTo>
                    <a:pt x="5782056" y="3305568"/>
                  </a:lnTo>
                  <a:lnTo>
                    <a:pt x="5782056" y="886968"/>
                  </a:lnTo>
                  <a:close/>
                </a:path>
                <a:path w="7280275" h="3305810">
                  <a:moveTo>
                    <a:pt x="6280404" y="384048"/>
                  </a:moveTo>
                  <a:lnTo>
                    <a:pt x="5995416" y="384048"/>
                  </a:lnTo>
                  <a:lnTo>
                    <a:pt x="5995416" y="3305568"/>
                  </a:lnTo>
                  <a:lnTo>
                    <a:pt x="6280404" y="3305568"/>
                  </a:lnTo>
                  <a:lnTo>
                    <a:pt x="6280404" y="384048"/>
                  </a:lnTo>
                  <a:close/>
                </a:path>
                <a:path w="7280275" h="3305810">
                  <a:moveTo>
                    <a:pt x="6780276" y="486156"/>
                  </a:moveTo>
                  <a:lnTo>
                    <a:pt x="6495288" y="486156"/>
                  </a:lnTo>
                  <a:lnTo>
                    <a:pt x="6495288" y="3305568"/>
                  </a:lnTo>
                  <a:lnTo>
                    <a:pt x="6780276" y="3305568"/>
                  </a:lnTo>
                  <a:lnTo>
                    <a:pt x="6780276" y="486156"/>
                  </a:lnTo>
                  <a:close/>
                </a:path>
                <a:path w="7280275" h="3305810">
                  <a:moveTo>
                    <a:pt x="7280148" y="0"/>
                  </a:moveTo>
                  <a:lnTo>
                    <a:pt x="6995160" y="0"/>
                  </a:lnTo>
                  <a:lnTo>
                    <a:pt x="6995160" y="3305568"/>
                  </a:lnTo>
                  <a:lnTo>
                    <a:pt x="7280148" y="3305568"/>
                  </a:lnTo>
                  <a:lnTo>
                    <a:pt x="7280148" y="0"/>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8912351" y="2667000"/>
              <a:ext cx="0" cy="3406140"/>
            </a:xfrm>
            <a:custGeom>
              <a:avLst/>
              <a:gdLst/>
              <a:ahLst/>
              <a:cxnLst/>
              <a:rect l="l" t="t" r="r" b="b"/>
              <a:pathLst>
                <a:path h="3406140">
                  <a:moveTo>
                    <a:pt x="0" y="3406140"/>
                  </a:moveTo>
                  <a:lnTo>
                    <a:pt x="0" y="0"/>
                  </a:lnTo>
                </a:path>
              </a:pathLst>
            </a:custGeom>
            <a:ln w="9144">
              <a:solidFill>
                <a:srgbClr val="858585"/>
              </a:solidFill>
            </a:ln>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8912351" y="2667000"/>
              <a:ext cx="64135" cy="3406140"/>
            </a:xfrm>
            <a:custGeom>
              <a:avLst/>
              <a:gdLst/>
              <a:ahLst/>
              <a:cxnLst/>
              <a:rect l="l" t="t" r="r" b="b"/>
              <a:pathLst>
                <a:path w="64134" h="3406140">
                  <a:moveTo>
                    <a:pt x="0" y="3406140"/>
                  </a:moveTo>
                  <a:lnTo>
                    <a:pt x="64008" y="3406140"/>
                  </a:lnTo>
                </a:path>
                <a:path w="64134" h="3406140">
                  <a:moveTo>
                    <a:pt x="0" y="2724912"/>
                  </a:moveTo>
                  <a:lnTo>
                    <a:pt x="64008" y="2724912"/>
                  </a:lnTo>
                </a:path>
                <a:path w="64134" h="3406140">
                  <a:moveTo>
                    <a:pt x="0" y="2043684"/>
                  </a:moveTo>
                  <a:lnTo>
                    <a:pt x="64008" y="2043684"/>
                  </a:lnTo>
                </a:path>
                <a:path w="64134" h="3406140">
                  <a:moveTo>
                    <a:pt x="0" y="1362456"/>
                  </a:moveTo>
                  <a:lnTo>
                    <a:pt x="64008" y="1362456"/>
                  </a:lnTo>
                </a:path>
                <a:path w="64134" h="3406140">
                  <a:moveTo>
                    <a:pt x="0" y="679704"/>
                  </a:moveTo>
                  <a:lnTo>
                    <a:pt x="64008" y="679704"/>
                  </a:lnTo>
                </a:path>
                <a:path w="64134" h="3406140">
                  <a:moveTo>
                    <a:pt x="0" y="0"/>
                  </a:moveTo>
                  <a:lnTo>
                    <a:pt x="64008" y="0"/>
                  </a:lnTo>
                </a:path>
              </a:pathLst>
            </a:custGeom>
            <a:ln w="9144">
              <a:solidFill>
                <a:srgbClr val="858585"/>
              </a:solidFill>
            </a:ln>
          </p:spPr>
          <p:txBody>
            <a:bodyPr wrap="square" lIns="0" tIns="0" rIns="0" bIns="0" rtlCol="0"/>
            <a:lstStyle/>
            <a:p>
              <a:pPr defTabSz="806867"/>
              <a:endParaRPr sz="1588">
                <a:solidFill>
                  <a:prstClr val="black"/>
                </a:solidFill>
                <a:latin typeface="Calibri"/>
              </a:endParaRPr>
            </a:p>
          </p:txBody>
        </p:sp>
        <p:sp>
          <p:nvSpPr>
            <p:cNvPr id="12" name="object 12"/>
            <p:cNvSpPr/>
            <p:nvPr/>
          </p:nvSpPr>
          <p:spPr>
            <a:xfrm>
              <a:off x="1417319" y="2667000"/>
              <a:ext cx="7495540" cy="3406140"/>
            </a:xfrm>
            <a:custGeom>
              <a:avLst/>
              <a:gdLst/>
              <a:ahLst/>
              <a:cxnLst/>
              <a:rect l="l" t="t" r="r" b="b"/>
              <a:pathLst>
                <a:path w="7495540" h="3406140">
                  <a:moveTo>
                    <a:pt x="0" y="3406140"/>
                  </a:moveTo>
                  <a:lnTo>
                    <a:pt x="0" y="0"/>
                  </a:lnTo>
                </a:path>
                <a:path w="7495540" h="3406140">
                  <a:moveTo>
                    <a:pt x="0" y="3406140"/>
                  </a:moveTo>
                  <a:lnTo>
                    <a:pt x="7495032" y="3406140"/>
                  </a:lnTo>
                </a:path>
              </a:pathLst>
            </a:custGeom>
            <a:ln w="9144">
              <a:solidFill>
                <a:srgbClr val="858585"/>
              </a:solidFill>
            </a:ln>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1667255" y="4602480"/>
              <a:ext cx="6995159" cy="858519"/>
            </a:xfrm>
            <a:custGeom>
              <a:avLst/>
              <a:gdLst/>
              <a:ahLst/>
              <a:cxnLst/>
              <a:rect l="l" t="t" r="r" b="b"/>
              <a:pathLst>
                <a:path w="6995159" h="858520">
                  <a:moveTo>
                    <a:pt x="0" y="858012"/>
                  </a:moveTo>
                  <a:lnTo>
                    <a:pt x="499872" y="748284"/>
                  </a:lnTo>
                  <a:lnTo>
                    <a:pt x="999744" y="530352"/>
                  </a:lnTo>
                  <a:lnTo>
                    <a:pt x="1498092" y="734568"/>
                  </a:lnTo>
                  <a:lnTo>
                    <a:pt x="1997964" y="748284"/>
                  </a:lnTo>
                  <a:lnTo>
                    <a:pt x="2497836" y="803148"/>
                  </a:lnTo>
                  <a:lnTo>
                    <a:pt x="2997708" y="748284"/>
                  </a:lnTo>
                  <a:lnTo>
                    <a:pt x="3497579" y="638556"/>
                  </a:lnTo>
                  <a:lnTo>
                    <a:pt x="3995928" y="448056"/>
                  </a:lnTo>
                  <a:lnTo>
                    <a:pt x="4495800" y="135636"/>
                  </a:lnTo>
                  <a:lnTo>
                    <a:pt x="4995672" y="393192"/>
                  </a:lnTo>
                  <a:lnTo>
                    <a:pt x="5495544" y="108204"/>
                  </a:lnTo>
                  <a:lnTo>
                    <a:pt x="5995416" y="0"/>
                  </a:lnTo>
                  <a:lnTo>
                    <a:pt x="6495287" y="53340"/>
                  </a:lnTo>
                  <a:lnTo>
                    <a:pt x="6995159" y="25908"/>
                  </a:lnTo>
                </a:path>
              </a:pathLst>
            </a:custGeom>
            <a:ln w="28956">
              <a:solidFill>
                <a:srgbClr val="8EBC64"/>
              </a:solidFill>
            </a:ln>
          </p:spPr>
          <p:txBody>
            <a:bodyPr wrap="square" lIns="0" tIns="0" rIns="0" bIns="0" rtlCol="0"/>
            <a:lstStyle/>
            <a:p>
              <a:pPr defTabSz="806867"/>
              <a:endParaRPr sz="1588">
                <a:solidFill>
                  <a:prstClr val="black"/>
                </a:solidFill>
                <a:latin typeface="Calibri"/>
              </a:endParaRPr>
            </a:p>
          </p:txBody>
        </p:sp>
        <p:sp>
          <p:nvSpPr>
            <p:cNvPr id="14" name="object 14"/>
            <p:cNvSpPr/>
            <p:nvPr/>
          </p:nvSpPr>
          <p:spPr>
            <a:xfrm>
              <a:off x="1623059" y="5416296"/>
              <a:ext cx="88900" cy="88900"/>
            </a:xfrm>
            <a:custGeom>
              <a:avLst/>
              <a:gdLst/>
              <a:ahLst/>
              <a:cxnLst/>
              <a:rect l="l" t="t" r="r" b="b"/>
              <a:pathLst>
                <a:path w="88900" h="88900">
                  <a:moveTo>
                    <a:pt x="88391" y="88391"/>
                  </a:moveTo>
                  <a:lnTo>
                    <a:pt x="0" y="88391"/>
                  </a:lnTo>
                  <a:lnTo>
                    <a:pt x="0" y="0"/>
                  </a:lnTo>
                  <a:lnTo>
                    <a:pt x="88391" y="0"/>
                  </a:lnTo>
                  <a:lnTo>
                    <a:pt x="88391"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1623059" y="5416296"/>
              <a:ext cx="88900" cy="88900"/>
            </a:xfrm>
            <a:custGeom>
              <a:avLst/>
              <a:gdLst/>
              <a:ahLst/>
              <a:cxnLst/>
              <a:rect l="l" t="t" r="r" b="b"/>
              <a:pathLst>
                <a:path w="88900" h="88900">
                  <a:moveTo>
                    <a:pt x="0" y="0"/>
                  </a:moveTo>
                  <a:lnTo>
                    <a:pt x="88391" y="0"/>
                  </a:lnTo>
                  <a:lnTo>
                    <a:pt x="88391"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2122931" y="5308092"/>
              <a:ext cx="88900" cy="88900"/>
            </a:xfrm>
            <a:custGeom>
              <a:avLst/>
              <a:gdLst/>
              <a:ahLst/>
              <a:cxnLst/>
              <a:rect l="l" t="t" r="r" b="b"/>
              <a:pathLst>
                <a:path w="88900" h="88900">
                  <a:moveTo>
                    <a:pt x="88392" y="88391"/>
                  </a:moveTo>
                  <a:lnTo>
                    <a:pt x="0" y="88391"/>
                  </a:lnTo>
                  <a:lnTo>
                    <a:pt x="0" y="0"/>
                  </a:lnTo>
                  <a:lnTo>
                    <a:pt x="88392" y="0"/>
                  </a:lnTo>
                  <a:lnTo>
                    <a:pt x="88392"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2122931" y="5308092"/>
              <a:ext cx="88900" cy="88900"/>
            </a:xfrm>
            <a:custGeom>
              <a:avLst/>
              <a:gdLst/>
              <a:ahLst/>
              <a:cxnLst/>
              <a:rect l="l" t="t" r="r" b="b"/>
              <a:pathLst>
                <a:path w="88900" h="88900">
                  <a:moveTo>
                    <a:pt x="0" y="0"/>
                  </a:moveTo>
                  <a:lnTo>
                    <a:pt x="88392" y="0"/>
                  </a:lnTo>
                  <a:lnTo>
                    <a:pt x="88392"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18" name="object 18"/>
            <p:cNvSpPr/>
            <p:nvPr/>
          </p:nvSpPr>
          <p:spPr>
            <a:xfrm>
              <a:off x="2622803" y="5090160"/>
              <a:ext cx="88900" cy="88900"/>
            </a:xfrm>
            <a:custGeom>
              <a:avLst/>
              <a:gdLst/>
              <a:ahLst/>
              <a:cxnLst/>
              <a:rect l="l" t="t" r="r" b="b"/>
              <a:pathLst>
                <a:path w="88900" h="88900">
                  <a:moveTo>
                    <a:pt x="88391" y="88392"/>
                  </a:moveTo>
                  <a:lnTo>
                    <a:pt x="0" y="88392"/>
                  </a:lnTo>
                  <a:lnTo>
                    <a:pt x="0" y="0"/>
                  </a:lnTo>
                  <a:lnTo>
                    <a:pt x="88391" y="0"/>
                  </a:lnTo>
                  <a:lnTo>
                    <a:pt x="88391" y="88392"/>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19" name="object 19"/>
            <p:cNvSpPr/>
            <p:nvPr/>
          </p:nvSpPr>
          <p:spPr>
            <a:xfrm>
              <a:off x="2622803" y="5090160"/>
              <a:ext cx="88900" cy="88900"/>
            </a:xfrm>
            <a:custGeom>
              <a:avLst/>
              <a:gdLst/>
              <a:ahLst/>
              <a:cxnLst/>
              <a:rect l="l" t="t" r="r" b="b"/>
              <a:pathLst>
                <a:path w="88900" h="88900">
                  <a:moveTo>
                    <a:pt x="0" y="0"/>
                  </a:moveTo>
                  <a:lnTo>
                    <a:pt x="88391" y="0"/>
                  </a:lnTo>
                  <a:lnTo>
                    <a:pt x="88391" y="88392"/>
                  </a:lnTo>
                  <a:lnTo>
                    <a:pt x="0" y="88392"/>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20" name="object 20"/>
            <p:cNvSpPr/>
            <p:nvPr/>
          </p:nvSpPr>
          <p:spPr>
            <a:xfrm>
              <a:off x="3121152" y="5294375"/>
              <a:ext cx="88900" cy="88900"/>
            </a:xfrm>
            <a:custGeom>
              <a:avLst/>
              <a:gdLst/>
              <a:ahLst/>
              <a:cxnLst/>
              <a:rect l="l" t="t" r="r" b="b"/>
              <a:pathLst>
                <a:path w="88900" h="88900">
                  <a:moveTo>
                    <a:pt x="88391" y="88392"/>
                  </a:moveTo>
                  <a:lnTo>
                    <a:pt x="0" y="88392"/>
                  </a:lnTo>
                  <a:lnTo>
                    <a:pt x="0" y="0"/>
                  </a:lnTo>
                  <a:lnTo>
                    <a:pt x="88391" y="0"/>
                  </a:lnTo>
                  <a:lnTo>
                    <a:pt x="88391" y="88392"/>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21" name="object 21"/>
            <p:cNvSpPr/>
            <p:nvPr/>
          </p:nvSpPr>
          <p:spPr>
            <a:xfrm>
              <a:off x="3121152" y="5294375"/>
              <a:ext cx="88900" cy="88900"/>
            </a:xfrm>
            <a:custGeom>
              <a:avLst/>
              <a:gdLst/>
              <a:ahLst/>
              <a:cxnLst/>
              <a:rect l="l" t="t" r="r" b="b"/>
              <a:pathLst>
                <a:path w="88900" h="88900">
                  <a:moveTo>
                    <a:pt x="0" y="0"/>
                  </a:moveTo>
                  <a:lnTo>
                    <a:pt x="88391" y="0"/>
                  </a:lnTo>
                  <a:lnTo>
                    <a:pt x="88391" y="88392"/>
                  </a:lnTo>
                  <a:lnTo>
                    <a:pt x="0" y="88392"/>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22" name="object 22"/>
            <p:cNvSpPr/>
            <p:nvPr/>
          </p:nvSpPr>
          <p:spPr>
            <a:xfrm>
              <a:off x="3621024" y="5308092"/>
              <a:ext cx="88900" cy="88900"/>
            </a:xfrm>
            <a:custGeom>
              <a:avLst/>
              <a:gdLst/>
              <a:ahLst/>
              <a:cxnLst/>
              <a:rect l="l" t="t" r="r" b="b"/>
              <a:pathLst>
                <a:path w="88900" h="88900">
                  <a:moveTo>
                    <a:pt x="88391" y="88391"/>
                  </a:moveTo>
                  <a:lnTo>
                    <a:pt x="0" y="88391"/>
                  </a:lnTo>
                  <a:lnTo>
                    <a:pt x="0" y="0"/>
                  </a:lnTo>
                  <a:lnTo>
                    <a:pt x="88391" y="0"/>
                  </a:lnTo>
                  <a:lnTo>
                    <a:pt x="88391"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23" name="object 23"/>
            <p:cNvSpPr/>
            <p:nvPr/>
          </p:nvSpPr>
          <p:spPr>
            <a:xfrm>
              <a:off x="3621024" y="5308092"/>
              <a:ext cx="88900" cy="88900"/>
            </a:xfrm>
            <a:custGeom>
              <a:avLst/>
              <a:gdLst/>
              <a:ahLst/>
              <a:cxnLst/>
              <a:rect l="l" t="t" r="r" b="b"/>
              <a:pathLst>
                <a:path w="88900" h="88900">
                  <a:moveTo>
                    <a:pt x="0" y="0"/>
                  </a:moveTo>
                  <a:lnTo>
                    <a:pt x="88391" y="0"/>
                  </a:lnTo>
                  <a:lnTo>
                    <a:pt x="88391"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24" name="object 24"/>
            <p:cNvSpPr/>
            <p:nvPr/>
          </p:nvSpPr>
          <p:spPr>
            <a:xfrm>
              <a:off x="4120896" y="5362955"/>
              <a:ext cx="88900" cy="88900"/>
            </a:xfrm>
            <a:custGeom>
              <a:avLst/>
              <a:gdLst/>
              <a:ahLst/>
              <a:cxnLst/>
              <a:rect l="l" t="t" r="r" b="b"/>
              <a:pathLst>
                <a:path w="88900" h="88900">
                  <a:moveTo>
                    <a:pt x="88391" y="88392"/>
                  </a:moveTo>
                  <a:lnTo>
                    <a:pt x="0" y="88392"/>
                  </a:lnTo>
                  <a:lnTo>
                    <a:pt x="0" y="0"/>
                  </a:lnTo>
                  <a:lnTo>
                    <a:pt x="88391" y="0"/>
                  </a:lnTo>
                  <a:lnTo>
                    <a:pt x="88391" y="88392"/>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25" name="object 25"/>
            <p:cNvSpPr/>
            <p:nvPr/>
          </p:nvSpPr>
          <p:spPr>
            <a:xfrm>
              <a:off x="4120896" y="5362955"/>
              <a:ext cx="88900" cy="88900"/>
            </a:xfrm>
            <a:custGeom>
              <a:avLst/>
              <a:gdLst/>
              <a:ahLst/>
              <a:cxnLst/>
              <a:rect l="l" t="t" r="r" b="b"/>
              <a:pathLst>
                <a:path w="88900" h="88900">
                  <a:moveTo>
                    <a:pt x="0" y="0"/>
                  </a:moveTo>
                  <a:lnTo>
                    <a:pt x="88391" y="0"/>
                  </a:lnTo>
                  <a:lnTo>
                    <a:pt x="88391" y="88392"/>
                  </a:lnTo>
                  <a:lnTo>
                    <a:pt x="0" y="88392"/>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26" name="object 26"/>
            <p:cNvSpPr/>
            <p:nvPr/>
          </p:nvSpPr>
          <p:spPr>
            <a:xfrm>
              <a:off x="4620768" y="5308092"/>
              <a:ext cx="88900" cy="88900"/>
            </a:xfrm>
            <a:custGeom>
              <a:avLst/>
              <a:gdLst/>
              <a:ahLst/>
              <a:cxnLst/>
              <a:rect l="l" t="t" r="r" b="b"/>
              <a:pathLst>
                <a:path w="88900" h="88900">
                  <a:moveTo>
                    <a:pt x="88391" y="88391"/>
                  </a:moveTo>
                  <a:lnTo>
                    <a:pt x="0" y="88391"/>
                  </a:lnTo>
                  <a:lnTo>
                    <a:pt x="0" y="0"/>
                  </a:lnTo>
                  <a:lnTo>
                    <a:pt x="88391" y="0"/>
                  </a:lnTo>
                  <a:lnTo>
                    <a:pt x="88391"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27" name="object 27"/>
            <p:cNvSpPr/>
            <p:nvPr/>
          </p:nvSpPr>
          <p:spPr>
            <a:xfrm>
              <a:off x="4620768" y="5308092"/>
              <a:ext cx="88900" cy="88900"/>
            </a:xfrm>
            <a:custGeom>
              <a:avLst/>
              <a:gdLst/>
              <a:ahLst/>
              <a:cxnLst/>
              <a:rect l="l" t="t" r="r" b="b"/>
              <a:pathLst>
                <a:path w="88900" h="88900">
                  <a:moveTo>
                    <a:pt x="0" y="0"/>
                  </a:moveTo>
                  <a:lnTo>
                    <a:pt x="88391" y="0"/>
                  </a:lnTo>
                  <a:lnTo>
                    <a:pt x="88391"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28" name="object 28"/>
            <p:cNvSpPr/>
            <p:nvPr/>
          </p:nvSpPr>
          <p:spPr>
            <a:xfrm>
              <a:off x="5120640" y="5198363"/>
              <a:ext cx="88900" cy="88900"/>
            </a:xfrm>
            <a:custGeom>
              <a:avLst/>
              <a:gdLst/>
              <a:ahLst/>
              <a:cxnLst/>
              <a:rect l="l" t="t" r="r" b="b"/>
              <a:pathLst>
                <a:path w="88900" h="88900">
                  <a:moveTo>
                    <a:pt x="88391" y="88391"/>
                  </a:moveTo>
                  <a:lnTo>
                    <a:pt x="0" y="88391"/>
                  </a:lnTo>
                  <a:lnTo>
                    <a:pt x="0" y="0"/>
                  </a:lnTo>
                  <a:lnTo>
                    <a:pt x="88391" y="0"/>
                  </a:lnTo>
                  <a:lnTo>
                    <a:pt x="88391"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29" name="object 29"/>
            <p:cNvSpPr/>
            <p:nvPr/>
          </p:nvSpPr>
          <p:spPr>
            <a:xfrm>
              <a:off x="5120640" y="5198363"/>
              <a:ext cx="88900" cy="88900"/>
            </a:xfrm>
            <a:custGeom>
              <a:avLst/>
              <a:gdLst/>
              <a:ahLst/>
              <a:cxnLst/>
              <a:rect l="l" t="t" r="r" b="b"/>
              <a:pathLst>
                <a:path w="88900" h="88900">
                  <a:moveTo>
                    <a:pt x="0" y="0"/>
                  </a:moveTo>
                  <a:lnTo>
                    <a:pt x="88391" y="0"/>
                  </a:lnTo>
                  <a:lnTo>
                    <a:pt x="88391"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30" name="object 30"/>
            <p:cNvSpPr/>
            <p:nvPr/>
          </p:nvSpPr>
          <p:spPr>
            <a:xfrm>
              <a:off x="5618987" y="5007863"/>
              <a:ext cx="88900" cy="88900"/>
            </a:xfrm>
            <a:custGeom>
              <a:avLst/>
              <a:gdLst/>
              <a:ahLst/>
              <a:cxnLst/>
              <a:rect l="l" t="t" r="r" b="b"/>
              <a:pathLst>
                <a:path w="88900" h="88900">
                  <a:moveTo>
                    <a:pt x="88392" y="88391"/>
                  </a:moveTo>
                  <a:lnTo>
                    <a:pt x="0" y="88391"/>
                  </a:lnTo>
                  <a:lnTo>
                    <a:pt x="0" y="0"/>
                  </a:lnTo>
                  <a:lnTo>
                    <a:pt x="88392" y="0"/>
                  </a:lnTo>
                  <a:lnTo>
                    <a:pt x="88392"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31" name="object 31"/>
            <p:cNvSpPr/>
            <p:nvPr/>
          </p:nvSpPr>
          <p:spPr>
            <a:xfrm>
              <a:off x="5618987" y="5007863"/>
              <a:ext cx="88900" cy="88900"/>
            </a:xfrm>
            <a:custGeom>
              <a:avLst/>
              <a:gdLst/>
              <a:ahLst/>
              <a:cxnLst/>
              <a:rect l="l" t="t" r="r" b="b"/>
              <a:pathLst>
                <a:path w="88900" h="88900">
                  <a:moveTo>
                    <a:pt x="0" y="0"/>
                  </a:moveTo>
                  <a:lnTo>
                    <a:pt x="88392" y="0"/>
                  </a:lnTo>
                  <a:lnTo>
                    <a:pt x="88392"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32" name="object 32"/>
            <p:cNvSpPr/>
            <p:nvPr/>
          </p:nvSpPr>
          <p:spPr>
            <a:xfrm>
              <a:off x="6118860" y="4695443"/>
              <a:ext cx="88900" cy="88900"/>
            </a:xfrm>
            <a:custGeom>
              <a:avLst/>
              <a:gdLst/>
              <a:ahLst/>
              <a:cxnLst/>
              <a:rect l="l" t="t" r="r" b="b"/>
              <a:pathLst>
                <a:path w="88900" h="88900">
                  <a:moveTo>
                    <a:pt x="88392" y="88392"/>
                  </a:moveTo>
                  <a:lnTo>
                    <a:pt x="0" y="88392"/>
                  </a:lnTo>
                  <a:lnTo>
                    <a:pt x="0" y="0"/>
                  </a:lnTo>
                  <a:lnTo>
                    <a:pt x="88392" y="0"/>
                  </a:lnTo>
                  <a:lnTo>
                    <a:pt x="88392" y="88392"/>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33" name="object 33"/>
            <p:cNvSpPr/>
            <p:nvPr/>
          </p:nvSpPr>
          <p:spPr>
            <a:xfrm>
              <a:off x="6118860" y="4695443"/>
              <a:ext cx="88900" cy="88900"/>
            </a:xfrm>
            <a:custGeom>
              <a:avLst/>
              <a:gdLst/>
              <a:ahLst/>
              <a:cxnLst/>
              <a:rect l="l" t="t" r="r" b="b"/>
              <a:pathLst>
                <a:path w="88900" h="88900">
                  <a:moveTo>
                    <a:pt x="0" y="0"/>
                  </a:moveTo>
                  <a:lnTo>
                    <a:pt x="88392" y="0"/>
                  </a:lnTo>
                  <a:lnTo>
                    <a:pt x="88392" y="88392"/>
                  </a:lnTo>
                  <a:lnTo>
                    <a:pt x="0" y="88392"/>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34" name="object 34"/>
            <p:cNvSpPr/>
            <p:nvPr/>
          </p:nvSpPr>
          <p:spPr>
            <a:xfrm>
              <a:off x="6618731" y="4952999"/>
              <a:ext cx="88900" cy="88900"/>
            </a:xfrm>
            <a:custGeom>
              <a:avLst/>
              <a:gdLst/>
              <a:ahLst/>
              <a:cxnLst/>
              <a:rect l="l" t="t" r="r" b="b"/>
              <a:pathLst>
                <a:path w="88900" h="88900">
                  <a:moveTo>
                    <a:pt x="88392" y="88391"/>
                  </a:moveTo>
                  <a:lnTo>
                    <a:pt x="0" y="88391"/>
                  </a:lnTo>
                  <a:lnTo>
                    <a:pt x="0" y="0"/>
                  </a:lnTo>
                  <a:lnTo>
                    <a:pt x="88392" y="0"/>
                  </a:lnTo>
                  <a:lnTo>
                    <a:pt x="88392"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35" name="object 35"/>
            <p:cNvSpPr/>
            <p:nvPr/>
          </p:nvSpPr>
          <p:spPr>
            <a:xfrm>
              <a:off x="6618731" y="4952999"/>
              <a:ext cx="88900" cy="88900"/>
            </a:xfrm>
            <a:custGeom>
              <a:avLst/>
              <a:gdLst/>
              <a:ahLst/>
              <a:cxnLst/>
              <a:rect l="l" t="t" r="r" b="b"/>
              <a:pathLst>
                <a:path w="88900" h="88900">
                  <a:moveTo>
                    <a:pt x="0" y="0"/>
                  </a:moveTo>
                  <a:lnTo>
                    <a:pt x="88392" y="0"/>
                  </a:lnTo>
                  <a:lnTo>
                    <a:pt x="88392"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36" name="object 36"/>
            <p:cNvSpPr/>
            <p:nvPr/>
          </p:nvSpPr>
          <p:spPr>
            <a:xfrm>
              <a:off x="7118604" y="4668011"/>
              <a:ext cx="88900" cy="88900"/>
            </a:xfrm>
            <a:custGeom>
              <a:avLst/>
              <a:gdLst/>
              <a:ahLst/>
              <a:cxnLst/>
              <a:rect l="l" t="t" r="r" b="b"/>
              <a:pathLst>
                <a:path w="88900" h="88900">
                  <a:moveTo>
                    <a:pt x="88392" y="88391"/>
                  </a:moveTo>
                  <a:lnTo>
                    <a:pt x="0" y="88391"/>
                  </a:lnTo>
                  <a:lnTo>
                    <a:pt x="0" y="0"/>
                  </a:lnTo>
                  <a:lnTo>
                    <a:pt x="88392" y="0"/>
                  </a:lnTo>
                  <a:lnTo>
                    <a:pt x="88392"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37" name="object 37"/>
            <p:cNvSpPr/>
            <p:nvPr/>
          </p:nvSpPr>
          <p:spPr>
            <a:xfrm>
              <a:off x="7118604" y="4668011"/>
              <a:ext cx="88900" cy="88900"/>
            </a:xfrm>
            <a:custGeom>
              <a:avLst/>
              <a:gdLst/>
              <a:ahLst/>
              <a:cxnLst/>
              <a:rect l="l" t="t" r="r" b="b"/>
              <a:pathLst>
                <a:path w="88900" h="88900">
                  <a:moveTo>
                    <a:pt x="0" y="0"/>
                  </a:moveTo>
                  <a:lnTo>
                    <a:pt x="88392" y="0"/>
                  </a:lnTo>
                  <a:lnTo>
                    <a:pt x="88392"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38" name="object 38"/>
            <p:cNvSpPr/>
            <p:nvPr/>
          </p:nvSpPr>
          <p:spPr>
            <a:xfrm>
              <a:off x="7618475" y="4558284"/>
              <a:ext cx="88900" cy="88900"/>
            </a:xfrm>
            <a:custGeom>
              <a:avLst/>
              <a:gdLst/>
              <a:ahLst/>
              <a:cxnLst/>
              <a:rect l="l" t="t" r="r" b="b"/>
              <a:pathLst>
                <a:path w="88900" h="88900">
                  <a:moveTo>
                    <a:pt x="88392" y="88391"/>
                  </a:moveTo>
                  <a:lnTo>
                    <a:pt x="0" y="88391"/>
                  </a:lnTo>
                  <a:lnTo>
                    <a:pt x="0" y="0"/>
                  </a:lnTo>
                  <a:lnTo>
                    <a:pt x="88392" y="0"/>
                  </a:lnTo>
                  <a:lnTo>
                    <a:pt x="88392"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39" name="object 39"/>
            <p:cNvSpPr/>
            <p:nvPr/>
          </p:nvSpPr>
          <p:spPr>
            <a:xfrm>
              <a:off x="7618475" y="4558284"/>
              <a:ext cx="88900" cy="88900"/>
            </a:xfrm>
            <a:custGeom>
              <a:avLst/>
              <a:gdLst/>
              <a:ahLst/>
              <a:cxnLst/>
              <a:rect l="l" t="t" r="r" b="b"/>
              <a:pathLst>
                <a:path w="88900" h="88900">
                  <a:moveTo>
                    <a:pt x="0" y="0"/>
                  </a:moveTo>
                  <a:lnTo>
                    <a:pt x="88392" y="0"/>
                  </a:lnTo>
                  <a:lnTo>
                    <a:pt x="88392"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40" name="object 40"/>
            <p:cNvSpPr/>
            <p:nvPr/>
          </p:nvSpPr>
          <p:spPr>
            <a:xfrm>
              <a:off x="8118348" y="4613148"/>
              <a:ext cx="88900" cy="88900"/>
            </a:xfrm>
            <a:custGeom>
              <a:avLst/>
              <a:gdLst/>
              <a:ahLst/>
              <a:cxnLst/>
              <a:rect l="l" t="t" r="r" b="b"/>
              <a:pathLst>
                <a:path w="88900" h="88900">
                  <a:moveTo>
                    <a:pt x="88392" y="88392"/>
                  </a:moveTo>
                  <a:lnTo>
                    <a:pt x="0" y="88392"/>
                  </a:lnTo>
                  <a:lnTo>
                    <a:pt x="0" y="0"/>
                  </a:lnTo>
                  <a:lnTo>
                    <a:pt x="88392" y="0"/>
                  </a:lnTo>
                  <a:lnTo>
                    <a:pt x="88392" y="88392"/>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41" name="object 41"/>
            <p:cNvSpPr/>
            <p:nvPr/>
          </p:nvSpPr>
          <p:spPr>
            <a:xfrm>
              <a:off x="8118348" y="4613148"/>
              <a:ext cx="88900" cy="88900"/>
            </a:xfrm>
            <a:custGeom>
              <a:avLst/>
              <a:gdLst/>
              <a:ahLst/>
              <a:cxnLst/>
              <a:rect l="l" t="t" r="r" b="b"/>
              <a:pathLst>
                <a:path w="88900" h="88900">
                  <a:moveTo>
                    <a:pt x="0" y="0"/>
                  </a:moveTo>
                  <a:lnTo>
                    <a:pt x="88392" y="0"/>
                  </a:lnTo>
                  <a:lnTo>
                    <a:pt x="88392" y="88392"/>
                  </a:lnTo>
                  <a:lnTo>
                    <a:pt x="0" y="88392"/>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sp>
          <p:nvSpPr>
            <p:cNvPr id="42" name="object 42"/>
            <p:cNvSpPr/>
            <p:nvPr/>
          </p:nvSpPr>
          <p:spPr>
            <a:xfrm>
              <a:off x="8616696" y="4585716"/>
              <a:ext cx="88900" cy="88900"/>
            </a:xfrm>
            <a:custGeom>
              <a:avLst/>
              <a:gdLst/>
              <a:ahLst/>
              <a:cxnLst/>
              <a:rect l="l" t="t" r="r" b="b"/>
              <a:pathLst>
                <a:path w="88900" h="88900">
                  <a:moveTo>
                    <a:pt x="88391" y="88392"/>
                  </a:moveTo>
                  <a:lnTo>
                    <a:pt x="0" y="88392"/>
                  </a:lnTo>
                  <a:lnTo>
                    <a:pt x="0" y="0"/>
                  </a:lnTo>
                  <a:lnTo>
                    <a:pt x="88391" y="0"/>
                  </a:lnTo>
                  <a:lnTo>
                    <a:pt x="88391" y="88392"/>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43" name="object 43"/>
            <p:cNvSpPr/>
            <p:nvPr/>
          </p:nvSpPr>
          <p:spPr>
            <a:xfrm>
              <a:off x="8616696" y="4585716"/>
              <a:ext cx="88900" cy="88900"/>
            </a:xfrm>
            <a:custGeom>
              <a:avLst/>
              <a:gdLst/>
              <a:ahLst/>
              <a:cxnLst/>
              <a:rect l="l" t="t" r="r" b="b"/>
              <a:pathLst>
                <a:path w="88900" h="88900">
                  <a:moveTo>
                    <a:pt x="0" y="0"/>
                  </a:moveTo>
                  <a:lnTo>
                    <a:pt x="88391" y="0"/>
                  </a:lnTo>
                  <a:lnTo>
                    <a:pt x="88391" y="88392"/>
                  </a:lnTo>
                  <a:lnTo>
                    <a:pt x="0" y="88392"/>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grpSp>
      <p:sp>
        <p:nvSpPr>
          <p:cNvPr id="44" name="object 44"/>
          <p:cNvSpPr txBox="1"/>
          <p:nvPr/>
        </p:nvSpPr>
        <p:spPr>
          <a:xfrm>
            <a:off x="2973130" y="4476104"/>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0</a:t>
            </a:r>
            <a:r>
              <a:rPr sz="1235" spc="-75" dirty="0">
                <a:solidFill>
                  <a:prstClr val="black"/>
                </a:solidFill>
                <a:latin typeface="Arial"/>
                <a:cs typeface="Arial"/>
              </a:rPr>
              <a:t>.</a:t>
            </a:r>
            <a:r>
              <a:rPr sz="1235" spc="-13" dirty="0">
                <a:solidFill>
                  <a:prstClr val="black"/>
                </a:solidFill>
                <a:latin typeface="Arial"/>
                <a:cs typeface="Arial"/>
              </a:rPr>
              <a:t>7</a:t>
            </a:r>
            <a:r>
              <a:rPr sz="1235" spc="-9" dirty="0">
                <a:solidFill>
                  <a:prstClr val="black"/>
                </a:solidFill>
                <a:latin typeface="Arial"/>
                <a:cs typeface="Arial"/>
              </a:rPr>
              <a:t>9</a:t>
            </a:r>
            <a:endParaRPr sz="1235">
              <a:solidFill>
                <a:prstClr val="black"/>
              </a:solidFill>
              <a:latin typeface="Arial"/>
              <a:cs typeface="Arial"/>
            </a:endParaRPr>
          </a:p>
        </p:txBody>
      </p:sp>
      <p:sp>
        <p:nvSpPr>
          <p:cNvPr id="45" name="object 45"/>
          <p:cNvSpPr txBox="1"/>
          <p:nvPr/>
        </p:nvSpPr>
        <p:spPr>
          <a:xfrm>
            <a:off x="3414240" y="4423634"/>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0</a:t>
            </a:r>
            <a:r>
              <a:rPr sz="1235" spc="-75" dirty="0">
                <a:solidFill>
                  <a:prstClr val="black"/>
                </a:solidFill>
                <a:latin typeface="Arial"/>
                <a:cs typeface="Arial"/>
              </a:rPr>
              <a:t>.</a:t>
            </a:r>
            <a:r>
              <a:rPr sz="1235" spc="-13" dirty="0">
                <a:solidFill>
                  <a:prstClr val="black"/>
                </a:solidFill>
                <a:latin typeface="Arial"/>
                <a:cs typeface="Arial"/>
              </a:rPr>
              <a:t>8</a:t>
            </a:r>
            <a:r>
              <a:rPr sz="1235" spc="-9" dirty="0">
                <a:solidFill>
                  <a:prstClr val="black"/>
                </a:solidFill>
                <a:latin typeface="Arial"/>
                <a:cs typeface="Arial"/>
              </a:rPr>
              <a:t>6</a:t>
            </a:r>
            <a:endParaRPr sz="1235">
              <a:solidFill>
                <a:prstClr val="black"/>
              </a:solidFill>
              <a:latin typeface="Arial"/>
              <a:cs typeface="Arial"/>
            </a:endParaRPr>
          </a:p>
        </p:txBody>
      </p:sp>
      <p:sp>
        <p:nvSpPr>
          <p:cNvPr id="46" name="object 46"/>
          <p:cNvSpPr txBox="1"/>
          <p:nvPr/>
        </p:nvSpPr>
        <p:spPr>
          <a:xfrm>
            <a:off x="3855274" y="4063264"/>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75" dirty="0">
                <a:solidFill>
                  <a:prstClr val="black"/>
                </a:solidFill>
                <a:latin typeface="Arial"/>
                <a:cs typeface="Arial"/>
              </a:rPr>
              <a:t>.</a:t>
            </a:r>
            <a:r>
              <a:rPr sz="1235" spc="-13" dirty="0">
                <a:solidFill>
                  <a:prstClr val="black"/>
                </a:solidFill>
                <a:latin typeface="Arial"/>
                <a:cs typeface="Arial"/>
              </a:rPr>
              <a:t>3</a:t>
            </a:r>
            <a:r>
              <a:rPr sz="1235" spc="-9" dirty="0">
                <a:solidFill>
                  <a:prstClr val="black"/>
                </a:solidFill>
                <a:latin typeface="Arial"/>
                <a:cs typeface="Arial"/>
              </a:rPr>
              <a:t>4</a:t>
            </a:r>
            <a:endParaRPr sz="1235">
              <a:solidFill>
                <a:prstClr val="black"/>
              </a:solidFill>
              <a:latin typeface="Arial"/>
              <a:cs typeface="Arial"/>
            </a:endParaRPr>
          </a:p>
        </p:txBody>
      </p:sp>
      <p:sp>
        <p:nvSpPr>
          <p:cNvPr id="47" name="object 47"/>
          <p:cNvSpPr txBox="1"/>
          <p:nvPr/>
        </p:nvSpPr>
        <p:spPr>
          <a:xfrm>
            <a:off x="4296307" y="3883040"/>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75" dirty="0">
                <a:solidFill>
                  <a:prstClr val="black"/>
                </a:solidFill>
                <a:latin typeface="Arial"/>
                <a:cs typeface="Arial"/>
              </a:rPr>
              <a:t>.</a:t>
            </a:r>
            <a:r>
              <a:rPr sz="1235" spc="-13" dirty="0">
                <a:solidFill>
                  <a:prstClr val="black"/>
                </a:solidFill>
                <a:latin typeface="Arial"/>
                <a:cs typeface="Arial"/>
              </a:rPr>
              <a:t>5</a:t>
            </a:r>
            <a:r>
              <a:rPr sz="1235" spc="-9" dirty="0">
                <a:solidFill>
                  <a:prstClr val="black"/>
                </a:solidFill>
                <a:latin typeface="Arial"/>
                <a:cs typeface="Arial"/>
              </a:rPr>
              <a:t>8</a:t>
            </a:r>
            <a:endParaRPr sz="1235">
              <a:solidFill>
                <a:prstClr val="black"/>
              </a:solidFill>
              <a:latin typeface="Arial"/>
              <a:cs typeface="Arial"/>
            </a:endParaRPr>
          </a:p>
        </p:txBody>
      </p:sp>
      <p:sp>
        <p:nvSpPr>
          <p:cNvPr id="48" name="object 48"/>
          <p:cNvSpPr txBox="1"/>
          <p:nvPr/>
        </p:nvSpPr>
        <p:spPr>
          <a:xfrm>
            <a:off x="4736035" y="3845397"/>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75" dirty="0">
                <a:solidFill>
                  <a:prstClr val="black"/>
                </a:solidFill>
                <a:latin typeface="Arial"/>
                <a:cs typeface="Arial"/>
              </a:rPr>
              <a:t>.</a:t>
            </a:r>
            <a:r>
              <a:rPr sz="1235" spc="-13" dirty="0">
                <a:solidFill>
                  <a:prstClr val="black"/>
                </a:solidFill>
                <a:latin typeface="Arial"/>
                <a:cs typeface="Arial"/>
              </a:rPr>
              <a:t>6</a:t>
            </a:r>
            <a:r>
              <a:rPr sz="1235" spc="-9" dirty="0">
                <a:solidFill>
                  <a:prstClr val="black"/>
                </a:solidFill>
                <a:latin typeface="Arial"/>
                <a:cs typeface="Arial"/>
              </a:rPr>
              <a:t>3</a:t>
            </a:r>
            <a:endParaRPr sz="1235">
              <a:solidFill>
                <a:prstClr val="black"/>
              </a:solidFill>
              <a:latin typeface="Arial"/>
              <a:cs typeface="Arial"/>
            </a:endParaRPr>
          </a:p>
        </p:txBody>
      </p:sp>
      <p:sp>
        <p:nvSpPr>
          <p:cNvPr id="49" name="object 49"/>
          <p:cNvSpPr txBox="1"/>
          <p:nvPr/>
        </p:nvSpPr>
        <p:spPr>
          <a:xfrm>
            <a:off x="5177145" y="3837331"/>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75" dirty="0">
                <a:solidFill>
                  <a:prstClr val="black"/>
                </a:solidFill>
                <a:latin typeface="Arial"/>
                <a:cs typeface="Arial"/>
              </a:rPr>
              <a:t>.</a:t>
            </a:r>
            <a:r>
              <a:rPr sz="1235" spc="-13" dirty="0">
                <a:solidFill>
                  <a:prstClr val="black"/>
                </a:solidFill>
                <a:latin typeface="Arial"/>
                <a:cs typeface="Arial"/>
              </a:rPr>
              <a:t>6</a:t>
            </a:r>
            <a:r>
              <a:rPr sz="1235" spc="-9" dirty="0">
                <a:solidFill>
                  <a:prstClr val="black"/>
                </a:solidFill>
                <a:latin typeface="Arial"/>
                <a:cs typeface="Arial"/>
              </a:rPr>
              <a:t>4</a:t>
            </a:r>
            <a:endParaRPr sz="1235">
              <a:solidFill>
                <a:prstClr val="black"/>
              </a:solidFill>
              <a:latin typeface="Arial"/>
              <a:cs typeface="Arial"/>
            </a:endParaRPr>
          </a:p>
        </p:txBody>
      </p:sp>
      <p:sp>
        <p:nvSpPr>
          <p:cNvPr id="50" name="object 50"/>
          <p:cNvSpPr txBox="1"/>
          <p:nvPr/>
        </p:nvSpPr>
        <p:spPr>
          <a:xfrm>
            <a:off x="5618179" y="3829265"/>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75" dirty="0">
                <a:solidFill>
                  <a:prstClr val="black"/>
                </a:solidFill>
                <a:latin typeface="Arial"/>
                <a:cs typeface="Arial"/>
              </a:rPr>
              <a:t>.</a:t>
            </a:r>
            <a:r>
              <a:rPr sz="1235" spc="-13" dirty="0">
                <a:solidFill>
                  <a:prstClr val="black"/>
                </a:solidFill>
                <a:latin typeface="Arial"/>
                <a:cs typeface="Arial"/>
              </a:rPr>
              <a:t>6</a:t>
            </a:r>
            <a:r>
              <a:rPr sz="1235" spc="-9" dirty="0">
                <a:solidFill>
                  <a:prstClr val="black"/>
                </a:solidFill>
                <a:latin typeface="Arial"/>
                <a:cs typeface="Arial"/>
              </a:rPr>
              <a:t>5</a:t>
            </a:r>
            <a:endParaRPr sz="1235">
              <a:solidFill>
                <a:prstClr val="black"/>
              </a:solidFill>
              <a:latin typeface="Arial"/>
              <a:cs typeface="Arial"/>
            </a:endParaRPr>
          </a:p>
        </p:txBody>
      </p:sp>
      <p:sp>
        <p:nvSpPr>
          <p:cNvPr id="51" name="object 51"/>
          <p:cNvSpPr txBox="1"/>
          <p:nvPr/>
        </p:nvSpPr>
        <p:spPr>
          <a:xfrm>
            <a:off x="6059289" y="3770112"/>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75" dirty="0">
                <a:solidFill>
                  <a:prstClr val="black"/>
                </a:solidFill>
                <a:latin typeface="Arial"/>
                <a:cs typeface="Arial"/>
              </a:rPr>
              <a:t>.</a:t>
            </a:r>
            <a:r>
              <a:rPr sz="1235" spc="-13" dirty="0">
                <a:solidFill>
                  <a:prstClr val="black"/>
                </a:solidFill>
                <a:latin typeface="Arial"/>
                <a:cs typeface="Arial"/>
              </a:rPr>
              <a:t>7</a:t>
            </a:r>
            <a:r>
              <a:rPr sz="1235" spc="-9" dirty="0">
                <a:solidFill>
                  <a:prstClr val="black"/>
                </a:solidFill>
                <a:latin typeface="Arial"/>
                <a:cs typeface="Arial"/>
              </a:rPr>
              <a:t>3</a:t>
            </a:r>
            <a:endParaRPr sz="1235">
              <a:solidFill>
                <a:prstClr val="black"/>
              </a:solidFill>
              <a:latin typeface="Arial"/>
              <a:cs typeface="Arial"/>
            </a:endParaRPr>
          </a:p>
        </p:txBody>
      </p:sp>
      <p:sp>
        <p:nvSpPr>
          <p:cNvPr id="52" name="object 52"/>
          <p:cNvSpPr txBox="1"/>
          <p:nvPr/>
        </p:nvSpPr>
        <p:spPr>
          <a:xfrm>
            <a:off x="6500331" y="3536113"/>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2</a:t>
            </a:r>
            <a:r>
              <a:rPr sz="1235" spc="-75" dirty="0">
                <a:solidFill>
                  <a:prstClr val="black"/>
                </a:solidFill>
                <a:latin typeface="Arial"/>
                <a:cs typeface="Arial"/>
              </a:rPr>
              <a:t>.</a:t>
            </a:r>
            <a:r>
              <a:rPr sz="1235" spc="-13" dirty="0">
                <a:solidFill>
                  <a:prstClr val="black"/>
                </a:solidFill>
                <a:latin typeface="Arial"/>
                <a:cs typeface="Arial"/>
              </a:rPr>
              <a:t>0</a:t>
            </a:r>
            <a:r>
              <a:rPr sz="1235" spc="-9" dirty="0">
                <a:solidFill>
                  <a:prstClr val="black"/>
                </a:solidFill>
                <a:latin typeface="Arial"/>
                <a:cs typeface="Arial"/>
              </a:rPr>
              <a:t>4</a:t>
            </a:r>
            <a:endParaRPr sz="1235">
              <a:solidFill>
                <a:prstClr val="black"/>
              </a:solidFill>
              <a:latin typeface="Arial"/>
              <a:cs typeface="Arial"/>
            </a:endParaRPr>
          </a:p>
        </p:txBody>
      </p:sp>
      <p:sp>
        <p:nvSpPr>
          <p:cNvPr id="53" name="object 53"/>
          <p:cNvSpPr txBox="1"/>
          <p:nvPr/>
        </p:nvSpPr>
        <p:spPr>
          <a:xfrm>
            <a:off x="6983060" y="3416425"/>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2</a:t>
            </a:r>
            <a:r>
              <a:rPr sz="1235" spc="-75" dirty="0">
                <a:solidFill>
                  <a:prstClr val="black"/>
                </a:solidFill>
                <a:latin typeface="Arial"/>
                <a:cs typeface="Arial"/>
              </a:rPr>
              <a:t>.</a:t>
            </a:r>
            <a:r>
              <a:rPr sz="1235" spc="-9" dirty="0">
                <a:solidFill>
                  <a:prstClr val="black"/>
                </a:solidFill>
                <a:latin typeface="Arial"/>
                <a:cs typeface="Arial"/>
              </a:rPr>
              <a:t>2</a:t>
            </a:r>
            <a:endParaRPr sz="1235">
              <a:solidFill>
                <a:prstClr val="black"/>
              </a:solidFill>
              <a:latin typeface="Arial"/>
              <a:cs typeface="Arial"/>
            </a:endParaRPr>
          </a:p>
        </p:txBody>
      </p:sp>
      <p:sp>
        <p:nvSpPr>
          <p:cNvPr id="54" name="object 54"/>
          <p:cNvSpPr txBox="1"/>
          <p:nvPr/>
        </p:nvSpPr>
        <p:spPr>
          <a:xfrm>
            <a:off x="7381093" y="3259094"/>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2</a:t>
            </a:r>
            <a:r>
              <a:rPr sz="1235" spc="-75" dirty="0">
                <a:solidFill>
                  <a:prstClr val="black"/>
                </a:solidFill>
                <a:latin typeface="Arial"/>
                <a:cs typeface="Arial"/>
              </a:rPr>
              <a:t>.</a:t>
            </a:r>
            <a:r>
              <a:rPr sz="1235" spc="-13" dirty="0">
                <a:solidFill>
                  <a:prstClr val="black"/>
                </a:solidFill>
                <a:latin typeface="Arial"/>
                <a:cs typeface="Arial"/>
              </a:rPr>
              <a:t>4</a:t>
            </a:r>
            <a:r>
              <a:rPr sz="1235" spc="-9" dirty="0">
                <a:solidFill>
                  <a:prstClr val="black"/>
                </a:solidFill>
                <a:latin typeface="Arial"/>
                <a:cs typeface="Arial"/>
              </a:rPr>
              <a:t>1</a:t>
            </a:r>
            <a:endParaRPr sz="1235">
              <a:solidFill>
                <a:prstClr val="black"/>
              </a:solidFill>
              <a:latin typeface="Arial"/>
              <a:cs typeface="Arial"/>
            </a:endParaRPr>
          </a:p>
        </p:txBody>
      </p:sp>
      <p:sp>
        <p:nvSpPr>
          <p:cNvPr id="55" name="object 55"/>
          <p:cNvSpPr txBox="1"/>
          <p:nvPr/>
        </p:nvSpPr>
        <p:spPr>
          <a:xfrm>
            <a:off x="7822192" y="2935060"/>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2</a:t>
            </a:r>
            <a:r>
              <a:rPr sz="1235" spc="-75" dirty="0">
                <a:solidFill>
                  <a:prstClr val="black"/>
                </a:solidFill>
                <a:latin typeface="Arial"/>
                <a:cs typeface="Arial"/>
              </a:rPr>
              <a:t>.</a:t>
            </a:r>
            <a:r>
              <a:rPr sz="1235" spc="-13" dirty="0">
                <a:solidFill>
                  <a:prstClr val="black"/>
                </a:solidFill>
                <a:latin typeface="Arial"/>
                <a:cs typeface="Arial"/>
              </a:rPr>
              <a:t>8</a:t>
            </a:r>
            <a:r>
              <a:rPr sz="1235" spc="-9" dirty="0">
                <a:solidFill>
                  <a:prstClr val="black"/>
                </a:solidFill>
                <a:latin typeface="Arial"/>
                <a:cs typeface="Arial"/>
              </a:rPr>
              <a:t>4</a:t>
            </a:r>
            <a:endParaRPr sz="1235">
              <a:solidFill>
                <a:prstClr val="black"/>
              </a:solidFill>
              <a:latin typeface="Arial"/>
              <a:cs typeface="Arial"/>
            </a:endParaRPr>
          </a:p>
        </p:txBody>
      </p:sp>
      <p:sp>
        <p:nvSpPr>
          <p:cNvPr id="56" name="object 56"/>
          <p:cNvSpPr txBox="1"/>
          <p:nvPr/>
        </p:nvSpPr>
        <p:spPr>
          <a:xfrm>
            <a:off x="8263246" y="2492644"/>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3</a:t>
            </a:r>
            <a:r>
              <a:rPr sz="1235" spc="-75" dirty="0">
                <a:solidFill>
                  <a:prstClr val="black"/>
                </a:solidFill>
                <a:latin typeface="Arial"/>
                <a:cs typeface="Arial"/>
              </a:rPr>
              <a:t>.</a:t>
            </a:r>
            <a:r>
              <a:rPr sz="1235" spc="-13" dirty="0">
                <a:solidFill>
                  <a:prstClr val="black"/>
                </a:solidFill>
                <a:latin typeface="Arial"/>
                <a:cs typeface="Arial"/>
              </a:rPr>
              <a:t>4</a:t>
            </a:r>
            <a:r>
              <a:rPr sz="1235" spc="-9" dirty="0">
                <a:solidFill>
                  <a:prstClr val="black"/>
                </a:solidFill>
                <a:latin typeface="Arial"/>
                <a:cs typeface="Arial"/>
              </a:rPr>
              <a:t>3</a:t>
            </a:r>
            <a:endParaRPr sz="1235">
              <a:solidFill>
                <a:prstClr val="black"/>
              </a:solidFill>
              <a:latin typeface="Arial"/>
              <a:cs typeface="Arial"/>
            </a:endParaRPr>
          </a:p>
        </p:txBody>
      </p:sp>
      <p:sp>
        <p:nvSpPr>
          <p:cNvPr id="57" name="object 57"/>
          <p:cNvSpPr txBox="1"/>
          <p:nvPr/>
        </p:nvSpPr>
        <p:spPr>
          <a:xfrm>
            <a:off x="8704251" y="2582756"/>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3</a:t>
            </a:r>
            <a:r>
              <a:rPr sz="1235" spc="-75" dirty="0">
                <a:solidFill>
                  <a:prstClr val="black"/>
                </a:solidFill>
                <a:latin typeface="Arial"/>
                <a:cs typeface="Arial"/>
              </a:rPr>
              <a:t>.</a:t>
            </a:r>
            <a:r>
              <a:rPr sz="1235" spc="-13" dirty="0">
                <a:solidFill>
                  <a:prstClr val="black"/>
                </a:solidFill>
                <a:latin typeface="Arial"/>
                <a:cs typeface="Arial"/>
              </a:rPr>
              <a:t>3</a:t>
            </a:r>
            <a:r>
              <a:rPr sz="1235" spc="-9" dirty="0">
                <a:solidFill>
                  <a:prstClr val="black"/>
                </a:solidFill>
                <a:latin typeface="Arial"/>
                <a:cs typeface="Arial"/>
              </a:rPr>
              <a:t>1</a:t>
            </a:r>
            <a:endParaRPr sz="1235">
              <a:solidFill>
                <a:prstClr val="black"/>
              </a:solidFill>
              <a:latin typeface="Arial"/>
              <a:cs typeface="Arial"/>
            </a:endParaRPr>
          </a:p>
        </p:txBody>
      </p:sp>
      <p:sp>
        <p:nvSpPr>
          <p:cNvPr id="58" name="object 58"/>
          <p:cNvSpPr txBox="1"/>
          <p:nvPr/>
        </p:nvSpPr>
        <p:spPr>
          <a:xfrm>
            <a:off x="9145350" y="2204870"/>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3</a:t>
            </a:r>
            <a:r>
              <a:rPr sz="1235" spc="-75" dirty="0">
                <a:solidFill>
                  <a:prstClr val="black"/>
                </a:solidFill>
                <a:latin typeface="Arial"/>
                <a:cs typeface="Arial"/>
              </a:rPr>
              <a:t>.</a:t>
            </a:r>
            <a:r>
              <a:rPr sz="1235" spc="-13" dirty="0">
                <a:solidFill>
                  <a:prstClr val="black"/>
                </a:solidFill>
                <a:latin typeface="Arial"/>
                <a:cs typeface="Arial"/>
              </a:rPr>
              <a:t>8</a:t>
            </a:r>
            <a:r>
              <a:rPr sz="1235" spc="-9" dirty="0">
                <a:solidFill>
                  <a:prstClr val="black"/>
                </a:solidFill>
                <a:latin typeface="Arial"/>
                <a:cs typeface="Arial"/>
              </a:rPr>
              <a:t>8</a:t>
            </a:r>
            <a:endParaRPr sz="1235">
              <a:solidFill>
                <a:prstClr val="black"/>
              </a:solidFill>
              <a:latin typeface="Arial"/>
              <a:cs typeface="Arial"/>
            </a:endParaRPr>
          </a:p>
        </p:txBody>
      </p:sp>
      <p:sp>
        <p:nvSpPr>
          <p:cNvPr id="59" name="object 59"/>
          <p:cNvSpPr txBox="1"/>
          <p:nvPr/>
        </p:nvSpPr>
        <p:spPr>
          <a:xfrm>
            <a:off x="3016151" y="4940010"/>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4</a:t>
            </a:r>
            <a:r>
              <a:rPr sz="1235" spc="-75" dirty="0">
                <a:solidFill>
                  <a:prstClr val="black"/>
                </a:solidFill>
                <a:latin typeface="Arial"/>
                <a:cs typeface="Arial"/>
              </a:rPr>
              <a:t>.</a:t>
            </a:r>
            <a:r>
              <a:rPr sz="1235" spc="-9" dirty="0">
                <a:solidFill>
                  <a:prstClr val="black"/>
                </a:solidFill>
                <a:latin typeface="Arial"/>
                <a:cs typeface="Arial"/>
              </a:rPr>
              <a:t>5</a:t>
            </a:r>
            <a:endParaRPr sz="1235">
              <a:solidFill>
                <a:prstClr val="black"/>
              </a:solidFill>
              <a:latin typeface="Arial"/>
              <a:cs typeface="Arial"/>
            </a:endParaRPr>
          </a:p>
        </p:txBody>
      </p:sp>
      <p:sp>
        <p:nvSpPr>
          <p:cNvPr id="60" name="object 60"/>
          <p:cNvSpPr txBox="1"/>
          <p:nvPr/>
        </p:nvSpPr>
        <p:spPr>
          <a:xfrm>
            <a:off x="3457260" y="4844559"/>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5</a:t>
            </a:r>
            <a:r>
              <a:rPr sz="1235" spc="-75" dirty="0">
                <a:solidFill>
                  <a:prstClr val="black"/>
                </a:solidFill>
                <a:latin typeface="Arial"/>
                <a:cs typeface="Arial"/>
              </a:rPr>
              <a:t>.</a:t>
            </a:r>
            <a:r>
              <a:rPr sz="1235" spc="-9" dirty="0">
                <a:solidFill>
                  <a:prstClr val="black"/>
                </a:solidFill>
                <a:latin typeface="Arial"/>
                <a:cs typeface="Arial"/>
              </a:rPr>
              <a:t>3</a:t>
            </a:r>
            <a:endParaRPr sz="1235">
              <a:solidFill>
                <a:prstClr val="black"/>
              </a:solidFill>
              <a:latin typeface="Arial"/>
              <a:cs typeface="Arial"/>
            </a:endParaRPr>
          </a:p>
        </p:txBody>
      </p:sp>
      <p:sp>
        <p:nvSpPr>
          <p:cNvPr id="61" name="object 61"/>
          <p:cNvSpPr txBox="1"/>
          <p:nvPr/>
        </p:nvSpPr>
        <p:spPr>
          <a:xfrm>
            <a:off x="3898294" y="4650873"/>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6</a:t>
            </a:r>
            <a:r>
              <a:rPr sz="1235" spc="-75" dirty="0">
                <a:solidFill>
                  <a:prstClr val="black"/>
                </a:solidFill>
                <a:latin typeface="Arial"/>
                <a:cs typeface="Arial"/>
              </a:rPr>
              <a:t>.</a:t>
            </a:r>
            <a:r>
              <a:rPr sz="1235" spc="-9" dirty="0">
                <a:solidFill>
                  <a:prstClr val="black"/>
                </a:solidFill>
                <a:latin typeface="Arial"/>
                <a:cs typeface="Arial"/>
              </a:rPr>
              <a:t>9</a:t>
            </a:r>
            <a:endParaRPr sz="1235">
              <a:solidFill>
                <a:prstClr val="black"/>
              </a:solidFill>
              <a:latin typeface="Arial"/>
              <a:cs typeface="Arial"/>
            </a:endParaRPr>
          </a:p>
        </p:txBody>
      </p:sp>
      <p:sp>
        <p:nvSpPr>
          <p:cNvPr id="62" name="object 62"/>
          <p:cNvSpPr txBox="1"/>
          <p:nvPr/>
        </p:nvSpPr>
        <p:spPr>
          <a:xfrm>
            <a:off x="4339404" y="4832412"/>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5</a:t>
            </a:r>
            <a:r>
              <a:rPr sz="1235" spc="-75" dirty="0">
                <a:solidFill>
                  <a:prstClr val="black"/>
                </a:solidFill>
                <a:latin typeface="Arial"/>
                <a:cs typeface="Arial"/>
              </a:rPr>
              <a:t>.</a:t>
            </a:r>
            <a:r>
              <a:rPr sz="1235" spc="-9" dirty="0">
                <a:solidFill>
                  <a:prstClr val="black"/>
                </a:solidFill>
                <a:latin typeface="Arial"/>
                <a:cs typeface="Arial"/>
              </a:rPr>
              <a:t>4</a:t>
            </a:r>
            <a:endParaRPr sz="1235">
              <a:solidFill>
                <a:prstClr val="black"/>
              </a:solidFill>
              <a:latin typeface="Arial"/>
              <a:cs typeface="Arial"/>
            </a:endParaRPr>
          </a:p>
        </p:txBody>
      </p:sp>
      <p:sp>
        <p:nvSpPr>
          <p:cNvPr id="63" name="object 63"/>
          <p:cNvSpPr txBox="1"/>
          <p:nvPr/>
        </p:nvSpPr>
        <p:spPr>
          <a:xfrm>
            <a:off x="4779055" y="4844559"/>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5</a:t>
            </a:r>
            <a:r>
              <a:rPr sz="1235" spc="-75" dirty="0">
                <a:solidFill>
                  <a:prstClr val="black"/>
                </a:solidFill>
                <a:latin typeface="Arial"/>
                <a:cs typeface="Arial"/>
              </a:rPr>
              <a:t>.</a:t>
            </a:r>
            <a:r>
              <a:rPr sz="1235" spc="-9" dirty="0">
                <a:solidFill>
                  <a:prstClr val="black"/>
                </a:solidFill>
                <a:latin typeface="Arial"/>
                <a:cs typeface="Arial"/>
              </a:rPr>
              <a:t>3</a:t>
            </a:r>
            <a:endParaRPr sz="1235">
              <a:solidFill>
                <a:prstClr val="black"/>
              </a:solidFill>
              <a:latin typeface="Arial"/>
              <a:cs typeface="Arial"/>
            </a:endParaRPr>
          </a:p>
        </p:txBody>
      </p:sp>
      <p:sp>
        <p:nvSpPr>
          <p:cNvPr id="64" name="object 64"/>
          <p:cNvSpPr txBox="1"/>
          <p:nvPr/>
        </p:nvSpPr>
        <p:spPr>
          <a:xfrm>
            <a:off x="5220165" y="4891612"/>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4</a:t>
            </a:r>
            <a:r>
              <a:rPr sz="1235" spc="-75" dirty="0">
                <a:solidFill>
                  <a:prstClr val="black"/>
                </a:solidFill>
                <a:latin typeface="Arial"/>
                <a:cs typeface="Arial"/>
              </a:rPr>
              <a:t>.</a:t>
            </a:r>
            <a:r>
              <a:rPr sz="1235" spc="-9" dirty="0">
                <a:solidFill>
                  <a:prstClr val="black"/>
                </a:solidFill>
                <a:latin typeface="Arial"/>
                <a:cs typeface="Arial"/>
              </a:rPr>
              <a:t>9</a:t>
            </a:r>
            <a:endParaRPr sz="1235">
              <a:solidFill>
                <a:prstClr val="black"/>
              </a:solidFill>
              <a:latin typeface="Arial"/>
              <a:cs typeface="Arial"/>
            </a:endParaRPr>
          </a:p>
        </p:txBody>
      </p:sp>
      <p:sp>
        <p:nvSpPr>
          <p:cNvPr id="65" name="object 65"/>
          <p:cNvSpPr txBox="1"/>
          <p:nvPr/>
        </p:nvSpPr>
        <p:spPr>
          <a:xfrm>
            <a:off x="5661199" y="4844559"/>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5</a:t>
            </a:r>
            <a:r>
              <a:rPr sz="1235" spc="-75" dirty="0">
                <a:solidFill>
                  <a:prstClr val="black"/>
                </a:solidFill>
                <a:latin typeface="Arial"/>
                <a:cs typeface="Arial"/>
              </a:rPr>
              <a:t>.</a:t>
            </a:r>
            <a:r>
              <a:rPr sz="1235" spc="-9" dirty="0">
                <a:solidFill>
                  <a:prstClr val="black"/>
                </a:solidFill>
                <a:latin typeface="Arial"/>
                <a:cs typeface="Arial"/>
              </a:rPr>
              <a:t>3</a:t>
            </a:r>
            <a:endParaRPr sz="1235">
              <a:solidFill>
                <a:prstClr val="black"/>
              </a:solidFill>
              <a:latin typeface="Arial"/>
              <a:cs typeface="Arial"/>
            </a:endParaRPr>
          </a:p>
        </p:txBody>
      </p:sp>
      <p:sp>
        <p:nvSpPr>
          <p:cNvPr id="66" name="object 66"/>
          <p:cNvSpPr txBox="1"/>
          <p:nvPr/>
        </p:nvSpPr>
        <p:spPr>
          <a:xfrm>
            <a:off x="6102308" y="4747764"/>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6</a:t>
            </a:r>
            <a:r>
              <a:rPr sz="1235" spc="-75" dirty="0">
                <a:solidFill>
                  <a:prstClr val="black"/>
                </a:solidFill>
                <a:latin typeface="Arial"/>
                <a:cs typeface="Arial"/>
              </a:rPr>
              <a:t>.</a:t>
            </a:r>
            <a:r>
              <a:rPr sz="1235" spc="-9" dirty="0">
                <a:solidFill>
                  <a:prstClr val="black"/>
                </a:solidFill>
                <a:latin typeface="Arial"/>
                <a:cs typeface="Arial"/>
              </a:rPr>
              <a:t>1</a:t>
            </a:r>
            <a:endParaRPr sz="1235">
              <a:solidFill>
                <a:prstClr val="black"/>
              </a:solidFill>
              <a:latin typeface="Arial"/>
              <a:cs typeface="Arial"/>
            </a:endParaRPr>
          </a:p>
        </p:txBody>
      </p:sp>
      <p:sp>
        <p:nvSpPr>
          <p:cNvPr id="67" name="object 67"/>
          <p:cNvSpPr txBox="1"/>
          <p:nvPr/>
        </p:nvSpPr>
        <p:spPr>
          <a:xfrm>
            <a:off x="6543352" y="4579659"/>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7</a:t>
            </a:r>
            <a:r>
              <a:rPr sz="1235" spc="-75" dirty="0">
                <a:solidFill>
                  <a:prstClr val="black"/>
                </a:solidFill>
                <a:latin typeface="Arial"/>
                <a:cs typeface="Arial"/>
              </a:rPr>
              <a:t>.</a:t>
            </a:r>
            <a:r>
              <a:rPr sz="1235" spc="-9" dirty="0">
                <a:solidFill>
                  <a:prstClr val="black"/>
                </a:solidFill>
                <a:latin typeface="Arial"/>
                <a:cs typeface="Arial"/>
              </a:rPr>
              <a:t>5</a:t>
            </a:r>
            <a:endParaRPr sz="1235">
              <a:solidFill>
                <a:prstClr val="black"/>
              </a:solidFill>
              <a:latin typeface="Arial"/>
              <a:cs typeface="Arial"/>
            </a:endParaRPr>
          </a:p>
        </p:txBody>
      </p:sp>
      <p:sp>
        <p:nvSpPr>
          <p:cNvPr id="68" name="object 68"/>
          <p:cNvSpPr txBox="1"/>
          <p:nvPr/>
        </p:nvSpPr>
        <p:spPr>
          <a:xfrm>
            <a:off x="7000585" y="4302640"/>
            <a:ext cx="196103"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9" dirty="0">
                <a:solidFill>
                  <a:prstClr val="black"/>
                </a:solidFill>
                <a:latin typeface="Arial"/>
                <a:cs typeface="Arial"/>
              </a:rPr>
              <a:t>0</a:t>
            </a:r>
            <a:endParaRPr sz="1235">
              <a:solidFill>
                <a:prstClr val="black"/>
              </a:solidFill>
              <a:latin typeface="Arial"/>
              <a:cs typeface="Arial"/>
            </a:endParaRPr>
          </a:p>
        </p:txBody>
      </p:sp>
      <p:sp>
        <p:nvSpPr>
          <p:cNvPr id="69" name="object 69"/>
          <p:cNvSpPr txBox="1"/>
          <p:nvPr/>
        </p:nvSpPr>
        <p:spPr>
          <a:xfrm>
            <a:off x="7424113" y="4531184"/>
            <a:ext cx="230281"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7</a:t>
            </a:r>
            <a:r>
              <a:rPr sz="1235" spc="-75" dirty="0">
                <a:solidFill>
                  <a:prstClr val="black"/>
                </a:solidFill>
                <a:latin typeface="Arial"/>
                <a:cs typeface="Arial"/>
              </a:rPr>
              <a:t>.</a:t>
            </a:r>
            <a:r>
              <a:rPr sz="1235" spc="-9" dirty="0">
                <a:solidFill>
                  <a:prstClr val="black"/>
                </a:solidFill>
                <a:latin typeface="Arial"/>
                <a:cs typeface="Arial"/>
              </a:rPr>
              <a:t>9</a:t>
            </a:r>
            <a:endParaRPr sz="1235">
              <a:solidFill>
                <a:prstClr val="black"/>
              </a:solidFill>
              <a:latin typeface="Arial"/>
              <a:cs typeface="Arial"/>
            </a:endParaRPr>
          </a:p>
        </p:txBody>
      </p:sp>
      <p:sp>
        <p:nvSpPr>
          <p:cNvPr id="70" name="object 70"/>
          <p:cNvSpPr txBox="1"/>
          <p:nvPr/>
        </p:nvSpPr>
        <p:spPr>
          <a:xfrm>
            <a:off x="7882641" y="4278442"/>
            <a:ext cx="196103"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9" dirty="0">
                <a:solidFill>
                  <a:prstClr val="black"/>
                </a:solidFill>
                <a:latin typeface="Arial"/>
                <a:cs typeface="Arial"/>
              </a:rPr>
              <a:t>0</a:t>
            </a:r>
            <a:endParaRPr sz="1235">
              <a:solidFill>
                <a:prstClr val="black"/>
              </a:solidFill>
              <a:latin typeface="Arial"/>
              <a:cs typeface="Arial"/>
            </a:endParaRPr>
          </a:p>
        </p:txBody>
      </p:sp>
      <p:sp>
        <p:nvSpPr>
          <p:cNvPr id="71" name="object 71"/>
          <p:cNvSpPr txBox="1"/>
          <p:nvPr/>
        </p:nvSpPr>
        <p:spPr>
          <a:xfrm>
            <a:off x="8263246" y="4182952"/>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26" dirty="0">
                <a:solidFill>
                  <a:prstClr val="black"/>
                </a:solidFill>
                <a:latin typeface="Arial"/>
                <a:cs typeface="Arial"/>
              </a:rPr>
              <a:t>0</a:t>
            </a:r>
            <a:r>
              <a:rPr sz="1235" spc="-62" dirty="0">
                <a:solidFill>
                  <a:prstClr val="black"/>
                </a:solidFill>
                <a:latin typeface="Arial"/>
                <a:cs typeface="Arial"/>
              </a:rPr>
              <a:t>.</a:t>
            </a:r>
            <a:r>
              <a:rPr sz="1235" spc="-9" dirty="0">
                <a:solidFill>
                  <a:prstClr val="black"/>
                </a:solidFill>
                <a:latin typeface="Arial"/>
                <a:cs typeface="Arial"/>
              </a:rPr>
              <a:t>8</a:t>
            </a:r>
            <a:endParaRPr sz="1235">
              <a:solidFill>
                <a:prstClr val="black"/>
              </a:solidFill>
              <a:latin typeface="Arial"/>
              <a:cs typeface="Arial"/>
            </a:endParaRPr>
          </a:p>
        </p:txBody>
      </p:sp>
      <p:sp>
        <p:nvSpPr>
          <p:cNvPr id="72" name="object 72"/>
          <p:cNvSpPr txBox="1"/>
          <p:nvPr/>
        </p:nvSpPr>
        <p:spPr>
          <a:xfrm>
            <a:off x="8704251" y="4231349"/>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26" dirty="0">
                <a:solidFill>
                  <a:prstClr val="black"/>
                </a:solidFill>
                <a:latin typeface="Arial"/>
                <a:cs typeface="Arial"/>
              </a:rPr>
              <a:t>0</a:t>
            </a:r>
            <a:r>
              <a:rPr sz="1235" spc="-62" dirty="0">
                <a:solidFill>
                  <a:prstClr val="black"/>
                </a:solidFill>
                <a:latin typeface="Arial"/>
                <a:cs typeface="Arial"/>
              </a:rPr>
              <a:t>.</a:t>
            </a:r>
            <a:r>
              <a:rPr sz="1235" spc="-9" dirty="0">
                <a:solidFill>
                  <a:prstClr val="black"/>
                </a:solidFill>
                <a:latin typeface="Arial"/>
                <a:cs typeface="Arial"/>
              </a:rPr>
              <a:t>4</a:t>
            </a:r>
            <a:endParaRPr sz="1235">
              <a:solidFill>
                <a:prstClr val="black"/>
              </a:solidFill>
              <a:latin typeface="Arial"/>
              <a:cs typeface="Arial"/>
            </a:endParaRPr>
          </a:p>
        </p:txBody>
      </p:sp>
      <p:sp>
        <p:nvSpPr>
          <p:cNvPr id="73" name="object 73"/>
          <p:cNvSpPr txBox="1"/>
          <p:nvPr/>
        </p:nvSpPr>
        <p:spPr>
          <a:xfrm>
            <a:off x="9145350" y="4207151"/>
            <a:ext cx="317126"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26" dirty="0">
                <a:solidFill>
                  <a:prstClr val="black"/>
                </a:solidFill>
                <a:latin typeface="Arial"/>
                <a:cs typeface="Arial"/>
              </a:rPr>
              <a:t>0</a:t>
            </a:r>
            <a:r>
              <a:rPr sz="1235" spc="-62" dirty="0">
                <a:solidFill>
                  <a:prstClr val="black"/>
                </a:solidFill>
                <a:latin typeface="Arial"/>
                <a:cs typeface="Arial"/>
              </a:rPr>
              <a:t>.</a:t>
            </a:r>
            <a:r>
              <a:rPr sz="1235" spc="-9" dirty="0">
                <a:solidFill>
                  <a:prstClr val="black"/>
                </a:solidFill>
                <a:latin typeface="Arial"/>
                <a:cs typeface="Arial"/>
              </a:rPr>
              <a:t>6</a:t>
            </a:r>
            <a:endParaRPr sz="1235">
              <a:solidFill>
                <a:prstClr val="black"/>
              </a:solidFill>
              <a:latin typeface="Arial"/>
              <a:cs typeface="Arial"/>
            </a:endParaRPr>
          </a:p>
        </p:txBody>
      </p:sp>
      <p:sp>
        <p:nvSpPr>
          <p:cNvPr id="74" name="object 74"/>
          <p:cNvSpPr txBox="1"/>
          <p:nvPr/>
        </p:nvSpPr>
        <p:spPr>
          <a:xfrm>
            <a:off x="9672540" y="5243936"/>
            <a:ext cx="109257" cy="201933"/>
          </a:xfrm>
          <a:prstGeom prst="rect">
            <a:avLst/>
          </a:prstGeom>
        </p:spPr>
        <p:txBody>
          <a:bodyPr vert="horz" wrap="square" lIns="0" tIns="11766" rIns="0" bIns="0" rtlCol="0">
            <a:spAutoFit/>
          </a:bodyPr>
          <a:lstStyle/>
          <a:p>
            <a:pPr marL="11206" defTabSz="806867">
              <a:spcBef>
                <a:spcPts val="93"/>
              </a:spcBef>
            </a:pPr>
            <a:r>
              <a:rPr sz="1235" spc="-9" dirty="0">
                <a:solidFill>
                  <a:prstClr val="black"/>
                </a:solidFill>
                <a:latin typeface="Arial"/>
                <a:cs typeface="Arial"/>
              </a:rPr>
              <a:t>0</a:t>
            </a:r>
            <a:endParaRPr sz="1235">
              <a:solidFill>
                <a:prstClr val="black"/>
              </a:solidFill>
              <a:latin typeface="Arial"/>
              <a:cs typeface="Arial"/>
            </a:endParaRPr>
          </a:p>
        </p:txBody>
      </p:sp>
      <p:sp>
        <p:nvSpPr>
          <p:cNvPr id="75" name="object 75"/>
          <p:cNvSpPr txBox="1"/>
          <p:nvPr/>
        </p:nvSpPr>
        <p:spPr>
          <a:xfrm>
            <a:off x="9672540" y="4641510"/>
            <a:ext cx="109257" cy="201933"/>
          </a:xfrm>
          <a:prstGeom prst="rect">
            <a:avLst/>
          </a:prstGeom>
        </p:spPr>
        <p:txBody>
          <a:bodyPr vert="horz" wrap="square" lIns="0" tIns="11766" rIns="0" bIns="0" rtlCol="0">
            <a:spAutoFit/>
          </a:bodyPr>
          <a:lstStyle/>
          <a:p>
            <a:pPr marL="11206" defTabSz="806867">
              <a:spcBef>
                <a:spcPts val="93"/>
              </a:spcBef>
            </a:pPr>
            <a:r>
              <a:rPr sz="1235" spc="-9" dirty="0">
                <a:solidFill>
                  <a:prstClr val="black"/>
                </a:solidFill>
                <a:latin typeface="Arial"/>
                <a:cs typeface="Arial"/>
              </a:rPr>
              <a:t>5</a:t>
            </a:r>
            <a:endParaRPr sz="1235">
              <a:solidFill>
                <a:prstClr val="black"/>
              </a:solidFill>
              <a:latin typeface="Arial"/>
              <a:cs typeface="Arial"/>
            </a:endParaRPr>
          </a:p>
        </p:txBody>
      </p:sp>
      <p:sp>
        <p:nvSpPr>
          <p:cNvPr id="76" name="object 76"/>
          <p:cNvSpPr txBox="1"/>
          <p:nvPr/>
        </p:nvSpPr>
        <p:spPr>
          <a:xfrm>
            <a:off x="9672539" y="4040370"/>
            <a:ext cx="196103"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9" dirty="0">
                <a:solidFill>
                  <a:prstClr val="black"/>
                </a:solidFill>
                <a:latin typeface="Arial"/>
                <a:cs typeface="Arial"/>
              </a:rPr>
              <a:t>0</a:t>
            </a:r>
            <a:endParaRPr sz="1235">
              <a:solidFill>
                <a:prstClr val="black"/>
              </a:solidFill>
              <a:latin typeface="Arial"/>
              <a:cs typeface="Arial"/>
            </a:endParaRPr>
          </a:p>
        </p:txBody>
      </p:sp>
      <p:sp>
        <p:nvSpPr>
          <p:cNvPr id="77" name="object 77"/>
          <p:cNvSpPr txBox="1"/>
          <p:nvPr/>
        </p:nvSpPr>
        <p:spPr>
          <a:xfrm>
            <a:off x="9672539" y="3439318"/>
            <a:ext cx="196103"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1</a:t>
            </a:r>
            <a:r>
              <a:rPr sz="1235" spc="-9" dirty="0">
                <a:solidFill>
                  <a:prstClr val="black"/>
                </a:solidFill>
                <a:latin typeface="Arial"/>
                <a:cs typeface="Arial"/>
              </a:rPr>
              <a:t>5</a:t>
            </a:r>
            <a:endParaRPr sz="1235">
              <a:solidFill>
                <a:prstClr val="black"/>
              </a:solidFill>
              <a:latin typeface="Arial"/>
              <a:cs typeface="Arial"/>
            </a:endParaRPr>
          </a:p>
        </p:txBody>
      </p:sp>
      <p:sp>
        <p:nvSpPr>
          <p:cNvPr id="78" name="object 78"/>
          <p:cNvSpPr txBox="1"/>
          <p:nvPr/>
        </p:nvSpPr>
        <p:spPr>
          <a:xfrm>
            <a:off x="9672539" y="2838264"/>
            <a:ext cx="196103"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2</a:t>
            </a:r>
            <a:r>
              <a:rPr sz="1235" spc="-9" dirty="0">
                <a:solidFill>
                  <a:prstClr val="black"/>
                </a:solidFill>
                <a:latin typeface="Arial"/>
                <a:cs typeface="Arial"/>
              </a:rPr>
              <a:t>0</a:t>
            </a:r>
            <a:endParaRPr sz="1235">
              <a:solidFill>
                <a:prstClr val="black"/>
              </a:solidFill>
              <a:latin typeface="Arial"/>
              <a:cs typeface="Arial"/>
            </a:endParaRPr>
          </a:p>
        </p:txBody>
      </p:sp>
      <p:sp>
        <p:nvSpPr>
          <p:cNvPr id="79" name="object 79"/>
          <p:cNvSpPr txBox="1"/>
          <p:nvPr/>
        </p:nvSpPr>
        <p:spPr>
          <a:xfrm>
            <a:off x="9672539" y="2237135"/>
            <a:ext cx="196103" cy="201933"/>
          </a:xfrm>
          <a:prstGeom prst="rect">
            <a:avLst/>
          </a:prstGeom>
        </p:spPr>
        <p:txBody>
          <a:bodyPr vert="horz" wrap="square" lIns="0" tIns="11766" rIns="0" bIns="0" rtlCol="0">
            <a:spAutoFit/>
          </a:bodyPr>
          <a:lstStyle/>
          <a:p>
            <a:pPr marL="11206" defTabSz="806867">
              <a:spcBef>
                <a:spcPts val="93"/>
              </a:spcBef>
            </a:pPr>
            <a:r>
              <a:rPr sz="1235" spc="-13" dirty="0">
                <a:solidFill>
                  <a:prstClr val="black"/>
                </a:solidFill>
                <a:latin typeface="Arial"/>
                <a:cs typeface="Arial"/>
              </a:rPr>
              <a:t>2</a:t>
            </a:r>
            <a:r>
              <a:rPr sz="1235" spc="-9" dirty="0">
                <a:solidFill>
                  <a:prstClr val="black"/>
                </a:solidFill>
                <a:latin typeface="Arial"/>
                <a:cs typeface="Arial"/>
              </a:rPr>
              <a:t>5</a:t>
            </a:r>
            <a:endParaRPr sz="1235">
              <a:solidFill>
                <a:prstClr val="black"/>
              </a:solidFill>
              <a:latin typeface="Arial"/>
              <a:cs typeface="Arial"/>
            </a:endParaRPr>
          </a:p>
        </p:txBody>
      </p:sp>
      <p:sp>
        <p:nvSpPr>
          <p:cNvPr id="80" name="object 80"/>
          <p:cNvSpPr txBox="1"/>
          <p:nvPr/>
        </p:nvSpPr>
        <p:spPr>
          <a:xfrm>
            <a:off x="2530714" y="2237135"/>
            <a:ext cx="230281" cy="3290342"/>
          </a:xfrm>
          <a:prstGeom prst="rect">
            <a:avLst/>
          </a:prstGeom>
        </p:spPr>
        <p:txBody>
          <a:bodyPr vert="horz" wrap="square" lIns="0" tIns="11766" rIns="0" bIns="0" rtlCol="0">
            <a:spAutoFit/>
          </a:bodyPr>
          <a:lstStyle/>
          <a:p>
            <a:pPr marR="4483" algn="r" defTabSz="806867">
              <a:spcBef>
                <a:spcPts val="93"/>
              </a:spcBef>
            </a:pPr>
            <a:r>
              <a:rPr sz="1235" spc="-9" dirty="0">
                <a:solidFill>
                  <a:prstClr val="black"/>
                </a:solidFill>
                <a:latin typeface="Arial"/>
                <a:cs typeface="Arial"/>
              </a:rPr>
              <a:t>4</a:t>
            </a:r>
            <a:endParaRPr sz="1235">
              <a:solidFill>
                <a:prstClr val="black"/>
              </a:solidFill>
              <a:latin typeface="Arial"/>
              <a:cs typeface="Arial"/>
            </a:endParaRPr>
          </a:p>
          <a:p>
            <a:pPr defTabSz="806867">
              <a:spcBef>
                <a:spcPts val="9"/>
              </a:spcBef>
            </a:pPr>
            <a:endParaRPr sz="1279">
              <a:solidFill>
                <a:prstClr val="black"/>
              </a:solidFill>
              <a:latin typeface="Arial"/>
              <a:cs typeface="Arial"/>
            </a:endParaRPr>
          </a:p>
          <a:p>
            <a:pPr marR="4483" algn="r" defTabSz="806867"/>
            <a:r>
              <a:rPr sz="1235" spc="-13" dirty="0">
                <a:solidFill>
                  <a:prstClr val="black"/>
                </a:solidFill>
                <a:latin typeface="Arial"/>
                <a:cs typeface="Arial"/>
              </a:rPr>
              <a:t>3</a:t>
            </a:r>
            <a:r>
              <a:rPr sz="1235" spc="-75" dirty="0">
                <a:solidFill>
                  <a:prstClr val="black"/>
                </a:solidFill>
                <a:latin typeface="Arial"/>
                <a:cs typeface="Arial"/>
              </a:rPr>
              <a:t>.</a:t>
            </a:r>
            <a:r>
              <a:rPr sz="1235" spc="-9" dirty="0">
                <a:solidFill>
                  <a:prstClr val="black"/>
                </a:solidFill>
                <a:latin typeface="Arial"/>
                <a:cs typeface="Arial"/>
              </a:rPr>
              <a:t>5</a:t>
            </a:r>
            <a:endParaRPr sz="1235">
              <a:solidFill>
                <a:prstClr val="black"/>
              </a:solidFill>
              <a:latin typeface="Arial"/>
              <a:cs typeface="Arial"/>
            </a:endParaRPr>
          </a:p>
          <a:p>
            <a:pPr defTabSz="806867"/>
            <a:endParaRPr sz="1279">
              <a:solidFill>
                <a:prstClr val="black"/>
              </a:solidFill>
              <a:latin typeface="Arial"/>
              <a:cs typeface="Arial"/>
            </a:endParaRPr>
          </a:p>
          <a:p>
            <a:pPr marR="4483" algn="r" defTabSz="806867"/>
            <a:r>
              <a:rPr sz="1235" spc="-9" dirty="0">
                <a:solidFill>
                  <a:prstClr val="black"/>
                </a:solidFill>
                <a:latin typeface="Arial"/>
                <a:cs typeface="Arial"/>
              </a:rPr>
              <a:t>3</a:t>
            </a:r>
            <a:endParaRPr sz="1235">
              <a:solidFill>
                <a:prstClr val="black"/>
              </a:solidFill>
              <a:latin typeface="Arial"/>
              <a:cs typeface="Arial"/>
            </a:endParaRPr>
          </a:p>
          <a:p>
            <a:pPr defTabSz="806867"/>
            <a:endParaRPr sz="1279">
              <a:solidFill>
                <a:prstClr val="black"/>
              </a:solidFill>
              <a:latin typeface="Arial"/>
              <a:cs typeface="Arial"/>
            </a:endParaRPr>
          </a:p>
          <a:p>
            <a:pPr marR="4483" algn="r" defTabSz="806867"/>
            <a:r>
              <a:rPr sz="1235" spc="-13" dirty="0">
                <a:solidFill>
                  <a:prstClr val="black"/>
                </a:solidFill>
                <a:latin typeface="Arial"/>
                <a:cs typeface="Arial"/>
              </a:rPr>
              <a:t>2</a:t>
            </a:r>
            <a:r>
              <a:rPr sz="1235" spc="-75" dirty="0">
                <a:solidFill>
                  <a:prstClr val="black"/>
                </a:solidFill>
                <a:latin typeface="Arial"/>
                <a:cs typeface="Arial"/>
              </a:rPr>
              <a:t>.</a:t>
            </a:r>
            <a:r>
              <a:rPr sz="1235" spc="-9" dirty="0">
                <a:solidFill>
                  <a:prstClr val="black"/>
                </a:solidFill>
                <a:latin typeface="Arial"/>
                <a:cs typeface="Arial"/>
              </a:rPr>
              <a:t>5</a:t>
            </a:r>
            <a:endParaRPr sz="1235">
              <a:solidFill>
                <a:prstClr val="black"/>
              </a:solidFill>
              <a:latin typeface="Arial"/>
              <a:cs typeface="Arial"/>
            </a:endParaRPr>
          </a:p>
          <a:p>
            <a:pPr defTabSz="806867">
              <a:spcBef>
                <a:spcPts val="13"/>
              </a:spcBef>
            </a:pPr>
            <a:endParaRPr sz="1279">
              <a:solidFill>
                <a:prstClr val="black"/>
              </a:solidFill>
              <a:latin typeface="Arial"/>
              <a:cs typeface="Arial"/>
            </a:endParaRPr>
          </a:p>
          <a:p>
            <a:pPr marR="4483" algn="r" defTabSz="806867"/>
            <a:r>
              <a:rPr sz="1235" spc="-9" dirty="0">
                <a:solidFill>
                  <a:prstClr val="black"/>
                </a:solidFill>
                <a:latin typeface="Arial"/>
                <a:cs typeface="Arial"/>
              </a:rPr>
              <a:t>2</a:t>
            </a:r>
            <a:endParaRPr sz="1235">
              <a:solidFill>
                <a:prstClr val="black"/>
              </a:solidFill>
              <a:latin typeface="Arial"/>
              <a:cs typeface="Arial"/>
            </a:endParaRPr>
          </a:p>
          <a:p>
            <a:pPr defTabSz="806867"/>
            <a:endParaRPr sz="1279">
              <a:solidFill>
                <a:prstClr val="black"/>
              </a:solidFill>
              <a:latin typeface="Arial"/>
              <a:cs typeface="Arial"/>
            </a:endParaRPr>
          </a:p>
          <a:p>
            <a:pPr marR="4483" algn="r" defTabSz="806867"/>
            <a:r>
              <a:rPr sz="1235" spc="-13" dirty="0">
                <a:solidFill>
                  <a:prstClr val="black"/>
                </a:solidFill>
                <a:latin typeface="Arial"/>
                <a:cs typeface="Arial"/>
              </a:rPr>
              <a:t>1</a:t>
            </a:r>
            <a:r>
              <a:rPr sz="1235" spc="-75" dirty="0">
                <a:solidFill>
                  <a:prstClr val="black"/>
                </a:solidFill>
                <a:latin typeface="Arial"/>
                <a:cs typeface="Arial"/>
              </a:rPr>
              <a:t>.</a:t>
            </a:r>
            <a:r>
              <a:rPr sz="1235" spc="-9" dirty="0">
                <a:solidFill>
                  <a:prstClr val="black"/>
                </a:solidFill>
                <a:latin typeface="Arial"/>
                <a:cs typeface="Arial"/>
              </a:rPr>
              <a:t>5</a:t>
            </a:r>
            <a:endParaRPr sz="1235">
              <a:solidFill>
                <a:prstClr val="black"/>
              </a:solidFill>
              <a:latin typeface="Arial"/>
              <a:cs typeface="Arial"/>
            </a:endParaRPr>
          </a:p>
          <a:p>
            <a:pPr defTabSz="806867">
              <a:spcBef>
                <a:spcPts val="9"/>
              </a:spcBef>
            </a:pPr>
            <a:endParaRPr sz="1279">
              <a:solidFill>
                <a:prstClr val="black"/>
              </a:solidFill>
              <a:latin typeface="Arial"/>
              <a:cs typeface="Arial"/>
            </a:endParaRPr>
          </a:p>
          <a:p>
            <a:pPr marR="4483" algn="r" defTabSz="806867">
              <a:spcBef>
                <a:spcPts val="4"/>
              </a:spcBef>
            </a:pPr>
            <a:r>
              <a:rPr sz="1235" spc="-9" dirty="0">
                <a:solidFill>
                  <a:prstClr val="black"/>
                </a:solidFill>
                <a:latin typeface="Arial"/>
                <a:cs typeface="Arial"/>
              </a:rPr>
              <a:t>1</a:t>
            </a:r>
            <a:endParaRPr sz="1235">
              <a:solidFill>
                <a:prstClr val="black"/>
              </a:solidFill>
              <a:latin typeface="Arial"/>
              <a:cs typeface="Arial"/>
            </a:endParaRPr>
          </a:p>
          <a:p>
            <a:pPr defTabSz="806867">
              <a:spcBef>
                <a:spcPts val="49"/>
              </a:spcBef>
            </a:pPr>
            <a:endParaRPr sz="1235">
              <a:solidFill>
                <a:prstClr val="black"/>
              </a:solidFill>
              <a:latin typeface="Arial"/>
              <a:cs typeface="Arial"/>
            </a:endParaRPr>
          </a:p>
          <a:p>
            <a:pPr marR="4483" algn="r" defTabSz="806867"/>
            <a:r>
              <a:rPr sz="1235" spc="-13" dirty="0">
                <a:solidFill>
                  <a:prstClr val="black"/>
                </a:solidFill>
                <a:latin typeface="Arial"/>
                <a:cs typeface="Arial"/>
              </a:rPr>
              <a:t>0</a:t>
            </a:r>
            <a:r>
              <a:rPr sz="1235" spc="-75" dirty="0">
                <a:solidFill>
                  <a:prstClr val="black"/>
                </a:solidFill>
                <a:latin typeface="Arial"/>
                <a:cs typeface="Arial"/>
              </a:rPr>
              <a:t>.</a:t>
            </a:r>
            <a:r>
              <a:rPr sz="1235" spc="-9" dirty="0">
                <a:solidFill>
                  <a:prstClr val="black"/>
                </a:solidFill>
                <a:latin typeface="Arial"/>
                <a:cs typeface="Arial"/>
              </a:rPr>
              <a:t>5</a:t>
            </a:r>
            <a:endParaRPr sz="1235">
              <a:solidFill>
                <a:prstClr val="black"/>
              </a:solidFill>
              <a:latin typeface="Arial"/>
              <a:cs typeface="Arial"/>
            </a:endParaRPr>
          </a:p>
          <a:p>
            <a:pPr defTabSz="806867">
              <a:spcBef>
                <a:spcPts val="13"/>
              </a:spcBef>
            </a:pPr>
            <a:endParaRPr sz="1279">
              <a:solidFill>
                <a:prstClr val="black"/>
              </a:solidFill>
              <a:latin typeface="Arial"/>
              <a:cs typeface="Arial"/>
            </a:endParaRPr>
          </a:p>
          <a:p>
            <a:pPr marR="4483" algn="r" defTabSz="806867"/>
            <a:r>
              <a:rPr sz="1235" spc="-9" dirty="0">
                <a:solidFill>
                  <a:prstClr val="black"/>
                </a:solidFill>
                <a:latin typeface="Arial"/>
                <a:cs typeface="Arial"/>
              </a:rPr>
              <a:t>0</a:t>
            </a:r>
            <a:endParaRPr sz="1235">
              <a:solidFill>
                <a:prstClr val="black"/>
              </a:solidFill>
              <a:latin typeface="Arial"/>
              <a:cs typeface="Arial"/>
            </a:endParaRPr>
          </a:p>
        </p:txBody>
      </p:sp>
      <p:grpSp>
        <p:nvGrpSpPr>
          <p:cNvPr id="81" name="object 81"/>
          <p:cNvGrpSpPr/>
          <p:nvPr/>
        </p:nvGrpSpPr>
        <p:grpSpPr>
          <a:xfrm>
            <a:off x="3925645" y="5780891"/>
            <a:ext cx="215153" cy="361949"/>
            <a:chOff x="2569464" y="6551676"/>
            <a:chExt cx="243840" cy="410209"/>
          </a:xfrm>
        </p:grpSpPr>
        <p:sp>
          <p:nvSpPr>
            <p:cNvPr id="82" name="object 82"/>
            <p:cNvSpPr/>
            <p:nvPr/>
          </p:nvSpPr>
          <p:spPr>
            <a:xfrm>
              <a:off x="2569464" y="6551676"/>
              <a:ext cx="243840" cy="106680"/>
            </a:xfrm>
            <a:custGeom>
              <a:avLst/>
              <a:gdLst/>
              <a:ahLst/>
              <a:cxnLst/>
              <a:rect l="l" t="t" r="r" b="b"/>
              <a:pathLst>
                <a:path w="243839" h="106679">
                  <a:moveTo>
                    <a:pt x="243840" y="106679"/>
                  </a:moveTo>
                  <a:lnTo>
                    <a:pt x="0" y="106679"/>
                  </a:lnTo>
                  <a:lnTo>
                    <a:pt x="0" y="0"/>
                  </a:lnTo>
                  <a:lnTo>
                    <a:pt x="243840" y="0"/>
                  </a:lnTo>
                  <a:lnTo>
                    <a:pt x="243840" y="106679"/>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83" name="object 83"/>
            <p:cNvSpPr/>
            <p:nvPr/>
          </p:nvSpPr>
          <p:spPr>
            <a:xfrm>
              <a:off x="2569464" y="6914388"/>
              <a:ext cx="243840" cy="0"/>
            </a:xfrm>
            <a:custGeom>
              <a:avLst/>
              <a:gdLst/>
              <a:ahLst/>
              <a:cxnLst/>
              <a:rect l="l" t="t" r="r" b="b"/>
              <a:pathLst>
                <a:path w="243839">
                  <a:moveTo>
                    <a:pt x="0" y="0"/>
                  </a:moveTo>
                  <a:lnTo>
                    <a:pt x="243840" y="0"/>
                  </a:lnTo>
                </a:path>
              </a:pathLst>
            </a:custGeom>
            <a:ln w="28956">
              <a:solidFill>
                <a:srgbClr val="8EBC64"/>
              </a:solidFill>
            </a:ln>
          </p:spPr>
          <p:txBody>
            <a:bodyPr wrap="square" lIns="0" tIns="0" rIns="0" bIns="0" rtlCol="0"/>
            <a:lstStyle/>
            <a:p>
              <a:pPr defTabSz="806867"/>
              <a:endParaRPr sz="1588">
                <a:solidFill>
                  <a:prstClr val="black"/>
                </a:solidFill>
                <a:latin typeface="Calibri"/>
              </a:endParaRPr>
            </a:p>
          </p:txBody>
        </p:sp>
        <p:sp>
          <p:nvSpPr>
            <p:cNvPr id="84" name="object 84"/>
            <p:cNvSpPr/>
            <p:nvPr/>
          </p:nvSpPr>
          <p:spPr>
            <a:xfrm>
              <a:off x="2645664" y="6868668"/>
              <a:ext cx="88900" cy="88900"/>
            </a:xfrm>
            <a:custGeom>
              <a:avLst/>
              <a:gdLst/>
              <a:ahLst/>
              <a:cxnLst/>
              <a:rect l="l" t="t" r="r" b="b"/>
              <a:pathLst>
                <a:path w="88900" h="88900">
                  <a:moveTo>
                    <a:pt x="88392" y="88391"/>
                  </a:moveTo>
                  <a:lnTo>
                    <a:pt x="0" y="88391"/>
                  </a:lnTo>
                  <a:lnTo>
                    <a:pt x="0" y="0"/>
                  </a:lnTo>
                  <a:lnTo>
                    <a:pt x="88392" y="0"/>
                  </a:lnTo>
                  <a:lnTo>
                    <a:pt x="88392" y="88391"/>
                  </a:lnTo>
                  <a:close/>
                </a:path>
              </a:pathLst>
            </a:custGeom>
            <a:solidFill>
              <a:srgbClr val="8EBC64"/>
            </a:solidFill>
          </p:spPr>
          <p:txBody>
            <a:bodyPr wrap="square" lIns="0" tIns="0" rIns="0" bIns="0" rtlCol="0"/>
            <a:lstStyle/>
            <a:p>
              <a:pPr defTabSz="806867"/>
              <a:endParaRPr sz="1588">
                <a:solidFill>
                  <a:prstClr val="black"/>
                </a:solidFill>
                <a:latin typeface="Calibri"/>
              </a:endParaRPr>
            </a:p>
          </p:txBody>
        </p:sp>
        <p:sp>
          <p:nvSpPr>
            <p:cNvPr id="85" name="object 85"/>
            <p:cNvSpPr/>
            <p:nvPr/>
          </p:nvSpPr>
          <p:spPr>
            <a:xfrm>
              <a:off x="2645664" y="6868668"/>
              <a:ext cx="88900" cy="88900"/>
            </a:xfrm>
            <a:custGeom>
              <a:avLst/>
              <a:gdLst/>
              <a:ahLst/>
              <a:cxnLst/>
              <a:rect l="l" t="t" r="r" b="b"/>
              <a:pathLst>
                <a:path w="88900" h="88900">
                  <a:moveTo>
                    <a:pt x="0" y="0"/>
                  </a:moveTo>
                  <a:lnTo>
                    <a:pt x="88392" y="0"/>
                  </a:lnTo>
                  <a:lnTo>
                    <a:pt x="88392" y="88391"/>
                  </a:lnTo>
                  <a:lnTo>
                    <a:pt x="0" y="88391"/>
                  </a:lnTo>
                  <a:lnTo>
                    <a:pt x="0" y="0"/>
                  </a:lnTo>
                  <a:close/>
                </a:path>
              </a:pathLst>
            </a:custGeom>
            <a:ln w="9144">
              <a:solidFill>
                <a:srgbClr val="8EBC64"/>
              </a:solidFill>
            </a:ln>
          </p:spPr>
          <p:txBody>
            <a:bodyPr wrap="square" lIns="0" tIns="0" rIns="0" bIns="0" rtlCol="0"/>
            <a:lstStyle/>
            <a:p>
              <a:pPr defTabSz="806867"/>
              <a:endParaRPr sz="1588">
                <a:solidFill>
                  <a:prstClr val="black"/>
                </a:solidFill>
                <a:latin typeface="Calibri"/>
              </a:endParaRPr>
            </a:p>
          </p:txBody>
        </p:sp>
      </p:grpSp>
      <p:sp>
        <p:nvSpPr>
          <p:cNvPr id="86" name="object 86"/>
          <p:cNvSpPr txBox="1"/>
          <p:nvPr/>
        </p:nvSpPr>
        <p:spPr>
          <a:xfrm>
            <a:off x="2946242" y="5424667"/>
            <a:ext cx="6540874" cy="772323"/>
          </a:xfrm>
          <a:prstGeom prst="rect">
            <a:avLst/>
          </a:prstGeom>
        </p:spPr>
        <p:txBody>
          <a:bodyPr vert="horz" wrap="square" lIns="0" tIns="60512" rIns="0" bIns="0" rtlCol="0">
            <a:spAutoFit/>
          </a:bodyPr>
          <a:lstStyle/>
          <a:p>
            <a:pPr marL="11206" defTabSz="806867">
              <a:spcBef>
                <a:spcPts val="476"/>
              </a:spcBef>
            </a:pPr>
            <a:r>
              <a:rPr sz="1235" spc="-9" dirty="0">
                <a:solidFill>
                  <a:prstClr val="black"/>
                </a:solidFill>
                <a:latin typeface="Arial"/>
                <a:cs typeface="Arial"/>
              </a:rPr>
              <a:t>2005</a:t>
            </a:r>
            <a:r>
              <a:rPr sz="1235" spc="57" dirty="0">
                <a:solidFill>
                  <a:prstClr val="black"/>
                </a:solidFill>
                <a:latin typeface="Arial"/>
                <a:cs typeface="Arial"/>
              </a:rPr>
              <a:t> </a:t>
            </a:r>
            <a:r>
              <a:rPr sz="1235" spc="-9" dirty="0">
                <a:solidFill>
                  <a:prstClr val="black"/>
                </a:solidFill>
                <a:latin typeface="Arial"/>
                <a:cs typeface="Arial"/>
              </a:rPr>
              <a:t>2006</a:t>
            </a:r>
            <a:r>
              <a:rPr sz="1235" spc="71" dirty="0">
                <a:solidFill>
                  <a:prstClr val="black"/>
                </a:solidFill>
                <a:latin typeface="Arial"/>
                <a:cs typeface="Arial"/>
              </a:rPr>
              <a:t> </a:t>
            </a:r>
            <a:r>
              <a:rPr sz="1235" spc="-9" dirty="0">
                <a:solidFill>
                  <a:prstClr val="black"/>
                </a:solidFill>
                <a:latin typeface="Arial"/>
                <a:cs typeface="Arial"/>
              </a:rPr>
              <a:t>2007</a:t>
            </a:r>
            <a:r>
              <a:rPr sz="1235" spc="62" dirty="0">
                <a:solidFill>
                  <a:prstClr val="black"/>
                </a:solidFill>
                <a:latin typeface="Arial"/>
                <a:cs typeface="Arial"/>
              </a:rPr>
              <a:t> </a:t>
            </a:r>
            <a:r>
              <a:rPr sz="1235" spc="-9" dirty="0">
                <a:solidFill>
                  <a:prstClr val="black"/>
                </a:solidFill>
                <a:latin typeface="Arial"/>
                <a:cs typeface="Arial"/>
              </a:rPr>
              <a:t>2008</a:t>
            </a:r>
            <a:r>
              <a:rPr sz="1235" spc="57" dirty="0">
                <a:solidFill>
                  <a:prstClr val="black"/>
                </a:solidFill>
                <a:latin typeface="Arial"/>
                <a:cs typeface="Arial"/>
              </a:rPr>
              <a:t> </a:t>
            </a:r>
            <a:r>
              <a:rPr sz="1235" spc="-9" dirty="0">
                <a:solidFill>
                  <a:prstClr val="black"/>
                </a:solidFill>
                <a:latin typeface="Arial"/>
                <a:cs typeface="Arial"/>
              </a:rPr>
              <a:t>2009</a:t>
            </a:r>
            <a:r>
              <a:rPr sz="1235" spc="57" dirty="0">
                <a:solidFill>
                  <a:prstClr val="black"/>
                </a:solidFill>
                <a:latin typeface="Arial"/>
                <a:cs typeface="Arial"/>
              </a:rPr>
              <a:t> </a:t>
            </a:r>
            <a:r>
              <a:rPr sz="1235" spc="-9" dirty="0">
                <a:solidFill>
                  <a:prstClr val="black"/>
                </a:solidFill>
                <a:latin typeface="Arial"/>
                <a:cs typeface="Arial"/>
              </a:rPr>
              <a:t>2010</a:t>
            </a:r>
            <a:r>
              <a:rPr sz="1235" spc="62" dirty="0">
                <a:solidFill>
                  <a:prstClr val="black"/>
                </a:solidFill>
                <a:latin typeface="Arial"/>
                <a:cs typeface="Arial"/>
              </a:rPr>
              <a:t> </a:t>
            </a:r>
            <a:r>
              <a:rPr sz="1235" spc="-9" dirty="0">
                <a:solidFill>
                  <a:prstClr val="black"/>
                </a:solidFill>
                <a:latin typeface="Arial"/>
                <a:cs typeface="Arial"/>
              </a:rPr>
              <a:t>2011</a:t>
            </a:r>
            <a:r>
              <a:rPr sz="1235" spc="71" dirty="0">
                <a:solidFill>
                  <a:prstClr val="black"/>
                </a:solidFill>
                <a:latin typeface="Arial"/>
                <a:cs typeface="Arial"/>
              </a:rPr>
              <a:t> </a:t>
            </a:r>
            <a:r>
              <a:rPr sz="1235" spc="-9" dirty="0">
                <a:solidFill>
                  <a:prstClr val="black"/>
                </a:solidFill>
                <a:latin typeface="Arial"/>
                <a:cs typeface="Arial"/>
              </a:rPr>
              <a:t>2012</a:t>
            </a:r>
            <a:r>
              <a:rPr sz="1235" spc="62" dirty="0">
                <a:solidFill>
                  <a:prstClr val="black"/>
                </a:solidFill>
                <a:latin typeface="Arial"/>
                <a:cs typeface="Arial"/>
              </a:rPr>
              <a:t> </a:t>
            </a:r>
            <a:r>
              <a:rPr sz="1235" spc="-9" dirty="0">
                <a:solidFill>
                  <a:prstClr val="black"/>
                </a:solidFill>
                <a:latin typeface="Arial"/>
                <a:cs typeface="Arial"/>
              </a:rPr>
              <a:t>2013</a:t>
            </a:r>
            <a:r>
              <a:rPr sz="1235" spc="57" dirty="0">
                <a:solidFill>
                  <a:prstClr val="black"/>
                </a:solidFill>
                <a:latin typeface="Arial"/>
                <a:cs typeface="Arial"/>
              </a:rPr>
              <a:t> </a:t>
            </a:r>
            <a:r>
              <a:rPr sz="1235" spc="-9" dirty="0">
                <a:solidFill>
                  <a:prstClr val="black"/>
                </a:solidFill>
                <a:latin typeface="Arial"/>
                <a:cs typeface="Arial"/>
              </a:rPr>
              <a:t>2014</a:t>
            </a:r>
            <a:r>
              <a:rPr sz="1235" spc="71" dirty="0">
                <a:solidFill>
                  <a:prstClr val="black"/>
                </a:solidFill>
                <a:latin typeface="Arial"/>
                <a:cs typeface="Arial"/>
              </a:rPr>
              <a:t> </a:t>
            </a:r>
            <a:r>
              <a:rPr sz="1235" spc="-9" dirty="0">
                <a:solidFill>
                  <a:prstClr val="black"/>
                </a:solidFill>
                <a:latin typeface="Arial"/>
                <a:cs typeface="Arial"/>
              </a:rPr>
              <a:t>2015</a:t>
            </a:r>
            <a:r>
              <a:rPr sz="1235" spc="49" dirty="0">
                <a:solidFill>
                  <a:prstClr val="black"/>
                </a:solidFill>
                <a:latin typeface="Arial"/>
                <a:cs typeface="Arial"/>
              </a:rPr>
              <a:t> </a:t>
            </a:r>
            <a:r>
              <a:rPr sz="1235" spc="-9" dirty="0">
                <a:solidFill>
                  <a:prstClr val="black"/>
                </a:solidFill>
                <a:latin typeface="Arial"/>
                <a:cs typeface="Arial"/>
              </a:rPr>
              <a:t>2016</a:t>
            </a:r>
            <a:r>
              <a:rPr sz="1235" spc="57" dirty="0">
                <a:solidFill>
                  <a:prstClr val="black"/>
                </a:solidFill>
                <a:latin typeface="Arial"/>
                <a:cs typeface="Arial"/>
              </a:rPr>
              <a:t> </a:t>
            </a:r>
            <a:r>
              <a:rPr sz="1235" spc="-9" dirty="0">
                <a:solidFill>
                  <a:prstClr val="black"/>
                </a:solidFill>
                <a:latin typeface="Arial"/>
                <a:cs typeface="Arial"/>
              </a:rPr>
              <a:t>2017</a:t>
            </a:r>
            <a:r>
              <a:rPr sz="1235" spc="75" dirty="0">
                <a:solidFill>
                  <a:prstClr val="black"/>
                </a:solidFill>
                <a:latin typeface="Arial"/>
                <a:cs typeface="Arial"/>
              </a:rPr>
              <a:t> </a:t>
            </a:r>
            <a:r>
              <a:rPr sz="1235" spc="-9" dirty="0">
                <a:solidFill>
                  <a:prstClr val="black"/>
                </a:solidFill>
                <a:latin typeface="Arial"/>
                <a:cs typeface="Arial"/>
              </a:rPr>
              <a:t>2018</a:t>
            </a:r>
            <a:r>
              <a:rPr sz="1235" spc="57" dirty="0">
                <a:solidFill>
                  <a:prstClr val="black"/>
                </a:solidFill>
                <a:latin typeface="Arial"/>
                <a:cs typeface="Arial"/>
              </a:rPr>
              <a:t> </a:t>
            </a:r>
            <a:r>
              <a:rPr sz="1235" spc="-9" dirty="0">
                <a:solidFill>
                  <a:prstClr val="black"/>
                </a:solidFill>
                <a:latin typeface="Arial"/>
                <a:cs typeface="Arial"/>
              </a:rPr>
              <a:t>2019</a:t>
            </a:r>
            <a:endParaRPr sz="1235">
              <a:solidFill>
                <a:prstClr val="black"/>
              </a:solidFill>
              <a:latin typeface="Arial"/>
              <a:cs typeface="Arial"/>
            </a:endParaRPr>
          </a:p>
          <a:p>
            <a:pPr marL="1217024" defTabSz="806867">
              <a:spcBef>
                <a:spcPts val="393"/>
              </a:spcBef>
            </a:pPr>
            <a:r>
              <a:rPr sz="1235" dirty="0">
                <a:solidFill>
                  <a:prstClr val="black"/>
                </a:solidFill>
                <a:latin typeface="Arial"/>
                <a:cs typeface="Arial"/>
              </a:rPr>
              <a:t>Total </a:t>
            </a:r>
            <a:r>
              <a:rPr sz="1235" spc="13" dirty="0">
                <a:solidFill>
                  <a:prstClr val="black"/>
                </a:solidFill>
                <a:latin typeface="Arial"/>
                <a:cs typeface="Arial"/>
              </a:rPr>
              <a:t>expenditure </a:t>
            </a:r>
            <a:r>
              <a:rPr sz="1235" spc="22" dirty="0">
                <a:solidFill>
                  <a:prstClr val="black"/>
                </a:solidFill>
                <a:latin typeface="Arial"/>
                <a:cs typeface="Arial"/>
              </a:rPr>
              <a:t>in </a:t>
            </a:r>
            <a:r>
              <a:rPr sz="1235" spc="9" dirty="0">
                <a:solidFill>
                  <a:prstClr val="black"/>
                </a:solidFill>
                <a:latin typeface="Arial"/>
                <a:cs typeface="Arial"/>
              </a:rPr>
              <a:t>green </a:t>
            </a:r>
            <a:r>
              <a:rPr sz="1235" spc="22" dirty="0">
                <a:solidFill>
                  <a:prstClr val="black"/>
                </a:solidFill>
                <a:latin typeface="Arial"/>
                <a:cs typeface="Arial"/>
              </a:rPr>
              <a:t>products(billion</a:t>
            </a:r>
            <a:r>
              <a:rPr sz="1235" spc="35" dirty="0">
                <a:solidFill>
                  <a:prstClr val="black"/>
                </a:solidFill>
                <a:latin typeface="Arial"/>
                <a:cs typeface="Arial"/>
              </a:rPr>
              <a:t> </a:t>
            </a:r>
            <a:r>
              <a:rPr sz="1235" spc="-57" dirty="0">
                <a:solidFill>
                  <a:prstClr val="black"/>
                </a:solidFill>
                <a:latin typeface="Arial"/>
                <a:cs typeface="Arial"/>
              </a:rPr>
              <a:t>USD)</a:t>
            </a:r>
            <a:endParaRPr sz="1235">
              <a:solidFill>
                <a:prstClr val="black"/>
              </a:solidFill>
              <a:latin typeface="Arial"/>
              <a:cs typeface="Arial"/>
            </a:endParaRPr>
          </a:p>
          <a:p>
            <a:pPr marL="1217024" defTabSz="806867">
              <a:spcBef>
                <a:spcPts val="679"/>
              </a:spcBef>
            </a:pPr>
            <a:r>
              <a:rPr sz="1235" spc="-66" dirty="0">
                <a:solidFill>
                  <a:prstClr val="black"/>
                </a:solidFill>
                <a:latin typeface="Arial"/>
                <a:cs typeface="Arial"/>
              </a:rPr>
              <a:t>% </a:t>
            </a:r>
            <a:r>
              <a:rPr sz="1235" spc="49" dirty="0">
                <a:solidFill>
                  <a:prstClr val="black"/>
                </a:solidFill>
                <a:latin typeface="Arial"/>
                <a:cs typeface="Arial"/>
              </a:rPr>
              <a:t>of </a:t>
            </a:r>
            <a:r>
              <a:rPr sz="1235" spc="-110" dirty="0">
                <a:solidFill>
                  <a:prstClr val="black"/>
                </a:solidFill>
                <a:latin typeface="Arial"/>
                <a:cs typeface="Arial"/>
              </a:rPr>
              <a:t>GPP </a:t>
            </a:r>
            <a:r>
              <a:rPr sz="1235" spc="9" dirty="0">
                <a:solidFill>
                  <a:prstClr val="black"/>
                </a:solidFill>
                <a:latin typeface="Arial"/>
                <a:cs typeface="Arial"/>
              </a:rPr>
              <a:t>over </a:t>
            </a:r>
            <a:r>
              <a:rPr sz="1235" spc="26" dirty="0">
                <a:solidFill>
                  <a:prstClr val="black"/>
                </a:solidFill>
                <a:latin typeface="Arial"/>
                <a:cs typeface="Arial"/>
              </a:rPr>
              <a:t>the </a:t>
            </a:r>
            <a:r>
              <a:rPr sz="1235" spc="35" dirty="0">
                <a:solidFill>
                  <a:prstClr val="black"/>
                </a:solidFill>
                <a:latin typeface="Arial"/>
                <a:cs typeface="Arial"/>
              </a:rPr>
              <a:t>total </a:t>
            </a:r>
            <a:r>
              <a:rPr sz="1235" spc="13" dirty="0">
                <a:solidFill>
                  <a:prstClr val="black"/>
                </a:solidFill>
                <a:latin typeface="Arial"/>
                <a:cs typeface="Arial"/>
              </a:rPr>
              <a:t>domestic </a:t>
            </a:r>
            <a:r>
              <a:rPr sz="1235" spc="-9" dirty="0">
                <a:solidFill>
                  <a:prstClr val="black"/>
                </a:solidFill>
                <a:latin typeface="Arial"/>
                <a:cs typeface="Arial"/>
              </a:rPr>
              <a:t>purchase </a:t>
            </a:r>
            <a:r>
              <a:rPr sz="1235" spc="-4" dirty="0">
                <a:solidFill>
                  <a:prstClr val="black"/>
                </a:solidFill>
                <a:latin typeface="Arial"/>
                <a:cs typeface="Arial"/>
              </a:rPr>
              <a:t>executed </a:t>
            </a:r>
            <a:r>
              <a:rPr sz="1235" spc="22" dirty="0">
                <a:solidFill>
                  <a:prstClr val="black"/>
                </a:solidFill>
                <a:latin typeface="Arial"/>
                <a:cs typeface="Arial"/>
              </a:rPr>
              <a:t>by</a:t>
            </a:r>
            <a:r>
              <a:rPr sz="1235" spc="40" dirty="0">
                <a:solidFill>
                  <a:prstClr val="black"/>
                </a:solidFill>
                <a:latin typeface="Arial"/>
                <a:cs typeface="Arial"/>
              </a:rPr>
              <a:t> </a:t>
            </a:r>
            <a:r>
              <a:rPr sz="1235" spc="-132" dirty="0">
                <a:solidFill>
                  <a:prstClr val="black"/>
                </a:solidFill>
                <a:latin typeface="Arial"/>
                <a:cs typeface="Arial"/>
              </a:rPr>
              <a:t>PPS</a:t>
            </a:r>
            <a:endParaRPr sz="1235">
              <a:solidFill>
                <a:prstClr val="black"/>
              </a:solidFill>
              <a:latin typeface="Arial"/>
              <a:cs typeface="Arial"/>
            </a:endParaRPr>
          </a:p>
        </p:txBody>
      </p:sp>
      <p:pic>
        <p:nvPicPr>
          <p:cNvPr id="87" name="Picture 2" descr="Korean Ecolabel | Ecolabel Index">
            <a:extLst>
              <a:ext uri="{FF2B5EF4-FFF2-40B4-BE49-F238E27FC236}">
                <a16:creationId xmlns:a16="http://schemas.microsoft.com/office/drawing/2014/main" id="{FDD44D12-B6B0-4D22-AB19-3D8C2B395E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8906" y="390377"/>
            <a:ext cx="1251425" cy="13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2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5E4C-3BEB-499C-B704-8499E13AB994}"/>
              </a:ext>
            </a:extLst>
          </p:cNvPr>
          <p:cNvSpPr>
            <a:spLocks noGrp="1"/>
          </p:cNvSpPr>
          <p:nvPr>
            <p:ph type="title"/>
          </p:nvPr>
        </p:nvSpPr>
        <p:spPr/>
        <p:txBody>
          <a:bodyPr>
            <a:normAutofit fontScale="90000"/>
          </a:bodyPr>
          <a:lstStyle/>
          <a:p>
            <a:r>
              <a:rPr lang="fr-FR" dirty="0"/>
              <a:t>Introduction: </a:t>
            </a:r>
            <a:r>
              <a:rPr lang="fr-FR" dirty="0" err="1"/>
              <a:t>determinants</a:t>
            </a:r>
            <a:r>
              <a:rPr lang="fr-FR" dirty="0"/>
              <a:t> of the </a:t>
            </a:r>
            <a:r>
              <a:rPr lang="fr-FR" dirty="0" err="1"/>
              <a:t>demand</a:t>
            </a:r>
            <a:r>
              <a:rPr lang="fr-FR" dirty="0"/>
              <a:t> for </a:t>
            </a:r>
            <a:r>
              <a:rPr lang="fr-FR" dirty="0" err="1"/>
              <a:t>greener</a:t>
            </a:r>
            <a:r>
              <a:rPr lang="fr-FR" dirty="0"/>
              <a:t> </a:t>
            </a:r>
            <a:r>
              <a:rPr lang="fr-FR" dirty="0" err="1"/>
              <a:t>products</a:t>
            </a:r>
            <a:endParaRPr lang="en-US" dirty="0"/>
          </a:p>
        </p:txBody>
      </p:sp>
      <p:sp>
        <p:nvSpPr>
          <p:cNvPr id="3" name="Content Placeholder 2">
            <a:extLst>
              <a:ext uri="{FF2B5EF4-FFF2-40B4-BE49-F238E27FC236}">
                <a16:creationId xmlns:a16="http://schemas.microsoft.com/office/drawing/2014/main" id="{96A812E2-E466-40D5-83A2-39C2507860FB}"/>
              </a:ext>
            </a:extLst>
          </p:cNvPr>
          <p:cNvSpPr>
            <a:spLocks noGrp="1"/>
          </p:cNvSpPr>
          <p:nvPr>
            <p:ph idx="1"/>
          </p:nvPr>
        </p:nvSpPr>
        <p:spPr>
          <a:xfrm>
            <a:off x="609600" y="2057399"/>
            <a:ext cx="10972800" cy="4525963"/>
          </a:xfrm>
        </p:spPr>
        <p:txBody>
          <a:bodyPr/>
          <a:lstStyle/>
          <a:p>
            <a:r>
              <a:rPr lang="fr-FR" dirty="0"/>
              <a:t>Rising </a:t>
            </a:r>
            <a:r>
              <a:rPr lang="fr-FR" dirty="0" err="1"/>
              <a:t>demand</a:t>
            </a:r>
            <a:endParaRPr lang="fr-FR" dirty="0"/>
          </a:p>
          <a:p>
            <a:r>
              <a:rPr lang="fr-FR" dirty="0"/>
              <a:t>Price </a:t>
            </a:r>
          </a:p>
          <a:p>
            <a:r>
              <a:rPr lang="fr-FR" dirty="0" err="1"/>
              <a:t>Awareness</a:t>
            </a:r>
            <a:r>
              <a:rPr lang="fr-FR" dirty="0"/>
              <a:t> </a:t>
            </a:r>
            <a:r>
              <a:rPr lang="fr-FR" dirty="0" err="1"/>
              <a:t>raising</a:t>
            </a:r>
            <a:endParaRPr lang="fr-FR" dirty="0"/>
          </a:p>
          <a:p>
            <a:r>
              <a:rPr lang="fr-FR" dirty="0"/>
              <a:t>Policy and </a:t>
            </a:r>
            <a:r>
              <a:rPr lang="fr-FR" dirty="0" err="1"/>
              <a:t>regulatory</a:t>
            </a:r>
            <a:r>
              <a:rPr lang="fr-FR" dirty="0"/>
              <a:t> </a:t>
            </a:r>
            <a:r>
              <a:rPr lang="fr-FR" dirty="0" err="1"/>
              <a:t>frameworks</a:t>
            </a:r>
            <a:r>
              <a:rPr lang="fr-FR" dirty="0"/>
              <a:t> - GPP</a:t>
            </a:r>
          </a:p>
          <a:p>
            <a:r>
              <a:rPr lang="fr-FR" dirty="0"/>
              <a:t>International obligations</a:t>
            </a:r>
          </a:p>
          <a:p>
            <a:r>
              <a:rPr lang="fr-FR" dirty="0" err="1"/>
              <a:t>Sustainability</a:t>
            </a:r>
            <a:r>
              <a:rPr lang="fr-FR" dirty="0"/>
              <a:t> standards - </a:t>
            </a:r>
            <a:r>
              <a:rPr lang="fr-FR" dirty="0" err="1"/>
              <a:t>ecolabels</a:t>
            </a:r>
            <a:endParaRPr lang="en-US" dirty="0"/>
          </a:p>
        </p:txBody>
      </p:sp>
    </p:spTree>
    <p:extLst>
      <p:ext uri="{BB962C8B-B14F-4D97-AF65-F5344CB8AC3E}">
        <p14:creationId xmlns:p14="http://schemas.microsoft.com/office/powerpoint/2010/main" val="172244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61883" y="403412"/>
            <a:ext cx="8068235" cy="6051176"/>
            <a:chOff x="457200" y="457200"/>
            <a:chExt cx="9144000" cy="6858000"/>
          </a:xfrm>
        </p:grpSpPr>
        <p:sp>
          <p:nvSpPr>
            <p:cNvPr id="3" name="object 3"/>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918972" y="915924"/>
              <a:ext cx="3619500" cy="350520"/>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642104" y="932688"/>
              <a:ext cx="664845" cy="266700"/>
            </a:xfrm>
            <a:custGeom>
              <a:avLst/>
              <a:gdLst/>
              <a:ahLst/>
              <a:cxnLst/>
              <a:rect l="l" t="t" r="r" b="b"/>
              <a:pathLst>
                <a:path w="664845" h="266700">
                  <a:moveTo>
                    <a:pt x="541020" y="257556"/>
                  </a:moveTo>
                  <a:lnTo>
                    <a:pt x="489204" y="257556"/>
                  </a:lnTo>
                  <a:lnTo>
                    <a:pt x="489204" y="16764"/>
                  </a:lnTo>
                  <a:lnTo>
                    <a:pt x="490728" y="12192"/>
                  </a:lnTo>
                  <a:lnTo>
                    <a:pt x="496824" y="6096"/>
                  </a:lnTo>
                  <a:lnTo>
                    <a:pt x="501396" y="4572"/>
                  </a:lnTo>
                  <a:lnTo>
                    <a:pt x="585216" y="4572"/>
                  </a:lnTo>
                  <a:lnTo>
                    <a:pt x="589788" y="6096"/>
                  </a:lnTo>
                  <a:lnTo>
                    <a:pt x="597408" y="6096"/>
                  </a:lnTo>
                  <a:lnTo>
                    <a:pt x="612648" y="9144"/>
                  </a:lnTo>
                  <a:lnTo>
                    <a:pt x="620268" y="12192"/>
                  </a:lnTo>
                  <a:lnTo>
                    <a:pt x="643128" y="25908"/>
                  </a:lnTo>
                  <a:lnTo>
                    <a:pt x="647700" y="32004"/>
                  </a:lnTo>
                  <a:lnTo>
                    <a:pt x="651986" y="36861"/>
                  </a:lnTo>
                  <a:lnTo>
                    <a:pt x="655701" y="42291"/>
                  </a:lnTo>
                  <a:lnTo>
                    <a:pt x="656698" y="44196"/>
                  </a:lnTo>
                  <a:lnTo>
                    <a:pt x="541020" y="44196"/>
                  </a:lnTo>
                  <a:lnTo>
                    <a:pt x="541020" y="132588"/>
                  </a:lnTo>
                  <a:lnTo>
                    <a:pt x="652521" y="132588"/>
                  </a:lnTo>
                  <a:lnTo>
                    <a:pt x="650176" y="136588"/>
                  </a:lnTo>
                  <a:lnTo>
                    <a:pt x="615410" y="163282"/>
                  </a:lnTo>
                  <a:lnTo>
                    <a:pt x="574619" y="171902"/>
                  </a:lnTo>
                  <a:lnTo>
                    <a:pt x="562356" y="172212"/>
                  </a:lnTo>
                  <a:lnTo>
                    <a:pt x="541020" y="172212"/>
                  </a:lnTo>
                  <a:lnTo>
                    <a:pt x="541020" y="257556"/>
                  </a:lnTo>
                  <a:close/>
                </a:path>
                <a:path w="664845" h="266700">
                  <a:moveTo>
                    <a:pt x="652521" y="132588"/>
                  </a:moveTo>
                  <a:lnTo>
                    <a:pt x="573024" y="132588"/>
                  </a:lnTo>
                  <a:lnTo>
                    <a:pt x="580644" y="131064"/>
                  </a:lnTo>
                  <a:lnTo>
                    <a:pt x="585216" y="128016"/>
                  </a:lnTo>
                  <a:lnTo>
                    <a:pt x="591312" y="126492"/>
                  </a:lnTo>
                  <a:lnTo>
                    <a:pt x="595884" y="123444"/>
                  </a:lnTo>
                  <a:lnTo>
                    <a:pt x="598932" y="118872"/>
                  </a:lnTo>
                  <a:lnTo>
                    <a:pt x="603504" y="115824"/>
                  </a:lnTo>
                  <a:lnTo>
                    <a:pt x="606552" y="109728"/>
                  </a:lnTo>
                  <a:lnTo>
                    <a:pt x="608076" y="105156"/>
                  </a:lnTo>
                  <a:lnTo>
                    <a:pt x="611070" y="93178"/>
                  </a:lnTo>
                  <a:lnTo>
                    <a:pt x="611124" y="77724"/>
                  </a:lnTo>
                  <a:lnTo>
                    <a:pt x="609600" y="70104"/>
                  </a:lnTo>
                  <a:lnTo>
                    <a:pt x="605028" y="64008"/>
                  </a:lnTo>
                  <a:lnTo>
                    <a:pt x="601980" y="57912"/>
                  </a:lnTo>
                  <a:lnTo>
                    <a:pt x="598932" y="53340"/>
                  </a:lnTo>
                  <a:lnTo>
                    <a:pt x="594360" y="51816"/>
                  </a:lnTo>
                  <a:lnTo>
                    <a:pt x="589788" y="48768"/>
                  </a:lnTo>
                  <a:lnTo>
                    <a:pt x="583692" y="47244"/>
                  </a:lnTo>
                  <a:lnTo>
                    <a:pt x="579120" y="45720"/>
                  </a:lnTo>
                  <a:lnTo>
                    <a:pt x="574548" y="45720"/>
                  </a:lnTo>
                  <a:lnTo>
                    <a:pt x="568452" y="44196"/>
                  </a:lnTo>
                  <a:lnTo>
                    <a:pt x="656698" y="44196"/>
                  </a:lnTo>
                  <a:lnTo>
                    <a:pt x="664464" y="82296"/>
                  </a:lnTo>
                  <a:lnTo>
                    <a:pt x="664154" y="93178"/>
                  </a:lnTo>
                  <a:lnTo>
                    <a:pt x="663130" y="103060"/>
                  </a:lnTo>
                  <a:lnTo>
                    <a:pt x="661249" y="112085"/>
                  </a:lnTo>
                  <a:lnTo>
                    <a:pt x="658368" y="120396"/>
                  </a:lnTo>
                  <a:lnTo>
                    <a:pt x="654629" y="128992"/>
                  </a:lnTo>
                  <a:lnTo>
                    <a:pt x="652521" y="132588"/>
                  </a:lnTo>
                  <a:close/>
                </a:path>
                <a:path w="664845" h="266700">
                  <a:moveTo>
                    <a:pt x="537972" y="260604"/>
                  </a:moveTo>
                  <a:lnTo>
                    <a:pt x="492252" y="260604"/>
                  </a:lnTo>
                  <a:lnTo>
                    <a:pt x="490728" y="259080"/>
                  </a:lnTo>
                  <a:lnTo>
                    <a:pt x="490728" y="257556"/>
                  </a:lnTo>
                  <a:lnTo>
                    <a:pt x="539496" y="257556"/>
                  </a:lnTo>
                  <a:lnTo>
                    <a:pt x="539496" y="259080"/>
                  </a:lnTo>
                  <a:lnTo>
                    <a:pt x="537972" y="260604"/>
                  </a:lnTo>
                  <a:close/>
                </a:path>
                <a:path w="664845" h="266700">
                  <a:moveTo>
                    <a:pt x="530352" y="262128"/>
                  </a:moveTo>
                  <a:lnTo>
                    <a:pt x="498348" y="262128"/>
                  </a:lnTo>
                  <a:lnTo>
                    <a:pt x="496824" y="260604"/>
                  </a:lnTo>
                  <a:lnTo>
                    <a:pt x="533400" y="260604"/>
                  </a:lnTo>
                  <a:lnTo>
                    <a:pt x="530352" y="262128"/>
                  </a:lnTo>
                  <a:close/>
                </a:path>
                <a:path w="664845" h="266700">
                  <a:moveTo>
                    <a:pt x="324612" y="257556"/>
                  </a:moveTo>
                  <a:lnTo>
                    <a:pt x="272796" y="257556"/>
                  </a:lnTo>
                  <a:lnTo>
                    <a:pt x="272796" y="16764"/>
                  </a:lnTo>
                  <a:lnTo>
                    <a:pt x="274320" y="12192"/>
                  </a:lnTo>
                  <a:lnTo>
                    <a:pt x="280416" y="6096"/>
                  </a:lnTo>
                  <a:lnTo>
                    <a:pt x="284988" y="4572"/>
                  </a:lnTo>
                  <a:lnTo>
                    <a:pt x="368808" y="4572"/>
                  </a:lnTo>
                  <a:lnTo>
                    <a:pt x="373380" y="6096"/>
                  </a:lnTo>
                  <a:lnTo>
                    <a:pt x="381000" y="6096"/>
                  </a:lnTo>
                  <a:lnTo>
                    <a:pt x="396240" y="9144"/>
                  </a:lnTo>
                  <a:lnTo>
                    <a:pt x="403860" y="12192"/>
                  </a:lnTo>
                  <a:lnTo>
                    <a:pt x="426720" y="25908"/>
                  </a:lnTo>
                  <a:lnTo>
                    <a:pt x="431292" y="32004"/>
                  </a:lnTo>
                  <a:lnTo>
                    <a:pt x="435578" y="36861"/>
                  </a:lnTo>
                  <a:lnTo>
                    <a:pt x="439293" y="42291"/>
                  </a:lnTo>
                  <a:lnTo>
                    <a:pt x="440290" y="44196"/>
                  </a:lnTo>
                  <a:lnTo>
                    <a:pt x="324612" y="44196"/>
                  </a:lnTo>
                  <a:lnTo>
                    <a:pt x="324612" y="132588"/>
                  </a:lnTo>
                  <a:lnTo>
                    <a:pt x="436113" y="132588"/>
                  </a:lnTo>
                  <a:lnTo>
                    <a:pt x="433768" y="136588"/>
                  </a:lnTo>
                  <a:lnTo>
                    <a:pt x="399002" y="163282"/>
                  </a:lnTo>
                  <a:lnTo>
                    <a:pt x="358211" y="171902"/>
                  </a:lnTo>
                  <a:lnTo>
                    <a:pt x="345948" y="172212"/>
                  </a:lnTo>
                  <a:lnTo>
                    <a:pt x="324612" y="172212"/>
                  </a:lnTo>
                  <a:lnTo>
                    <a:pt x="324612" y="257556"/>
                  </a:lnTo>
                  <a:close/>
                </a:path>
                <a:path w="664845" h="266700">
                  <a:moveTo>
                    <a:pt x="436113" y="132588"/>
                  </a:moveTo>
                  <a:lnTo>
                    <a:pt x="356616" y="132588"/>
                  </a:lnTo>
                  <a:lnTo>
                    <a:pt x="364236" y="131064"/>
                  </a:lnTo>
                  <a:lnTo>
                    <a:pt x="368808" y="128016"/>
                  </a:lnTo>
                  <a:lnTo>
                    <a:pt x="374904" y="126492"/>
                  </a:lnTo>
                  <a:lnTo>
                    <a:pt x="379476" y="123444"/>
                  </a:lnTo>
                  <a:lnTo>
                    <a:pt x="382524" y="118872"/>
                  </a:lnTo>
                  <a:lnTo>
                    <a:pt x="387096" y="115824"/>
                  </a:lnTo>
                  <a:lnTo>
                    <a:pt x="390144" y="109728"/>
                  </a:lnTo>
                  <a:lnTo>
                    <a:pt x="391668" y="105156"/>
                  </a:lnTo>
                  <a:lnTo>
                    <a:pt x="394662" y="93178"/>
                  </a:lnTo>
                  <a:lnTo>
                    <a:pt x="394716" y="77724"/>
                  </a:lnTo>
                  <a:lnTo>
                    <a:pt x="393192" y="70104"/>
                  </a:lnTo>
                  <a:lnTo>
                    <a:pt x="388620" y="64008"/>
                  </a:lnTo>
                  <a:lnTo>
                    <a:pt x="385572" y="57912"/>
                  </a:lnTo>
                  <a:lnTo>
                    <a:pt x="382524" y="53340"/>
                  </a:lnTo>
                  <a:lnTo>
                    <a:pt x="377952" y="51816"/>
                  </a:lnTo>
                  <a:lnTo>
                    <a:pt x="373380" y="48768"/>
                  </a:lnTo>
                  <a:lnTo>
                    <a:pt x="367284" y="47244"/>
                  </a:lnTo>
                  <a:lnTo>
                    <a:pt x="362712" y="45720"/>
                  </a:lnTo>
                  <a:lnTo>
                    <a:pt x="358140" y="45720"/>
                  </a:lnTo>
                  <a:lnTo>
                    <a:pt x="352044" y="44196"/>
                  </a:lnTo>
                  <a:lnTo>
                    <a:pt x="440290" y="44196"/>
                  </a:lnTo>
                  <a:lnTo>
                    <a:pt x="448056" y="82296"/>
                  </a:lnTo>
                  <a:lnTo>
                    <a:pt x="447746" y="93178"/>
                  </a:lnTo>
                  <a:lnTo>
                    <a:pt x="446722" y="103060"/>
                  </a:lnTo>
                  <a:lnTo>
                    <a:pt x="444841" y="112085"/>
                  </a:lnTo>
                  <a:lnTo>
                    <a:pt x="441960" y="120396"/>
                  </a:lnTo>
                  <a:lnTo>
                    <a:pt x="438221" y="128992"/>
                  </a:lnTo>
                  <a:lnTo>
                    <a:pt x="436113" y="132588"/>
                  </a:lnTo>
                  <a:close/>
                </a:path>
                <a:path w="664845" h="266700">
                  <a:moveTo>
                    <a:pt x="321564" y="260604"/>
                  </a:moveTo>
                  <a:lnTo>
                    <a:pt x="275844" y="260604"/>
                  </a:lnTo>
                  <a:lnTo>
                    <a:pt x="274320" y="259080"/>
                  </a:lnTo>
                  <a:lnTo>
                    <a:pt x="274320" y="257556"/>
                  </a:lnTo>
                  <a:lnTo>
                    <a:pt x="323088" y="257556"/>
                  </a:lnTo>
                  <a:lnTo>
                    <a:pt x="323088" y="259080"/>
                  </a:lnTo>
                  <a:lnTo>
                    <a:pt x="321564" y="260604"/>
                  </a:lnTo>
                  <a:close/>
                </a:path>
                <a:path w="664845" h="266700">
                  <a:moveTo>
                    <a:pt x="313944" y="262128"/>
                  </a:moveTo>
                  <a:lnTo>
                    <a:pt x="281940" y="262128"/>
                  </a:lnTo>
                  <a:lnTo>
                    <a:pt x="280416" y="260604"/>
                  </a:lnTo>
                  <a:lnTo>
                    <a:pt x="316992" y="260604"/>
                  </a:lnTo>
                  <a:lnTo>
                    <a:pt x="313944" y="262128"/>
                  </a:lnTo>
                  <a:close/>
                </a:path>
                <a:path w="664845" h="266700">
                  <a:moveTo>
                    <a:pt x="138684" y="266700"/>
                  </a:moveTo>
                  <a:lnTo>
                    <a:pt x="131064" y="266700"/>
                  </a:lnTo>
                  <a:lnTo>
                    <a:pt x="116490" y="266128"/>
                  </a:lnTo>
                  <a:lnTo>
                    <a:pt x="76200" y="257556"/>
                  </a:lnTo>
                  <a:lnTo>
                    <a:pt x="35052" y="231648"/>
                  </a:lnTo>
                  <a:lnTo>
                    <a:pt x="9144" y="190500"/>
                  </a:lnTo>
                  <a:lnTo>
                    <a:pt x="571" y="151066"/>
                  </a:lnTo>
                  <a:lnTo>
                    <a:pt x="0" y="135636"/>
                  </a:lnTo>
                  <a:lnTo>
                    <a:pt x="571" y="120181"/>
                  </a:lnTo>
                  <a:lnTo>
                    <a:pt x="9144" y="79248"/>
                  </a:lnTo>
                  <a:lnTo>
                    <a:pt x="28003" y="46029"/>
                  </a:lnTo>
                  <a:lnTo>
                    <a:pt x="67222" y="14287"/>
                  </a:lnTo>
                  <a:lnTo>
                    <a:pt x="105537" y="2286"/>
                  </a:lnTo>
                  <a:lnTo>
                    <a:pt x="134112" y="0"/>
                  </a:lnTo>
                  <a:lnTo>
                    <a:pt x="142089" y="261"/>
                  </a:lnTo>
                  <a:lnTo>
                    <a:pt x="188976" y="7620"/>
                  </a:lnTo>
                  <a:lnTo>
                    <a:pt x="195072" y="10668"/>
                  </a:lnTo>
                  <a:lnTo>
                    <a:pt x="201168" y="12192"/>
                  </a:lnTo>
                  <a:lnTo>
                    <a:pt x="210312" y="18288"/>
                  </a:lnTo>
                  <a:lnTo>
                    <a:pt x="213360" y="19812"/>
                  </a:lnTo>
                  <a:lnTo>
                    <a:pt x="216408" y="22860"/>
                  </a:lnTo>
                  <a:lnTo>
                    <a:pt x="217932" y="25908"/>
                  </a:lnTo>
                  <a:lnTo>
                    <a:pt x="217932" y="28956"/>
                  </a:lnTo>
                  <a:lnTo>
                    <a:pt x="219456" y="33528"/>
                  </a:lnTo>
                  <a:lnTo>
                    <a:pt x="219456" y="42672"/>
                  </a:lnTo>
                  <a:lnTo>
                    <a:pt x="135636" y="42672"/>
                  </a:lnTo>
                  <a:lnTo>
                    <a:pt x="126539" y="43195"/>
                  </a:lnTo>
                  <a:lnTo>
                    <a:pt x="88011" y="56769"/>
                  </a:lnTo>
                  <a:lnTo>
                    <a:pt x="62912" y="88272"/>
                  </a:lnTo>
                  <a:lnTo>
                    <a:pt x="53340" y="132588"/>
                  </a:lnTo>
                  <a:lnTo>
                    <a:pt x="53863" y="143494"/>
                  </a:lnTo>
                  <a:lnTo>
                    <a:pt x="66675" y="187071"/>
                  </a:lnTo>
                  <a:lnTo>
                    <a:pt x="100584" y="216408"/>
                  </a:lnTo>
                  <a:lnTo>
                    <a:pt x="134112" y="222504"/>
                  </a:lnTo>
                  <a:lnTo>
                    <a:pt x="219456" y="222504"/>
                  </a:lnTo>
                  <a:lnTo>
                    <a:pt x="219456" y="237744"/>
                  </a:lnTo>
                  <a:lnTo>
                    <a:pt x="217932" y="242316"/>
                  </a:lnTo>
                  <a:lnTo>
                    <a:pt x="216408" y="245364"/>
                  </a:lnTo>
                  <a:lnTo>
                    <a:pt x="216408" y="248412"/>
                  </a:lnTo>
                  <a:lnTo>
                    <a:pt x="213360" y="249936"/>
                  </a:lnTo>
                  <a:lnTo>
                    <a:pt x="204216" y="252984"/>
                  </a:lnTo>
                  <a:lnTo>
                    <a:pt x="199644" y="256032"/>
                  </a:lnTo>
                  <a:lnTo>
                    <a:pt x="192024" y="257556"/>
                  </a:lnTo>
                  <a:lnTo>
                    <a:pt x="179832" y="260604"/>
                  </a:lnTo>
                  <a:lnTo>
                    <a:pt x="172212" y="262128"/>
                  </a:lnTo>
                  <a:lnTo>
                    <a:pt x="166116" y="263652"/>
                  </a:lnTo>
                  <a:lnTo>
                    <a:pt x="158496" y="263652"/>
                  </a:lnTo>
                  <a:lnTo>
                    <a:pt x="152400" y="265176"/>
                  </a:lnTo>
                  <a:lnTo>
                    <a:pt x="144780" y="265176"/>
                  </a:lnTo>
                  <a:lnTo>
                    <a:pt x="138684" y="266700"/>
                  </a:lnTo>
                  <a:close/>
                </a:path>
                <a:path w="664845" h="266700">
                  <a:moveTo>
                    <a:pt x="214884" y="65532"/>
                  </a:moveTo>
                  <a:lnTo>
                    <a:pt x="210312" y="65532"/>
                  </a:lnTo>
                  <a:lnTo>
                    <a:pt x="208788" y="64008"/>
                  </a:lnTo>
                  <a:lnTo>
                    <a:pt x="204216" y="62484"/>
                  </a:lnTo>
                  <a:lnTo>
                    <a:pt x="201168" y="59436"/>
                  </a:lnTo>
                  <a:lnTo>
                    <a:pt x="195072" y="56388"/>
                  </a:lnTo>
                  <a:lnTo>
                    <a:pt x="188976" y="54864"/>
                  </a:lnTo>
                  <a:lnTo>
                    <a:pt x="182880" y="51816"/>
                  </a:lnTo>
                  <a:lnTo>
                    <a:pt x="175260" y="48768"/>
                  </a:lnTo>
                  <a:lnTo>
                    <a:pt x="166116" y="47244"/>
                  </a:lnTo>
                  <a:lnTo>
                    <a:pt x="159210" y="45243"/>
                  </a:lnTo>
                  <a:lnTo>
                    <a:pt x="152019" y="43815"/>
                  </a:lnTo>
                  <a:lnTo>
                    <a:pt x="144256" y="42957"/>
                  </a:lnTo>
                  <a:lnTo>
                    <a:pt x="135636" y="42672"/>
                  </a:lnTo>
                  <a:lnTo>
                    <a:pt x="219456" y="42672"/>
                  </a:lnTo>
                  <a:lnTo>
                    <a:pt x="219456" y="57912"/>
                  </a:lnTo>
                  <a:lnTo>
                    <a:pt x="217932" y="59436"/>
                  </a:lnTo>
                  <a:lnTo>
                    <a:pt x="217932" y="62484"/>
                  </a:lnTo>
                  <a:lnTo>
                    <a:pt x="214884" y="65532"/>
                  </a:lnTo>
                  <a:close/>
                </a:path>
                <a:path w="664845" h="266700">
                  <a:moveTo>
                    <a:pt x="219456" y="222504"/>
                  </a:moveTo>
                  <a:lnTo>
                    <a:pt x="144780" y="222504"/>
                  </a:lnTo>
                  <a:lnTo>
                    <a:pt x="156972" y="219456"/>
                  </a:lnTo>
                  <a:lnTo>
                    <a:pt x="161544" y="217932"/>
                  </a:lnTo>
                  <a:lnTo>
                    <a:pt x="167640" y="214884"/>
                  </a:lnTo>
                  <a:lnTo>
                    <a:pt x="167640" y="155448"/>
                  </a:lnTo>
                  <a:lnTo>
                    <a:pt x="115824" y="155448"/>
                  </a:lnTo>
                  <a:lnTo>
                    <a:pt x="114300" y="153924"/>
                  </a:lnTo>
                  <a:lnTo>
                    <a:pt x="111252" y="147828"/>
                  </a:lnTo>
                  <a:lnTo>
                    <a:pt x="111252" y="123444"/>
                  </a:lnTo>
                  <a:lnTo>
                    <a:pt x="112776" y="121920"/>
                  </a:lnTo>
                  <a:lnTo>
                    <a:pt x="112776" y="120396"/>
                  </a:lnTo>
                  <a:lnTo>
                    <a:pt x="114300" y="118872"/>
                  </a:lnTo>
                  <a:lnTo>
                    <a:pt x="114300" y="117348"/>
                  </a:lnTo>
                  <a:lnTo>
                    <a:pt x="115824" y="115824"/>
                  </a:lnTo>
                  <a:lnTo>
                    <a:pt x="210312" y="115824"/>
                  </a:lnTo>
                  <a:lnTo>
                    <a:pt x="217932" y="123444"/>
                  </a:lnTo>
                  <a:lnTo>
                    <a:pt x="217932" y="124968"/>
                  </a:lnTo>
                  <a:lnTo>
                    <a:pt x="219456" y="126492"/>
                  </a:lnTo>
                  <a:lnTo>
                    <a:pt x="219456" y="222504"/>
                  </a:lnTo>
                  <a:close/>
                </a:path>
              </a:pathLst>
            </a:custGeom>
            <a:solidFill>
              <a:srgbClr val="72A82A"/>
            </a:solidFill>
          </p:spPr>
          <p:txBody>
            <a:bodyPr wrap="square" lIns="0" tIns="0" rIns="0" bIns="0" rtlCol="0"/>
            <a:lstStyle/>
            <a:p>
              <a:pPr defTabSz="806867"/>
              <a:endParaRPr sz="1588">
                <a:solidFill>
                  <a:prstClr val="black"/>
                </a:solidFill>
                <a:latin typeface="Calibri"/>
              </a:endParaRPr>
            </a:p>
          </p:txBody>
        </p:sp>
        <p:sp>
          <p:nvSpPr>
            <p:cNvPr id="6" name="object 6"/>
            <p:cNvSpPr/>
            <p:nvPr/>
          </p:nvSpPr>
          <p:spPr>
            <a:xfrm>
              <a:off x="5430011" y="925068"/>
              <a:ext cx="1345692" cy="274320"/>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7" name="object 7"/>
            <p:cNvSpPr/>
            <p:nvPr/>
          </p:nvSpPr>
          <p:spPr>
            <a:xfrm>
              <a:off x="864108" y="1798319"/>
              <a:ext cx="7982711" cy="4680204"/>
            </a:xfrm>
            <a:prstGeom prst="rect">
              <a:avLst/>
            </a:prstGeom>
            <a:blipFill>
              <a:blip r:embed="rId5"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2510027" y="1618488"/>
              <a:ext cx="4680204" cy="681227"/>
            </a:xfrm>
            <a:prstGeom prst="rect">
              <a:avLst/>
            </a:prstGeom>
            <a:blipFill>
              <a:blip r:embed="rId6" cstate="print"/>
              <a:stretch>
                <a:fillRect/>
              </a:stretch>
            </a:blipFill>
          </p:spPr>
          <p:txBody>
            <a:bodyPr wrap="square" lIns="0" tIns="0" rIns="0" bIns="0" rtlCol="0"/>
            <a:lstStyle/>
            <a:p>
              <a:pPr defTabSz="806867"/>
              <a:endParaRPr sz="1588">
                <a:solidFill>
                  <a:prstClr val="black"/>
                </a:solidFill>
                <a:latin typeface="Calibri"/>
              </a:endParaRPr>
            </a:p>
          </p:txBody>
        </p:sp>
      </p:grpSp>
      <p:sp>
        <p:nvSpPr>
          <p:cNvPr id="9" name="object 9"/>
          <p:cNvSpPr txBox="1"/>
          <p:nvPr/>
        </p:nvSpPr>
        <p:spPr>
          <a:xfrm>
            <a:off x="2960997" y="1606481"/>
            <a:ext cx="5190565" cy="283494"/>
          </a:xfrm>
          <a:prstGeom prst="rect">
            <a:avLst/>
          </a:prstGeom>
        </p:spPr>
        <p:txBody>
          <a:bodyPr vert="horz" wrap="square" lIns="0" tIns="11766" rIns="0" bIns="0" rtlCol="0">
            <a:spAutoFit/>
          </a:bodyPr>
          <a:lstStyle/>
          <a:p>
            <a:pPr marL="11206" defTabSz="806867">
              <a:spcBef>
                <a:spcPts val="93"/>
              </a:spcBef>
            </a:pPr>
            <a:r>
              <a:rPr sz="1765" b="1" spc="-4" dirty="0">
                <a:solidFill>
                  <a:srgbClr val="8CC63F"/>
                </a:solidFill>
                <a:latin typeface="Carlito"/>
                <a:cs typeface="Carlito"/>
              </a:rPr>
              <a:t>Composition </a:t>
            </a:r>
            <a:r>
              <a:rPr sz="1765" b="1" dirty="0">
                <a:solidFill>
                  <a:srgbClr val="8CC63F"/>
                </a:solidFill>
                <a:latin typeface="Carlito"/>
                <a:cs typeface="Carlito"/>
              </a:rPr>
              <a:t>of </a:t>
            </a:r>
            <a:r>
              <a:rPr sz="1765" b="1" spc="-4" dirty="0">
                <a:solidFill>
                  <a:srgbClr val="8CC63F"/>
                </a:solidFill>
                <a:latin typeface="Carlito"/>
                <a:cs typeface="Carlito"/>
              </a:rPr>
              <a:t>GPP </a:t>
            </a:r>
            <a:r>
              <a:rPr sz="1765" b="1" spc="-9" dirty="0">
                <a:solidFill>
                  <a:srgbClr val="8CC63F"/>
                </a:solidFill>
                <a:latin typeface="Carlito"/>
                <a:cs typeface="Carlito"/>
              </a:rPr>
              <a:t>by </a:t>
            </a:r>
            <a:r>
              <a:rPr sz="1765" b="1" spc="-4" dirty="0">
                <a:solidFill>
                  <a:srgbClr val="8CC63F"/>
                </a:solidFill>
                <a:latin typeface="Carlito"/>
                <a:cs typeface="Carlito"/>
              </a:rPr>
              <a:t>product </a:t>
            </a:r>
            <a:r>
              <a:rPr sz="1765" b="1" spc="-9" dirty="0">
                <a:solidFill>
                  <a:srgbClr val="8CC63F"/>
                </a:solidFill>
                <a:latin typeface="Carlito"/>
                <a:cs typeface="Carlito"/>
              </a:rPr>
              <a:t>groups by </a:t>
            </a:r>
            <a:r>
              <a:rPr sz="1765" b="1" spc="-13" dirty="0">
                <a:solidFill>
                  <a:srgbClr val="8CC63F"/>
                </a:solidFill>
                <a:latin typeface="Carlito"/>
                <a:cs typeface="Carlito"/>
              </a:rPr>
              <a:t>year </a:t>
            </a:r>
            <a:r>
              <a:rPr sz="1765" b="1" dirty="0">
                <a:solidFill>
                  <a:srgbClr val="8CC63F"/>
                </a:solidFill>
                <a:latin typeface="Carlito"/>
                <a:cs typeface="Carlito"/>
              </a:rPr>
              <a:t>(unit:</a:t>
            </a:r>
            <a:r>
              <a:rPr sz="1765" b="1" spc="18" dirty="0">
                <a:solidFill>
                  <a:srgbClr val="8CC63F"/>
                </a:solidFill>
                <a:latin typeface="Carlito"/>
                <a:cs typeface="Carlito"/>
              </a:rPr>
              <a:t> </a:t>
            </a:r>
            <a:r>
              <a:rPr sz="1765" b="1" dirty="0">
                <a:solidFill>
                  <a:srgbClr val="8CC63F"/>
                </a:solidFill>
                <a:latin typeface="Carlito"/>
                <a:cs typeface="Carlito"/>
              </a:rPr>
              <a:t>%)</a:t>
            </a:r>
            <a:endParaRPr sz="1765">
              <a:solidFill>
                <a:prstClr val="black"/>
              </a:solidFill>
              <a:latin typeface="Carlito"/>
              <a:cs typeface="Carlito"/>
            </a:endParaRPr>
          </a:p>
        </p:txBody>
      </p:sp>
      <p:sp>
        <p:nvSpPr>
          <p:cNvPr id="10" name="object 10"/>
          <p:cNvSpPr/>
          <p:nvPr/>
        </p:nvSpPr>
        <p:spPr>
          <a:xfrm>
            <a:off x="2618591" y="1637852"/>
            <a:ext cx="239806" cy="234763"/>
          </a:xfrm>
          <a:custGeom>
            <a:avLst/>
            <a:gdLst/>
            <a:ahLst/>
            <a:cxnLst/>
            <a:rect l="l" t="t" r="r" b="b"/>
            <a:pathLst>
              <a:path w="271780" h="266064">
                <a:moveTo>
                  <a:pt x="149591" y="266015"/>
                </a:moveTo>
                <a:lnTo>
                  <a:pt x="95474" y="231616"/>
                </a:lnTo>
                <a:lnTo>
                  <a:pt x="67375" y="162881"/>
                </a:lnTo>
                <a:lnTo>
                  <a:pt x="62484" y="124968"/>
                </a:lnTo>
                <a:lnTo>
                  <a:pt x="50149" y="72009"/>
                </a:lnTo>
                <a:lnTo>
                  <a:pt x="28956" y="32766"/>
                </a:lnTo>
                <a:lnTo>
                  <a:pt x="8905" y="8382"/>
                </a:lnTo>
                <a:lnTo>
                  <a:pt x="0" y="0"/>
                </a:lnTo>
                <a:lnTo>
                  <a:pt x="80445" y="19685"/>
                </a:lnTo>
                <a:lnTo>
                  <a:pt x="144487" y="41721"/>
                </a:lnTo>
                <a:lnTo>
                  <a:pt x="193642" y="65439"/>
                </a:lnTo>
                <a:lnTo>
                  <a:pt x="229429" y="90172"/>
                </a:lnTo>
                <a:lnTo>
                  <a:pt x="266968" y="140012"/>
                </a:lnTo>
                <a:lnTo>
                  <a:pt x="271756" y="163785"/>
                </a:lnTo>
                <a:lnTo>
                  <a:pt x="269248" y="185903"/>
                </a:lnTo>
                <a:lnTo>
                  <a:pt x="260960" y="205698"/>
                </a:lnTo>
                <a:lnTo>
                  <a:pt x="248411" y="222504"/>
                </a:lnTo>
                <a:lnTo>
                  <a:pt x="235005" y="199072"/>
                </a:lnTo>
                <a:lnTo>
                  <a:pt x="220027" y="176784"/>
                </a:lnTo>
                <a:lnTo>
                  <a:pt x="185928" y="135636"/>
                </a:lnTo>
                <a:lnTo>
                  <a:pt x="153138" y="102631"/>
                </a:lnTo>
                <a:lnTo>
                  <a:pt x="117919" y="73533"/>
                </a:lnTo>
                <a:lnTo>
                  <a:pt x="92964" y="56387"/>
                </a:lnTo>
                <a:lnTo>
                  <a:pt x="105036" y="65793"/>
                </a:lnTo>
                <a:lnTo>
                  <a:pt x="116395" y="75628"/>
                </a:lnTo>
                <a:lnTo>
                  <a:pt x="148947" y="106584"/>
                </a:lnTo>
                <a:lnTo>
                  <a:pt x="178308" y="141732"/>
                </a:lnTo>
                <a:lnTo>
                  <a:pt x="208407" y="187261"/>
                </a:lnTo>
                <a:lnTo>
                  <a:pt x="231648" y="236220"/>
                </a:lnTo>
                <a:lnTo>
                  <a:pt x="187007" y="261008"/>
                </a:lnTo>
                <a:lnTo>
                  <a:pt x="149591" y="266015"/>
                </a:lnTo>
                <a:close/>
              </a:path>
            </a:pathLst>
          </a:custGeom>
          <a:solidFill>
            <a:srgbClr val="8CC63F"/>
          </a:solidFill>
        </p:spPr>
        <p:txBody>
          <a:bodyPr wrap="square" lIns="0" tIns="0" rIns="0" bIns="0" rtlCol="0"/>
          <a:lstStyle/>
          <a:p>
            <a:pPr defTabSz="806867"/>
            <a:endParaRPr sz="1588">
              <a:solidFill>
                <a:prstClr val="black"/>
              </a:solidFill>
              <a:latin typeface="Calibri"/>
            </a:endParaRPr>
          </a:p>
        </p:txBody>
      </p:sp>
    </p:spTree>
    <p:extLst>
      <p:ext uri="{BB962C8B-B14F-4D97-AF65-F5344CB8AC3E}">
        <p14:creationId xmlns:p14="http://schemas.microsoft.com/office/powerpoint/2010/main" val="34803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1586" y="1485426"/>
            <a:ext cx="6027644" cy="283494"/>
          </a:xfrm>
          <a:prstGeom prst="rect">
            <a:avLst/>
          </a:prstGeom>
        </p:spPr>
        <p:txBody>
          <a:bodyPr vert="horz" wrap="square" lIns="0" tIns="11766" rIns="0" bIns="0" rtlCol="0">
            <a:spAutoFit/>
          </a:bodyPr>
          <a:lstStyle/>
          <a:p>
            <a:pPr marL="11206">
              <a:spcBef>
                <a:spcPts val="93"/>
              </a:spcBef>
            </a:pPr>
            <a:r>
              <a:rPr sz="1765" spc="-4" dirty="0">
                <a:solidFill>
                  <a:srgbClr val="8CC63F"/>
                </a:solidFill>
              </a:rPr>
              <a:t>Composition </a:t>
            </a:r>
            <a:r>
              <a:rPr sz="1765" dirty="0">
                <a:solidFill>
                  <a:srgbClr val="8CC63F"/>
                </a:solidFill>
              </a:rPr>
              <a:t>&amp; </a:t>
            </a:r>
            <a:r>
              <a:rPr sz="1765" spc="-18" dirty="0">
                <a:solidFill>
                  <a:srgbClr val="8CC63F"/>
                </a:solidFill>
              </a:rPr>
              <a:t>Percentage </a:t>
            </a:r>
            <a:r>
              <a:rPr sz="1765" dirty="0">
                <a:solidFill>
                  <a:srgbClr val="8CC63F"/>
                </a:solidFill>
              </a:rPr>
              <a:t>of GPP </a:t>
            </a:r>
            <a:r>
              <a:rPr sz="1765" spc="-9" dirty="0">
                <a:solidFill>
                  <a:srgbClr val="8CC63F"/>
                </a:solidFill>
              </a:rPr>
              <a:t>by </a:t>
            </a:r>
            <a:r>
              <a:rPr sz="1765" spc="-4" dirty="0">
                <a:solidFill>
                  <a:srgbClr val="8CC63F"/>
                </a:solidFill>
              </a:rPr>
              <a:t>Product Groups </a:t>
            </a:r>
            <a:r>
              <a:rPr sz="1765" dirty="0">
                <a:solidFill>
                  <a:srgbClr val="8CC63F"/>
                </a:solidFill>
              </a:rPr>
              <a:t>in </a:t>
            </a:r>
            <a:r>
              <a:rPr sz="1765" spc="4" dirty="0">
                <a:solidFill>
                  <a:srgbClr val="8CC63F"/>
                </a:solidFill>
              </a:rPr>
              <a:t>2017</a:t>
            </a:r>
            <a:r>
              <a:rPr sz="1765" spc="-44" dirty="0">
                <a:solidFill>
                  <a:srgbClr val="8CC63F"/>
                </a:solidFill>
              </a:rPr>
              <a:t> </a:t>
            </a:r>
            <a:r>
              <a:rPr sz="1765" dirty="0">
                <a:solidFill>
                  <a:srgbClr val="8CC63F"/>
                </a:solidFill>
              </a:rPr>
              <a:t>(%)</a:t>
            </a:r>
            <a:endParaRPr sz="1765"/>
          </a:p>
        </p:txBody>
      </p:sp>
      <p:grpSp>
        <p:nvGrpSpPr>
          <p:cNvPr id="3" name="object 3"/>
          <p:cNvGrpSpPr/>
          <p:nvPr/>
        </p:nvGrpSpPr>
        <p:grpSpPr>
          <a:xfrm>
            <a:off x="2459914" y="808168"/>
            <a:ext cx="5177118" cy="4807324"/>
            <a:chOff x="908303" y="915924"/>
            <a:chExt cx="5867400" cy="5448300"/>
          </a:xfrm>
        </p:grpSpPr>
        <p:sp>
          <p:nvSpPr>
            <p:cNvPr id="4" name="object 4"/>
            <p:cNvSpPr/>
            <p:nvPr/>
          </p:nvSpPr>
          <p:spPr>
            <a:xfrm>
              <a:off x="908303" y="1726692"/>
              <a:ext cx="271145" cy="265430"/>
            </a:xfrm>
            <a:custGeom>
              <a:avLst/>
              <a:gdLst/>
              <a:ahLst/>
              <a:cxnLst/>
              <a:rect l="l" t="t" r="r" b="b"/>
              <a:pathLst>
                <a:path w="271144" h="265430">
                  <a:moveTo>
                    <a:pt x="149289" y="265193"/>
                  </a:moveTo>
                  <a:lnTo>
                    <a:pt x="94550" y="230857"/>
                  </a:lnTo>
                  <a:lnTo>
                    <a:pt x="65936" y="162397"/>
                  </a:lnTo>
                  <a:lnTo>
                    <a:pt x="60960" y="124968"/>
                  </a:lnTo>
                  <a:lnTo>
                    <a:pt x="48863" y="71366"/>
                  </a:lnTo>
                  <a:lnTo>
                    <a:pt x="28193" y="32194"/>
                  </a:lnTo>
                  <a:lnTo>
                    <a:pt x="8667" y="8167"/>
                  </a:lnTo>
                  <a:lnTo>
                    <a:pt x="0" y="0"/>
                  </a:lnTo>
                  <a:lnTo>
                    <a:pt x="80403" y="19274"/>
                  </a:lnTo>
                  <a:lnTo>
                    <a:pt x="144328" y="40989"/>
                  </a:lnTo>
                  <a:lnTo>
                    <a:pt x="193313" y="64478"/>
                  </a:lnTo>
                  <a:lnTo>
                    <a:pt x="228892" y="89074"/>
                  </a:lnTo>
                  <a:lnTo>
                    <a:pt x="265980" y="138915"/>
                  </a:lnTo>
                  <a:lnTo>
                    <a:pt x="270561" y="162825"/>
                  </a:lnTo>
                  <a:lnTo>
                    <a:pt x="267882" y="185172"/>
                  </a:lnTo>
                  <a:lnTo>
                    <a:pt x="259479" y="205287"/>
                  </a:lnTo>
                  <a:lnTo>
                    <a:pt x="246888" y="222504"/>
                  </a:lnTo>
                  <a:lnTo>
                    <a:pt x="233481" y="198191"/>
                  </a:lnTo>
                  <a:lnTo>
                    <a:pt x="218503" y="175450"/>
                  </a:lnTo>
                  <a:lnTo>
                    <a:pt x="184404" y="134112"/>
                  </a:lnTo>
                  <a:lnTo>
                    <a:pt x="151614" y="101107"/>
                  </a:lnTo>
                  <a:lnTo>
                    <a:pt x="116395" y="72009"/>
                  </a:lnTo>
                  <a:lnTo>
                    <a:pt x="91439" y="54864"/>
                  </a:lnTo>
                  <a:lnTo>
                    <a:pt x="103727" y="64269"/>
                  </a:lnTo>
                  <a:lnTo>
                    <a:pt x="115443" y="74104"/>
                  </a:lnTo>
                  <a:lnTo>
                    <a:pt x="147423" y="105275"/>
                  </a:lnTo>
                  <a:lnTo>
                    <a:pt x="176783" y="140208"/>
                  </a:lnTo>
                  <a:lnTo>
                    <a:pt x="207645" y="185737"/>
                  </a:lnTo>
                  <a:lnTo>
                    <a:pt x="231648" y="234696"/>
                  </a:lnTo>
                  <a:lnTo>
                    <a:pt x="186923" y="259968"/>
                  </a:lnTo>
                  <a:lnTo>
                    <a:pt x="149289" y="265193"/>
                  </a:lnTo>
                  <a:close/>
                </a:path>
              </a:pathLst>
            </a:custGeom>
            <a:solidFill>
              <a:srgbClr val="8CC63F"/>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918971" y="917448"/>
              <a:ext cx="3166872" cy="348996"/>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6" name="object 6"/>
            <p:cNvSpPr/>
            <p:nvPr/>
          </p:nvSpPr>
          <p:spPr>
            <a:xfrm>
              <a:off x="4201752" y="915924"/>
              <a:ext cx="337185" cy="283845"/>
            </a:xfrm>
            <a:custGeom>
              <a:avLst/>
              <a:gdLst/>
              <a:ahLst/>
              <a:cxnLst/>
              <a:rect l="l" t="t" r="r" b="b"/>
              <a:pathLst>
                <a:path w="337185" h="283844">
                  <a:moveTo>
                    <a:pt x="92879" y="283464"/>
                  </a:moveTo>
                  <a:lnTo>
                    <a:pt x="43135" y="272772"/>
                  </a:lnTo>
                  <a:lnTo>
                    <a:pt x="12678" y="243459"/>
                  </a:lnTo>
                  <a:lnTo>
                    <a:pt x="224" y="196429"/>
                  </a:lnTo>
                  <a:lnTo>
                    <a:pt x="0" y="181356"/>
                  </a:lnTo>
                  <a:lnTo>
                    <a:pt x="224" y="173259"/>
                  </a:lnTo>
                  <a:lnTo>
                    <a:pt x="9511" y="134397"/>
                  </a:lnTo>
                  <a:lnTo>
                    <a:pt x="37824" y="99441"/>
                  </a:lnTo>
                  <a:lnTo>
                    <a:pt x="74400" y="85153"/>
                  </a:lnTo>
                  <a:lnTo>
                    <a:pt x="97451" y="83820"/>
                  </a:lnTo>
                  <a:lnTo>
                    <a:pt x="108595" y="84129"/>
                  </a:lnTo>
                  <a:lnTo>
                    <a:pt x="146552" y="93630"/>
                  </a:lnTo>
                  <a:lnTo>
                    <a:pt x="176850" y="121920"/>
                  </a:lnTo>
                  <a:lnTo>
                    <a:pt x="88307" y="121920"/>
                  </a:lnTo>
                  <a:lnTo>
                    <a:pt x="80687" y="123444"/>
                  </a:lnTo>
                  <a:lnTo>
                    <a:pt x="76115" y="126492"/>
                  </a:lnTo>
                  <a:lnTo>
                    <a:pt x="70019" y="129540"/>
                  </a:lnTo>
                  <a:lnTo>
                    <a:pt x="65447" y="134112"/>
                  </a:lnTo>
                  <a:lnTo>
                    <a:pt x="62399" y="138684"/>
                  </a:lnTo>
                  <a:lnTo>
                    <a:pt x="57827" y="143256"/>
                  </a:lnTo>
                  <a:lnTo>
                    <a:pt x="56303" y="150876"/>
                  </a:lnTo>
                  <a:lnTo>
                    <a:pt x="51731" y="199644"/>
                  </a:lnTo>
                  <a:lnTo>
                    <a:pt x="54779" y="214884"/>
                  </a:lnTo>
                  <a:lnTo>
                    <a:pt x="57827" y="220980"/>
                  </a:lnTo>
                  <a:lnTo>
                    <a:pt x="60875" y="225552"/>
                  </a:lnTo>
                  <a:lnTo>
                    <a:pt x="63923" y="231648"/>
                  </a:lnTo>
                  <a:lnTo>
                    <a:pt x="68495" y="236220"/>
                  </a:lnTo>
                  <a:lnTo>
                    <a:pt x="73067" y="239268"/>
                  </a:lnTo>
                  <a:lnTo>
                    <a:pt x="79163" y="242316"/>
                  </a:lnTo>
                  <a:lnTo>
                    <a:pt x="86783" y="243840"/>
                  </a:lnTo>
                  <a:lnTo>
                    <a:pt x="173679" y="243840"/>
                  </a:lnTo>
                  <a:lnTo>
                    <a:pt x="171460" y="247364"/>
                  </a:lnTo>
                  <a:lnTo>
                    <a:pt x="135551" y="275844"/>
                  </a:lnTo>
                  <a:lnTo>
                    <a:pt x="104261" y="282916"/>
                  </a:lnTo>
                  <a:lnTo>
                    <a:pt x="92879" y="283464"/>
                  </a:lnTo>
                  <a:close/>
                </a:path>
                <a:path w="337185" h="283844">
                  <a:moveTo>
                    <a:pt x="173679" y="243840"/>
                  </a:moveTo>
                  <a:lnTo>
                    <a:pt x="102023" y="243840"/>
                  </a:lnTo>
                  <a:lnTo>
                    <a:pt x="108119" y="242316"/>
                  </a:lnTo>
                  <a:lnTo>
                    <a:pt x="120311" y="236220"/>
                  </a:lnTo>
                  <a:lnTo>
                    <a:pt x="137646" y="196405"/>
                  </a:lnTo>
                  <a:lnTo>
                    <a:pt x="138599" y="175260"/>
                  </a:lnTo>
                  <a:lnTo>
                    <a:pt x="137075" y="166116"/>
                  </a:lnTo>
                  <a:lnTo>
                    <a:pt x="135551" y="158496"/>
                  </a:lnTo>
                  <a:lnTo>
                    <a:pt x="134027" y="152400"/>
                  </a:lnTo>
                  <a:lnTo>
                    <a:pt x="132503" y="144780"/>
                  </a:lnTo>
                  <a:lnTo>
                    <a:pt x="129455" y="140208"/>
                  </a:lnTo>
                  <a:lnTo>
                    <a:pt x="126407" y="134112"/>
                  </a:lnTo>
                  <a:lnTo>
                    <a:pt x="121835" y="129540"/>
                  </a:lnTo>
                  <a:lnTo>
                    <a:pt x="109643" y="123444"/>
                  </a:lnTo>
                  <a:lnTo>
                    <a:pt x="103547" y="121920"/>
                  </a:lnTo>
                  <a:lnTo>
                    <a:pt x="176850" y="121920"/>
                  </a:lnTo>
                  <a:lnTo>
                    <a:pt x="188510" y="158877"/>
                  </a:lnTo>
                  <a:lnTo>
                    <a:pt x="190415" y="181356"/>
                  </a:lnTo>
                  <a:lnTo>
                    <a:pt x="189891" y="192500"/>
                  </a:lnTo>
                  <a:lnTo>
                    <a:pt x="180604" y="231362"/>
                  </a:lnTo>
                  <a:lnTo>
                    <a:pt x="176318" y="239649"/>
                  </a:lnTo>
                  <a:lnTo>
                    <a:pt x="173679" y="243840"/>
                  </a:lnTo>
                  <a:close/>
                </a:path>
                <a:path w="337185" h="283844">
                  <a:moveTo>
                    <a:pt x="289475" y="88392"/>
                  </a:moveTo>
                  <a:lnTo>
                    <a:pt x="239183" y="88392"/>
                  </a:lnTo>
                  <a:lnTo>
                    <a:pt x="239183" y="73152"/>
                  </a:lnTo>
                  <a:lnTo>
                    <a:pt x="239469" y="64293"/>
                  </a:lnTo>
                  <a:lnTo>
                    <a:pt x="240326" y="56007"/>
                  </a:lnTo>
                  <a:lnTo>
                    <a:pt x="241755" y="48291"/>
                  </a:lnTo>
                  <a:lnTo>
                    <a:pt x="243755" y="41148"/>
                  </a:lnTo>
                  <a:lnTo>
                    <a:pt x="245279" y="32004"/>
                  </a:lnTo>
                  <a:lnTo>
                    <a:pt x="274235" y="4572"/>
                  </a:lnTo>
                  <a:lnTo>
                    <a:pt x="301667" y="0"/>
                  </a:lnTo>
                  <a:lnTo>
                    <a:pt x="312335" y="0"/>
                  </a:lnTo>
                  <a:lnTo>
                    <a:pt x="321479" y="3048"/>
                  </a:lnTo>
                  <a:lnTo>
                    <a:pt x="324527" y="3048"/>
                  </a:lnTo>
                  <a:lnTo>
                    <a:pt x="330623" y="6096"/>
                  </a:lnTo>
                  <a:lnTo>
                    <a:pt x="332147" y="6096"/>
                  </a:lnTo>
                  <a:lnTo>
                    <a:pt x="332147" y="7620"/>
                  </a:lnTo>
                  <a:lnTo>
                    <a:pt x="333671" y="7620"/>
                  </a:lnTo>
                  <a:lnTo>
                    <a:pt x="335195" y="9144"/>
                  </a:lnTo>
                  <a:lnTo>
                    <a:pt x="335195" y="12192"/>
                  </a:lnTo>
                  <a:lnTo>
                    <a:pt x="336719" y="15240"/>
                  </a:lnTo>
                  <a:lnTo>
                    <a:pt x="336719" y="38100"/>
                  </a:lnTo>
                  <a:lnTo>
                    <a:pt x="335195" y="39624"/>
                  </a:lnTo>
                  <a:lnTo>
                    <a:pt x="335195" y="41148"/>
                  </a:lnTo>
                  <a:lnTo>
                    <a:pt x="303191" y="41148"/>
                  </a:lnTo>
                  <a:lnTo>
                    <a:pt x="301667" y="42672"/>
                  </a:lnTo>
                  <a:lnTo>
                    <a:pt x="298619" y="42672"/>
                  </a:lnTo>
                  <a:lnTo>
                    <a:pt x="294047" y="47244"/>
                  </a:lnTo>
                  <a:lnTo>
                    <a:pt x="290999" y="53340"/>
                  </a:lnTo>
                  <a:lnTo>
                    <a:pt x="290999" y="56388"/>
                  </a:lnTo>
                  <a:lnTo>
                    <a:pt x="289475" y="60960"/>
                  </a:lnTo>
                  <a:lnTo>
                    <a:pt x="289475" y="88392"/>
                  </a:lnTo>
                  <a:close/>
                </a:path>
                <a:path w="337185" h="283844">
                  <a:moveTo>
                    <a:pt x="333671" y="44196"/>
                  </a:moveTo>
                  <a:lnTo>
                    <a:pt x="327575" y="44196"/>
                  </a:lnTo>
                  <a:lnTo>
                    <a:pt x="326051" y="42672"/>
                  </a:lnTo>
                  <a:lnTo>
                    <a:pt x="323003" y="42672"/>
                  </a:lnTo>
                  <a:lnTo>
                    <a:pt x="319955" y="41148"/>
                  </a:lnTo>
                  <a:lnTo>
                    <a:pt x="335195" y="41148"/>
                  </a:lnTo>
                  <a:lnTo>
                    <a:pt x="335195" y="42672"/>
                  </a:lnTo>
                  <a:lnTo>
                    <a:pt x="333671" y="44196"/>
                  </a:lnTo>
                  <a:close/>
                </a:path>
                <a:path w="337185" h="283844">
                  <a:moveTo>
                    <a:pt x="326051" y="89916"/>
                  </a:moveTo>
                  <a:lnTo>
                    <a:pt x="213275" y="89916"/>
                  </a:lnTo>
                  <a:lnTo>
                    <a:pt x="214799" y="88392"/>
                  </a:lnTo>
                  <a:lnTo>
                    <a:pt x="324527" y="88392"/>
                  </a:lnTo>
                  <a:lnTo>
                    <a:pt x="326051" y="89916"/>
                  </a:lnTo>
                  <a:close/>
                </a:path>
                <a:path w="337185" h="283844">
                  <a:moveTo>
                    <a:pt x="324527" y="128016"/>
                  </a:moveTo>
                  <a:lnTo>
                    <a:pt x="214799" y="128016"/>
                  </a:lnTo>
                  <a:lnTo>
                    <a:pt x="213275" y="126492"/>
                  </a:lnTo>
                  <a:lnTo>
                    <a:pt x="210227" y="120396"/>
                  </a:lnTo>
                  <a:lnTo>
                    <a:pt x="210227" y="96012"/>
                  </a:lnTo>
                  <a:lnTo>
                    <a:pt x="211751" y="92964"/>
                  </a:lnTo>
                  <a:lnTo>
                    <a:pt x="211751" y="89916"/>
                  </a:lnTo>
                  <a:lnTo>
                    <a:pt x="327575" y="89916"/>
                  </a:lnTo>
                  <a:lnTo>
                    <a:pt x="327575" y="91440"/>
                  </a:lnTo>
                  <a:lnTo>
                    <a:pt x="329099" y="92964"/>
                  </a:lnTo>
                  <a:lnTo>
                    <a:pt x="329099" y="120396"/>
                  </a:lnTo>
                  <a:lnTo>
                    <a:pt x="326051" y="126492"/>
                  </a:lnTo>
                  <a:lnTo>
                    <a:pt x="324527" y="128016"/>
                  </a:lnTo>
                  <a:close/>
                </a:path>
                <a:path w="337185" h="283844">
                  <a:moveTo>
                    <a:pt x="286427" y="277368"/>
                  </a:moveTo>
                  <a:lnTo>
                    <a:pt x="242231" y="277368"/>
                  </a:lnTo>
                  <a:lnTo>
                    <a:pt x="242231" y="275844"/>
                  </a:lnTo>
                  <a:lnTo>
                    <a:pt x="240707" y="275844"/>
                  </a:lnTo>
                  <a:lnTo>
                    <a:pt x="240707" y="274320"/>
                  </a:lnTo>
                  <a:lnTo>
                    <a:pt x="239183" y="272796"/>
                  </a:lnTo>
                  <a:lnTo>
                    <a:pt x="239183" y="128016"/>
                  </a:lnTo>
                  <a:lnTo>
                    <a:pt x="289475" y="128016"/>
                  </a:lnTo>
                  <a:lnTo>
                    <a:pt x="289475" y="274320"/>
                  </a:lnTo>
                  <a:lnTo>
                    <a:pt x="286427" y="277368"/>
                  </a:lnTo>
                  <a:close/>
                </a:path>
                <a:path w="337185" h="283844">
                  <a:moveTo>
                    <a:pt x="281855" y="278892"/>
                  </a:moveTo>
                  <a:lnTo>
                    <a:pt x="246803" y="278892"/>
                  </a:lnTo>
                  <a:lnTo>
                    <a:pt x="245279" y="277368"/>
                  </a:lnTo>
                  <a:lnTo>
                    <a:pt x="284903" y="277368"/>
                  </a:lnTo>
                  <a:lnTo>
                    <a:pt x="281855" y="278892"/>
                  </a:lnTo>
                  <a:close/>
                </a:path>
              </a:pathLst>
            </a:custGeom>
            <a:solidFill>
              <a:srgbClr val="000000"/>
            </a:solidFill>
          </p:spPr>
          <p:txBody>
            <a:bodyPr wrap="square" lIns="0" tIns="0" rIns="0" bIns="0" rtlCol="0"/>
            <a:lstStyle/>
            <a:p>
              <a:pPr defTabSz="806867"/>
              <a:endParaRPr sz="1588">
                <a:solidFill>
                  <a:prstClr val="black"/>
                </a:solidFill>
                <a:latin typeface="Calibri"/>
              </a:endParaRPr>
            </a:p>
          </p:txBody>
        </p:sp>
        <p:sp>
          <p:nvSpPr>
            <p:cNvPr id="7" name="object 7"/>
            <p:cNvSpPr/>
            <p:nvPr/>
          </p:nvSpPr>
          <p:spPr>
            <a:xfrm>
              <a:off x="4642103" y="925068"/>
              <a:ext cx="2133600" cy="274320"/>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3012947" y="2819400"/>
              <a:ext cx="1767839" cy="3520440"/>
            </a:xfrm>
            <a:custGeom>
              <a:avLst/>
              <a:gdLst/>
              <a:ahLst/>
              <a:cxnLst/>
              <a:rect l="l" t="t" r="r" b="b"/>
              <a:pathLst>
                <a:path w="1767839" h="3520440">
                  <a:moveTo>
                    <a:pt x="233172" y="3520440"/>
                  </a:moveTo>
                  <a:lnTo>
                    <a:pt x="0" y="1767839"/>
                  </a:lnTo>
                  <a:lnTo>
                    <a:pt x="0" y="0"/>
                  </a:lnTo>
                  <a:lnTo>
                    <a:pt x="48686" y="657"/>
                  </a:lnTo>
                  <a:lnTo>
                    <a:pt x="97046" y="2619"/>
                  </a:lnTo>
                  <a:lnTo>
                    <a:pt x="145062" y="5867"/>
                  </a:lnTo>
                  <a:lnTo>
                    <a:pt x="192718" y="10385"/>
                  </a:lnTo>
                  <a:lnTo>
                    <a:pt x="239997" y="16157"/>
                  </a:lnTo>
                  <a:lnTo>
                    <a:pt x="286882" y="23164"/>
                  </a:lnTo>
                  <a:lnTo>
                    <a:pt x="333356" y="31391"/>
                  </a:lnTo>
                  <a:lnTo>
                    <a:pt x="379403" y="40820"/>
                  </a:lnTo>
                  <a:lnTo>
                    <a:pt x="425005" y="51435"/>
                  </a:lnTo>
                  <a:lnTo>
                    <a:pt x="470146" y="63217"/>
                  </a:lnTo>
                  <a:lnTo>
                    <a:pt x="514810" y="76152"/>
                  </a:lnTo>
                  <a:lnTo>
                    <a:pt x="558978" y="90220"/>
                  </a:lnTo>
                  <a:lnTo>
                    <a:pt x="602635" y="105407"/>
                  </a:lnTo>
                  <a:lnTo>
                    <a:pt x="645764" y="121694"/>
                  </a:lnTo>
                  <a:lnTo>
                    <a:pt x="688347" y="139064"/>
                  </a:lnTo>
                  <a:lnTo>
                    <a:pt x="730369" y="157502"/>
                  </a:lnTo>
                  <a:lnTo>
                    <a:pt x="771812" y="176990"/>
                  </a:lnTo>
                  <a:lnTo>
                    <a:pt x="812659" y="197510"/>
                  </a:lnTo>
                  <a:lnTo>
                    <a:pt x="852894" y="219046"/>
                  </a:lnTo>
                  <a:lnTo>
                    <a:pt x="892499" y="241582"/>
                  </a:lnTo>
                  <a:lnTo>
                    <a:pt x="931459" y="265099"/>
                  </a:lnTo>
                  <a:lnTo>
                    <a:pt x="969755" y="289582"/>
                  </a:lnTo>
                  <a:lnTo>
                    <a:pt x="1007372" y="315013"/>
                  </a:lnTo>
                  <a:lnTo>
                    <a:pt x="1044293" y="341375"/>
                  </a:lnTo>
                  <a:lnTo>
                    <a:pt x="1080501" y="368652"/>
                  </a:lnTo>
                  <a:lnTo>
                    <a:pt x="1115978" y="396827"/>
                  </a:lnTo>
                  <a:lnTo>
                    <a:pt x="1150708" y="425881"/>
                  </a:lnTo>
                  <a:lnTo>
                    <a:pt x="1184675" y="455800"/>
                  </a:lnTo>
                  <a:lnTo>
                    <a:pt x="1217862" y="486565"/>
                  </a:lnTo>
                  <a:lnTo>
                    <a:pt x="1250251" y="518159"/>
                  </a:lnTo>
                  <a:lnTo>
                    <a:pt x="1281826" y="550567"/>
                  </a:lnTo>
                  <a:lnTo>
                    <a:pt x="1312570" y="583771"/>
                  </a:lnTo>
                  <a:lnTo>
                    <a:pt x="1342467" y="617753"/>
                  </a:lnTo>
                  <a:lnTo>
                    <a:pt x="1371499" y="652497"/>
                  </a:lnTo>
                  <a:lnTo>
                    <a:pt x="1399650" y="687987"/>
                  </a:lnTo>
                  <a:lnTo>
                    <a:pt x="1426902" y="724204"/>
                  </a:lnTo>
                  <a:lnTo>
                    <a:pt x="1453240" y="761133"/>
                  </a:lnTo>
                  <a:lnTo>
                    <a:pt x="1478646" y="798756"/>
                  </a:lnTo>
                  <a:lnTo>
                    <a:pt x="1503104" y="837056"/>
                  </a:lnTo>
                  <a:lnTo>
                    <a:pt x="1526596" y="876017"/>
                  </a:lnTo>
                  <a:lnTo>
                    <a:pt x="1549106" y="915622"/>
                  </a:lnTo>
                  <a:lnTo>
                    <a:pt x="1570617" y="955852"/>
                  </a:lnTo>
                  <a:lnTo>
                    <a:pt x="1591113" y="996693"/>
                  </a:lnTo>
                  <a:lnTo>
                    <a:pt x="1610575" y="1038126"/>
                  </a:lnTo>
                  <a:lnTo>
                    <a:pt x="1628989" y="1080134"/>
                  </a:lnTo>
                  <a:lnTo>
                    <a:pt x="1646336" y="1122702"/>
                  </a:lnTo>
                  <a:lnTo>
                    <a:pt x="1662600" y="1165812"/>
                  </a:lnTo>
                  <a:lnTo>
                    <a:pt x="1677765" y="1209446"/>
                  </a:lnTo>
                  <a:lnTo>
                    <a:pt x="1691813" y="1253588"/>
                  </a:lnTo>
                  <a:lnTo>
                    <a:pt x="1704728" y="1298222"/>
                  </a:lnTo>
                  <a:lnTo>
                    <a:pt x="1716492" y="1343329"/>
                  </a:lnTo>
                  <a:lnTo>
                    <a:pt x="1727089" y="1388894"/>
                  </a:lnTo>
                  <a:lnTo>
                    <a:pt x="1736503" y="1434899"/>
                  </a:lnTo>
                  <a:lnTo>
                    <a:pt x="1744716" y="1481327"/>
                  </a:lnTo>
                  <a:lnTo>
                    <a:pt x="1751711" y="1528162"/>
                  </a:lnTo>
                  <a:lnTo>
                    <a:pt x="1757473" y="1575387"/>
                  </a:lnTo>
                  <a:lnTo>
                    <a:pt x="1761983" y="1622983"/>
                  </a:lnTo>
                  <a:lnTo>
                    <a:pt x="1765225" y="1670936"/>
                  </a:lnTo>
                  <a:lnTo>
                    <a:pt x="1767183" y="1719227"/>
                  </a:lnTo>
                  <a:lnTo>
                    <a:pt x="1767839" y="1767839"/>
                  </a:lnTo>
                  <a:lnTo>
                    <a:pt x="1767192" y="1816079"/>
                  </a:lnTo>
                  <a:lnTo>
                    <a:pt x="1765261" y="1864026"/>
                  </a:lnTo>
                  <a:lnTo>
                    <a:pt x="1762060" y="1911662"/>
                  </a:lnTo>
                  <a:lnTo>
                    <a:pt x="1757607" y="1958970"/>
                  </a:lnTo>
                  <a:lnTo>
                    <a:pt x="1751916" y="2005932"/>
                  </a:lnTo>
                  <a:lnTo>
                    <a:pt x="1745003" y="2052529"/>
                  </a:lnTo>
                  <a:lnTo>
                    <a:pt x="1736883" y="2098746"/>
                  </a:lnTo>
                  <a:lnTo>
                    <a:pt x="1727573" y="2144563"/>
                  </a:lnTo>
                  <a:lnTo>
                    <a:pt x="1717087" y="2189963"/>
                  </a:lnTo>
                  <a:lnTo>
                    <a:pt x="1705441" y="2234928"/>
                  </a:lnTo>
                  <a:lnTo>
                    <a:pt x="1692651" y="2279440"/>
                  </a:lnTo>
                  <a:lnTo>
                    <a:pt x="1678733" y="2323482"/>
                  </a:lnTo>
                  <a:lnTo>
                    <a:pt x="1663701" y="2367036"/>
                  </a:lnTo>
                  <a:lnTo>
                    <a:pt x="1647572" y="2410084"/>
                  </a:lnTo>
                  <a:lnTo>
                    <a:pt x="1630360" y="2452609"/>
                  </a:lnTo>
                  <a:lnTo>
                    <a:pt x="1612082" y="2494592"/>
                  </a:lnTo>
                  <a:lnTo>
                    <a:pt x="1592753" y="2536016"/>
                  </a:lnTo>
                  <a:lnTo>
                    <a:pt x="1572389" y="2576863"/>
                  </a:lnTo>
                  <a:lnTo>
                    <a:pt x="1551005" y="2617116"/>
                  </a:lnTo>
                  <a:lnTo>
                    <a:pt x="1528616" y="2656756"/>
                  </a:lnTo>
                  <a:lnTo>
                    <a:pt x="1505239" y="2695766"/>
                  </a:lnTo>
                  <a:lnTo>
                    <a:pt x="1480889" y="2734129"/>
                  </a:lnTo>
                  <a:lnTo>
                    <a:pt x="1455581" y="2771825"/>
                  </a:lnTo>
                  <a:lnTo>
                    <a:pt x="1429331" y="2808839"/>
                  </a:lnTo>
                  <a:lnTo>
                    <a:pt x="1402154" y="2845151"/>
                  </a:lnTo>
                  <a:lnTo>
                    <a:pt x="1374066" y="2880744"/>
                  </a:lnTo>
                  <a:lnTo>
                    <a:pt x="1345083" y="2915600"/>
                  </a:lnTo>
                  <a:lnTo>
                    <a:pt x="1315221" y="2949703"/>
                  </a:lnTo>
                  <a:lnTo>
                    <a:pt x="1284493" y="2983033"/>
                  </a:lnTo>
                  <a:lnTo>
                    <a:pt x="1252918" y="3015573"/>
                  </a:lnTo>
                  <a:lnTo>
                    <a:pt x="1220508" y="3047306"/>
                  </a:lnTo>
                  <a:lnTo>
                    <a:pt x="1187282" y="3078213"/>
                  </a:lnTo>
                  <a:lnTo>
                    <a:pt x="1153253" y="3108277"/>
                  </a:lnTo>
                  <a:lnTo>
                    <a:pt x="1118438" y="3137480"/>
                  </a:lnTo>
                  <a:lnTo>
                    <a:pt x="1082851" y="3165804"/>
                  </a:lnTo>
                  <a:lnTo>
                    <a:pt x="1046510" y="3193232"/>
                  </a:lnTo>
                  <a:lnTo>
                    <a:pt x="1009428" y="3219746"/>
                  </a:lnTo>
                  <a:lnTo>
                    <a:pt x="971622" y="3245328"/>
                  </a:lnTo>
                  <a:lnTo>
                    <a:pt x="933107" y="3269961"/>
                  </a:lnTo>
                  <a:lnTo>
                    <a:pt x="893899" y="3293626"/>
                  </a:lnTo>
                  <a:lnTo>
                    <a:pt x="854014" y="3316306"/>
                  </a:lnTo>
                  <a:lnTo>
                    <a:pt x="813466" y="3337982"/>
                  </a:lnTo>
                  <a:lnTo>
                    <a:pt x="772272" y="3358639"/>
                  </a:lnTo>
                  <a:lnTo>
                    <a:pt x="730447" y="3378256"/>
                  </a:lnTo>
                  <a:lnTo>
                    <a:pt x="688006" y="3396818"/>
                  </a:lnTo>
                  <a:lnTo>
                    <a:pt x="644965" y="3414306"/>
                  </a:lnTo>
                  <a:lnTo>
                    <a:pt x="601340" y="3430702"/>
                  </a:lnTo>
                  <a:lnTo>
                    <a:pt x="557147" y="3445988"/>
                  </a:lnTo>
                  <a:lnTo>
                    <a:pt x="512400" y="3460148"/>
                  </a:lnTo>
                  <a:lnTo>
                    <a:pt x="467115" y="3473162"/>
                  </a:lnTo>
                  <a:lnTo>
                    <a:pt x="421309" y="3485014"/>
                  </a:lnTo>
                  <a:lnTo>
                    <a:pt x="374995" y="3495685"/>
                  </a:lnTo>
                  <a:lnTo>
                    <a:pt x="328191" y="3505159"/>
                  </a:lnTo>
                  <a:lnTo>
                    <a:pt x="280911" y="3513416"/>
                  </a:lnTo>
                  <a:lnTo>
                    <a:pt x="233172" y="3520440"/>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9" name="object 9"/>
            <p:cNvSpPr/>
            <p:nvPr/>
          </p:nvSpPr>
          <p:spPr>
            <a:xfrm>
              <a:off x="3012947" y="2819400"/>
              <a:ext cx="1767839" cy="3520440"/>
            </a:xfrm>
            <a:custGeom>
              <a:avLst/>
              <a:gdLst/>
              <a:ahLst/>
              <a:cxnLst/>
              <a:rect l="l" t="t" r="r" b="b"/>
              <a:pathLst>
                <a:path w="1767839" h="3520440">
                  <a:moveTo>
                    <a:pt x="0" y="0"/>
                  </a:moveTo>
                  <a:lnTo>
                    <a:pt x="48686" y="657"/>
                  </a:lnTo>
                  <a:lnTo>
                    <a:pt x="97046" y="2619"/>
                  </a:lnTo>
                  <a:lnTo>
                    <a:pt x="145062" y="5867"/>
                  </a:lnTo>
                  <a:lnTo>
                    <a:pt x="192718" y="10385"/>
                  </a:lnTo>
                  <a:lnTo>
                    <a:pt x="239997" y="16157"/>
                  </a:lnTo>
                  <a:lnTo>
                    <a:pt x="286882" y="23164"/>
                  </a:lnTo>
                  <a:lnTo>
                    <a:pt x="333356" y="31391"/>
                  </a:lnTo>
                  <a:lnTo>
                    <a:pt x="379403" y="40820"/>
                  </a:lnTo>
                  <a:lnTo>
                    <a:pt x="425005" y="51435"/>
                  </a:lnTo>
                  <a:lnTo>
                    <a:pt x="470146" y="63217"/>
                  </a:lnTo>
                  <a:lnTo>
                    <a:pt x="514810" y="76152"/>
                  </a:lnTo>
                  <a:lnTo>
                    <a:pt x="558978" y="90220"/>
                  </a:lnTo>
                  <a:lnTo>
                    <a:pt x="602635" y="105407"/>
                  </a:lnTo>
                  <a:lnTo>
                    <a:pt x="645764" y="121694"/>
                  </a:lnTo>
                  <a:lnTo>
                    <a:pt x="688347" y="139064"/>
                  </a:lnTo>
                  <a:lnTo>
                    <a:pt x="730369" y="157502"/>
                  </a:lnTo>
                  <a:lnTo>
                    <a:pt x="771812" y="176990"/>
                  </a:lnTo>
                  <a:lnTo>
                    <a:pt x="812659" y="197510"/>
                  </a:lnTo>
                  <a:lnTo>
                    <a:pt x="852894" y="219046"/>
                  </a:lnTo>
                  <a:lnTo>
                    <a:pt x="892499" y="241582"/>
                  </a:lnTo>
                  <a:lnTo>
                    <a:pt x="931459" y="265099"/>
                  </a:lnTo>
                  <a:lnTo>
                    <a:pt x="969755" y="289582"/>
                  </a:lnTo>
                  <a:lnTo>
                    <a:pt x="1007372" y="315013"/>
                  </a:lnTo>
                  <a:lnTo>
                    <a:pt x="1044293" y="341375"/>
                  </a:lnTo>
                  <a:lnTo>
                    <a:pt x="1080501" y="368652"/>
                  </a:lnTo>
                  <a:lnTo>
                    <a:pt x="1115978" y="396827"/>
                  </a:lnTo>
                  <a:lnTo>
                    <a:pt x="1150708" y="425881"/>
                  </a:lnTo>
                  <a:lnTo>
                    <a:pt x="1184675" y="455800"/>
                  </a:lnTo>
                  <a:lnTo>
                    <a:pt x="1217862" y="486565"/>
                  </a:lnTo>
                  <a:lnTo>
                    <a:pt x="1250251" y="518159"/>
                  </a:lnTo>
                  <a:lnTo>
                    <a:pt x="1281826" y="550567"/>
                  </a:lnTo>
                  <a:lnTo>
                    <a:pt x="1312570" y="583771"/>
                  </a:lnTo>
                  <a:lnTo>
                    <a:pt x="1342467" y="617753"/>
                  </a:lnTo>
                  <a:lnTo>
                    <a:pt x="1371499" y="652497"/>
                  </a:lnTo>
                  <a:lnTo>
                    <a:pt x="1399650" y="687987"/>
                  </a:lnTo>
                  <a:lnTo>
                    <a:pt x="1426902" y="724204"/>
                  </a:lnTo>
                  <a:lnTo>
                    <a:pt x="1453240" y="761133"/>
                  </a:lnTo>
                  <a:lnTo>
                    <a:pt x="1478646" y="798756"/>
                  </a:lnTo>
                  <a:lnTo>
                    <a:pt x="1503104" y="837056"/>
                  </a:lnTo>
                  <a:lnTo>
                    <a:pt x="1526596" y="876017"/>
                  </a:lnTo>
                  <a:lnTo>
                    <a:pt x="1549106" y="915622"/>
                  </a:lnTo>
                  <a:lnTo>
                    <a:pt x="1570617" y="955852"/>
                  </a:lnTo>
                  <a:lnTo>
                    <a:pt x="1591113" y="996693"/>
                  </a:lnTo>
                  <a:lnTo>
                    <a:pt x="1610575" y="1038126"/>
                  </a:lnTo>
                  <a:lnTo>
                    <a:pt x="1628989" y="1080134"/>
                  </a:lnTo>
                  <a:lnTo>
                    <a:pt x="1646336" y="1122702"/>
                  </a:lnTo>
                  <a:lnTo>
                    <a:pt x="1662600" y="1165812"/>
                  </a:lnTo>
                  <a:lnTo>
                    <a:pt x="1677765" y="1209446"/>
                  </a:lnTo>
                  <a:lnTo>
                    <a:pt x="1691813" y="1253588"/>
                  </a:lnTo>
                  <a:lnTo>
                    <a:pt x="1704728" y="1298222"/>
                  </a:lnTo>
                  <a:lnTo>
                    <a:pt x="1716492" y="1343329"/>
                  </a:lnTo>
                  <a:lnTo>
                    <a:pt x="1727089" y="1388894"/>
                  </a:lnTo>
                  <a:lnTo>
                    <a:pt x="1736503" y="1434899"/>
                  </a:lnTo>
                  <a:lnTo>
                    <a:pt x="1744716" y="1481327"/>
                  </a:lnTo>
                  <a:lnTo>
                    <a:pt x="1751711" y="1528162"/>
                  </a:lnTo>
                  <a:lnTo>
                    <a:pt x="1757473" y="1575387"/>
                  </a:lnTo>
                  <a:lnTo>
                    <a:pt x="1761983" y="1622983"/>
                  </a:lnTo>
                  <a:lnTo>
                    <a:pt x="1765225" y="1670936"/>
                  </a:lnTo>
                  <a:lnTo>
                    <a:pt x="1767183" y="1719227"/>
                  </a:lnTo>
                  <a:lnTo>
                    <a:pt x="1767839" y="1767839"/>
                  </a:lnTo>
                  <a:lnTo>
                    <a:pt x="1767192" y="1816079"/>
                  </a:lnTo>
                  <a:lnTo>
                    <a:pt x="1765261" y="1864026"/>
                  </a:lnTo>
                  <a:lnTo>
                    <a:pt x="1762060" y="1911662"/>
                  </a:lnTo>
                  <a:lnTo>
                    <a:pt x="1757607" y="1958970"/>
                  </a:lnTo>
                  <a:lnTo>
                    <a:pt x="1751916" y="2005932"/>
                  </a:lnTo>
                  <a:lnTo>
                    <a:pt x="1745003" y="2052529"/>
                  </a:lnTo>
                  <a:lnTo>
                    <a:pt x="1736883" y="2098746"/>
                  </a:lnTo>
                  <a:lnTo>
                    <a:pt x="1727573" y="2144563"/>
                  </a:lnTo>
                  <a:lnTo>
                    <a:pt x="1717087" y="2189963"/>
                  </a:lnTo>
                  <a:lnTo>
                    <a:pt x="1705441" y="2234928"/>
                  </a:lnTo>
                  <a:lnTo>
                    <a:pt x="1692651" y="2279440"/>
                  </a:lnTo>
                  <a:lnTo>
                    <a:pt x="1678733" y="2323482"/>
                  </a:lnTo>
                  <a:lnTo>
                    <a:pt x="1663701" y="2367036"/>
                  </a:lnTo>
                  <a:lnTo>
                    <a:pt x="1647572" y="2410084"/>
                  </a:lnTo>
                  <a:lnTo>
                    <a:pt x="1630360" y="2452609"/>
                  </a:lnTo>
                  <a:lnTo>
                    <a:pt x="1612082" y="2494592"/>
                  </a:lnTo>
                  <a:lnTo>
                    <a:pt x="1592753" y="2536016"/>
                  </a:lnTo>
                  <a:lnTo>
                    <a:pt x="1572389" y="2576863"/>
                  </a:lnTo>
                  <a:lnTo>
                    <a:pt x="1551005" y="2617116"/>
                  </a:lnTo>
                  <a:lnTo>
                    <a:pt x="1528616" y="2656756"/>
                  </a:lnTo>
                  <a:lnTo>
                    <a:pt x="1505239" y="2695766"/>
                  </a:lnTo>
                  <a:lnTo>
                    <a:pt x="1480889" y="2734129"/>
                  </a:lnTo>
                  <a:lnTo>
                    <a:pt x="1455581" y="2771825"/>
                  </a:lnTo>
                  <a:lnTo>
                    <a:pt x="1429331" y="2808839"/>
                  </a:lnTo>
                  <a:lnTo>
                    <a:pt x="1402154" y="2845151"/>
                  </a:lnTo>
                  <a:lnTo>
                    <a:pt x="1374066" y="2880744"/>
                  </a:lnTo>
                  <a:lnTo>
                    <a:pt x="1345083" y="2915600"/>
                  </a:lnTo>
                  <a:lnTo>
                    <a:pt x="1315221" y="2949703"/>
                  </a:lnTo>
                  <a:lnTo>
                    <a:pt x="1284493" y="2983033"/>
                  </a:lnTo>
                  <a:lnTo>
                    <a:pt x="1252918" y="3015573"/>
                  </a:lnTo>
                  <a:lnTo>
                    <a:pt x="1220508" y="3047306"/>
                  </a:lnTo>
                  <a:lnTo>
                    <a:pt x="1187282" y="3078213"/>
                  </a:lnTo>
                  <a:lnTo>
                    <a:pt x="1153253" y="3108277"/>
                  </a:lnTo>
                  <a:lnTo>
                    <a:pt x="1118438" y="3137480"/>
                  </a:lnTo>
                  <a:lnTo>
                    <a:pt x="1082851" y="3165804"/>
                  </a:lnTo>
                  <a:lnTo>
                    <a:pt x="1046510" y="3193232"/>
                  </a:lnTo>
                  <a:lnTo>
                    <a:pt x="1009428" y="3219746"/>
                  </a:lnTo>
                  <a:lnTo>
                    <a:pt x="971622" y="3245328"/>
                  </a:lnTo>
                  <a:lnTo>
                    <a:pt x="933107" y="3269961"/>
                  </a:lnTo>
                  <a:lnTo>
                    <a:pt x="893899" y="3293626"/>
                  </a:lnTo>
                  <a:lnTo>
                    <a:pt x="854014" y="3316306"/>
                  </a:lnTo>
                  <a:lnTo>
                    <a:pt x="813466" y="3337982"/>
                  </a:lnTo>
                  <a:lnTo>
                    <a:pt x="772272" y="3358639"/>
                  </a:lnTo>
                  <a:lnTo>
                    <a:pt x="730447" y="3378256"/>
                  </a:lnTo>
                  <a:lnTo>
                    <a:pt x="688006" y="3396818"/>
                  </a:lnTo>
                  <a:lnTo>
                    <a:pt x="644965" y="3414306"/>
                  </a:lnTo>
                  <a:lnTo>
                    <a:pt x="601340" y="3430702"/>
                  </a:lnTo>
                  <a:lnTo>
                    <a:pt x="557147" y="3445988"/>
                  </a:lnTo>
                  <a:lnTo>
                    <a:pt x="512400" y="3460148"/>
                  </a:lnTo>
                  <a:lnTo>
                    <a:pt x="467115" y="3473162"/>
                  </a:lnTo>
                  <a:lnTo>
                    <a:pt x="421309" y="3485014"/>
                  </a:lnTo>
                  <a:lnTo>
                    <a:pt x="374995" y="3495685"/>
                  </a:lnTo>
                  <a:lnTo>
                    <a:pt x="328191" y="3505159"/>
                  </a:lnTo>
                  <a:lnTo>
                    <a:pt x="280911" y="3513416"/>
                  </a:lnTo>
                  <a:lnTo>
                    <a:pt x="233172" y="3520440"/>
                  </a:lnTo>
                  <a:lnTo>
                    <a:pt x="0" y="1767839"/>
                  </a:lnTo>
                  <a:lnTo>
                    <a:pt x="0" y="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1556003" y="4587239"/>
              <a:ext cx="1690370" cy="1767839"/>
            </a:xfrm>
            <a:custGeom>
              <a:avLst/>
              <a:gdLst/>
              <a:ahLst/>
              <a:cxnLst/>
              <a:rect l="l" t="t" r="r" b="b"/>
              <a:pathLst>
                <a:path w="1690370" h="1767839">
                  <a:moveTo>
                    <a:pt x="1443472" y="1767694"/>
                  </a:moveTo>
                  <a:lnTo>
                    <a:pt x="1394491" y="1766585"/>
                  </a:lnTo>
                  <a:lnTo>
                    <a:pt x="1345686" y="1764126"/>
                  </a:lnTo>
                  <a:lnTo>
                    <a:pt x="1297082" y="1760329"/>
                  </a:lnTo>
                  <a:lnTo>
                    <a:pt x="1248704" y="1755205"/>
                  </a:lnTo>
                  <a:lnTo>
                    <a:pt x="1200578" y="1748766"/>
                  </a:lnTo>
                  <a:lnTo>
                    <a:pt x="1152729" y="1741022"/>
                  </a:lnTo>
                  <a:lnTo>
                    <a:pt x="1105183" y="1731984"/>
                  </a:lnTo>
                  <a:lnTo>
                    <a:pt x="1057965" y="1721665"/>
                  </a:lnTo>
                  <a:lnTo>
                    <a:pt x="1011100" y="1710076"/>
                  </a:lnTo>
                  <a:lnTo>
                    <a:pt x="964614" y="1697227"/>
                  </a:lnTo>
                  <a:lnTo>
                    <a:pt x="918533" y="1683129"/>
                  </a:lnTo>
                  <a:lnTo>
                    <a:pt x="872881" y="1667796"/>
                  </a:lnTo>
                  <a:lnTo>
                    <a:pt x="827684" y="1651237"/>
                  </a:lnTo>
                  <a:lnTo>
                    <a:pt x="782968" y="1633463"/>
                  </a:lnTo>
                  <a:lnTo>
                    <a:pt x="738758" y="1614487"/>
                  </a:lnTo>
                  <a:lnTo>
                    <a:pt x="695080" y="1594319"/>
                  </a:lnTo>
                  <a:lnTo>
                    <a:pt x="651959" y="1572971"/>
                  </a:lnTo>
                  <a:lnTo>
                    <a:pt x="609420" y="1550454"/>
                  </a:lnTo>
                  <a:lnTo>
                    <a:pt x="567488" y="1526779"/>
                  </a:lnTo>
                  <a:lnTo>
                    <a:pt x="526190" y="1501958"/>
                  </a:lnTo>
                  <a:lnTo>
                    <a:pt x="485551" y="1476002"/>
                  </a:lnTo>
                  <a:lnTo>
                    <a:pt x="445596" y="1448921"/>
                  </a:lnTo>
                  <a:lnTo>
                    <a:pt x="406350" y="1420729"/>
                  </a:lnTo>
                  <a:lnTo>
                    <a:pt x="367839" y="1391435"/>
                  </a:lnTo>
                  <a:lnTo>
                    <a:pt x="330088" y="1361051"/>
                  </a:lnTo>
                  <a:lnTo>
                    <a:pt x="293124" y="1329588"/>
                  </a:lnTo>
                  <a:lnTo>
                    <a:pt x="256970" y="1297058"/>
                  </a:lnTo>
                  <a:lnTo>
                    <a:pt x="221654" y="1263471"/>
                  </a:lnTo>
                  <a:lnTo>
                    <a:pt x="187199" y="1228840"/>
                  </a:lnTo>
                  <a:lnTo>
                    <a:pt x="153632" y="1193175"/>
                  </a:lnTo>
                  <a:lnTo>
                    <a:pt x="120978" y="1156488"/>
                  </a:lnTo>
                  <a:lnTo>
                    <a:pt x="89262" y="1118790"/>
                  </a:lnTo>
                  <a:lnTo>
                    <a:pt x="58510" y="1080093"/>
                  </a:lnTo>
                  <a:lnTo>
                    <a:pt x="28747" y="1040407"/>
                  </a:lnTo>
                  <a:lnTo>
                    <a:pt x="0" y="999743"/>
                  </a:lnTo>
                  <a:lnTo>
                    <a:pt x="1456944" y="0"/>
                  </a:lnTo>
                  <a:lnTo>
                    <a:pt x="1690116" y="1752600"/>
                  </a:lnTo>
                  <a:lnTo>
                    <a:pt x="1640639" y="1758408"/>
                  </a:lnTo>
                  <a:lnTo>
                    <a:pt x="1591211" y="1762810"/>
                  </a:lnTo>
                  <a:lnTo>
                    <a:pt x="1541857" y="1765818"/>
                  </a:lnTo>
                  <a:lnTo>
                    <a:pt x="1492602" y="1767442"/>
                  </a:lnTo>
                  <a:lnTo>
                    <a:pt x="1443472" y="1767694"/>
                  </a:lnTo>
                  <a:close/>
                </a:path>
              </a:pathLst>
            </a:custGeom>
            <a:solidFill>
              <a:srgbClr val="BF504D"/>
            </a:solidFill>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1556003" y="4587239"/>
              <a:ext cx="1690370" cy="1767839"/>
            </a:xfrm>
            <a:custGeom>
              <a:avLst/>
              <a:gdLst/>
              <a:ahLst/>
              <a:cxnLst/>
              <a:rect l="l" t="t" r="r" b="b"/>
              <a:pathLst>
                <a:path w="1690370" h="1767839">
                  <a:moveTo>
                    <a:pt x="1690116" y="1752600"/>
                  </a:moveTo>
                  <a:lnTo>
                    <a:pt x="1640639" y="1758408"/>
                  </a:lnTo>
                  <a:lnTo>
                    <a:pt x="1591211" y="1762810"/>
                  </a:lnTo>
                  <a:lnTo>
                    <a:pt x="1541857" y="1765818"/>
                  </a:lnTo>
                  <a:lnTo>
                    <a:pt x="1492602" y="1767442"/>
                  </a:lnTo>
                  <a:lnTo>
                    <a:pt x="1443472" y="1767694"/>
                  </a:lnTo>
                  <a:lnTo>
                    <a:pt x="1394491" y="1766585"/>
                  </a:lnTo>
                  <a:lnTo>
                    <a:pt x="1345686" y="1764126"/>
                  </a:lnTo>
                  <a:lnTo>
                    <a:pt x="1297082" y="1760329"/>
                  </a:lnTo>
                  <a:lnTo>
                    <a:pt x="1248704" y="1755205"/>
                  </a:lnTo>
                  <a:lnTo>
                    <a:pt x="1200578" y="1748766"/>
                  </a:lnTo>
                  <a:lnTo>
                    <a:pt x="1152729" y="1741022"/>
                  </a:lnTo>
                  <a:lnTo>
                    <a:pt x="1105183" y="1731984"/>
                  </a:lnTo>
                  <a:lnTo>
                    <a:pt x="1057965" y="1721665"/>
                  </a:lnTo>
                  <a:lnTo>
                    <a:pt x="1011100" y="1710076"/>
                  </a:lnTo>
                  <a:lnTo>
                    <a:pt x="964614" y="1697227"/>
                  </a:lnTo>
                  <a:lnTo>
                    <a:pt x="918533" y="1683129"/>
                  </a:lnTo>
                  <a:lnTo>
                    <a:pt x="872881" y="1667796"/>
                  </a:lnTo>
                  <a:lnTo>
                    <a:pt x="827684" y="1651237"/>
                  </a:lnTo>
                  <a:lnTo>
                    <a:pt x="782968" y="1633463"/>
                  </a:lnTo>
                  <a:lnTo>
                    <a:pt x="738758" y="1614487"/>
                  </a:lnTo>
                  <a:lnTo>
                    <a:pt x="695080" y="1594319"/>
                  </a:lnTo>
                  <a:lnTo>
                    <a:pt x="651959" y="1572971"/>
                  </a:lnTo>
                  <a:lnTo>
                    <a:pt x="609420" y="1550454"/>
                  </a:lnTo>
                  <a:lnTo>
                    <a:pt x="567488" y="1526779"/>
                  </a:lnTo>
                  <a:lnTo>
                    <a:pt x="526190" y="1501958"/>
                  </a:lnTo>
                  <a:lnTo>
                    <a:pt x="485551" y="1476002"/>
                  </a:lnTo>
                  <a:lnTo>
                    <a:pt x="445596" y="1448921"/>
                  </a:lnTo>
                  <a:lnTo>
                    <a:pt x="406350" y="1420729"/>
                  </a:lnTo>
                  <a:lnTo>
                    <a:pt x="367839" y="1391435"/>
                  </a:lnTo>
                  <a:lnTo>
                    <a:pt x="330088" y="1361051"/>
                  </a:lnTo>
                  <a:lnTo>
                    <a:pt x="293124" y="1329588"/>
                  </a:lnTo>
                  <a:lnTo>
                    <a:pt x="256970" y="1297058"/>
                  </a:lnTo>
                  <a:lnTo>
                    <a:pt x="221654" y="1263471"/>
                  </a:lnTo>
                  <a:lnTo>
                    <a:pt x="187199" y="1228840"/>
                  </a:lnTo>
                  <a:lnTo>
                    <a:pt x="153632" y="1193175"/>
                  </a:lnTo>
                  <a:lnTo>
                    <a:pt x="120978" y="1156488"/>
                  </a:lnTo>
                  <a:lnTo>
                    <a:pt x="89262" y="1118790"/>
                  </a:lnTo>
                  <a:lnTo>
                    <a:pt x="58510" y="1080093"/>
                  </a:lnTo>
                  <a:lnTo>
                    <a:pt x="28747" y="1040407"/>
                  </a:lnTo>
                  <a:lnTo>
                    <a:pt x="0" y="999743"/>
                  </a:lnTo>
                  <a:lnTo>
                    <a:pt x="1456944" y="0"/>
                  </a:lnTo>
                  <a:lnTo>
                    <a:pt x="1690116" y="175260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2" name="object 12"/>
            <p:cNvSpPr/>
            <p:nvPr/>
          </p:nvSpPr>
          <p:spPr>
            <a:xfrm>
              <a:off x="1246467" y="3893819"/>
              <a:ext cx="1766570" cy="1693545"/>
            </a:xfrm>
            <a:custGeom>
              <a:avLst/>
              <a:gdLst/>
              <a:ahLst/>
              <a:cxnLst/>
              <a:rect l="l" t="t" r="r" b="b"/>
              <a:pathLst>
                <a:path w="1766570" h="1693545">
                  <a:moveTo>
                    <a:pt x="309536" y="1693163"/>
                  </a:moveTo>
                  <a:lnTo>
                    <a:pt x="281730" y="1651315"/>
                  </a:lnTo>
                  <a:lnTo>
                    <a:pt x="255212" y="1608845"/>
                  </a:lnTo>
                  <a:lnTo>
                    <a:pt x="229984" y="1565784"/>
                  </a:lnTo>
                  <a:lnTo>
                    <a:pt x="206050" y="1522160"/>
                  </a:lnTo>
                  <a:lnTo>
                    <a:pt x="183412" y="1478001"/>
                  </a:lnTo>
                  <a:lnTo>
                    <a:pt x="162074" y="1433336"/>
                  </a:lnTo>
                  <a:lnTo>
                    <a:pt x="142040" y="1388193"/>
                  </a:lnTo>
                  <a:lnTo>
                    <a:pt x="123311" y="1342602"/>
                  </a:lnTo>
                  <a:lnTo>
                    <a:pt x="105891" y="1296590"/>
                  </a:lnTo>
                  <a:lnTo>
                    <a:pt x="89784" y="1250187"/>
                  </a:lnTo>
                  <a:lnTo>
                    <a:pt x="74992" y="1203421"/>
                  </a:lnTo>
                  <a:lnTo>
                    <a:pt x="61519" y="1156320"/>
                  </a:lnTo>
                  <a:lnTo>
                    <a:pt x="49367" y="1108914"/>
                  </a:lnTo>
                  <a:lnTo>
                    <a:pt x="38541" y="1061231"/>
                  </a:lnTo>
                  <a:lnTo>
                    <a:pt x="29042" y="1013299"/>
                  </a:lnTo>
                  <a:lnTo>
                    <a:pt x="20875" y="965147"/>
                  </a:lnTo>
                  <a:lnTo>
                    <a:pt x="14041" y="916804"/>
                  </a:lnTo>
                  <a:lnTo>
                    <a:pt x="8546" y="868299"/>
                  </a:lnTo>
                  <a:lnTo>
                    <a:pt x="4390" y="819659"/>
                  </a:lnTo>
                  <a:lnTo>
                    <a:pt x="1579" y="770914"/>
                  </a:lnTo>
                  <a:lnTo>
                    <a:pt x="114" y="722092"/>
                  </a:lnTo>
                  <a:lnTo>
                    <a:pt x="0" y="673221"/>
                  </a:lnTo>
                  <a:lnTo>
                    <a:pt x="1238" y="624331"/>
                  </a:lnTo>
                  <a:lnTo>
                    <a:pt x="3832" y="575451"/>
                  </a:lnTo>
                  <a:lnTo>
                    <a:pt x="7786" y="526607"/>
                  </a:lnTo>
                  <a:lnTo>
                    <a:pt x="13103" y="477830"/>
                  </a:lnTo>
                  <a:lnTo>
                    <a:pt x="19785" y="429148"/>
                  </a:lnTo>
                  <a:lnTo>
                    <a:pt x="27836" y="380590"/>
                  </a:lnTo>
                  <a:lnTo>
                    <a:pt x="37259" y="332183"/>
                  </a:lnTo>
                  <a:lnTo>
                    <a:pt x="48057" y="283957"/>
                  </a:lnTo>
                  <a:lnTo>
                    <a:pt x="60233" y="235941"/>
                  </a:lnTo>
                  <a:lnTo>
                    <a:pt x="73790" y="188162"/>
                  </a:lnTo>
                  <a:lnTo>
                    <a:pt x="88732" y="140650"/>
                  </a:lnTo>
                  <a:lnTo>
                    <a:pt x="105061" y="93433"/>
                  </a:lnTo>
                  <a:lnTo>
                    <a:pt x="122782" y="46540"/>
                  </a:lnTo>
                  <a:lnTo>
                    <a:pt x="141896" y="0"/>
                  </a:lnTo>
                  <a:lnTo>
                    <a:pt x="1766480" y="693420"/>
                  </a:lnTo>
                  <a:lnTo>
                    <a:pt x="309536" y="1693163"/>
                  </a:lnTo>
                  <a:close/>
                </a:path>
              </a:pathLst>
            </a:custGeom>
            <a:solidFill>
              <a:srgbClr val="9ABA59"/>
            </a:solidFill>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1246467" y="3893819"/>
              <a:ext cx="1766570" cy="1693545"/>
            </a:xfrm>
            <a:custGeom>
              <a:avLst/>
              <a:gdLst/>
              <a:ahLst/>
              <a:cxnLst/>
              <a:rect l="l" t="t" r="r" b="b"/>
              <a:pathLst>
                <a:path w="1766570" h="1693545">
                  <a:moveTo>
                    <a:pt x="309536" y="1693163"/>
                  </a:moveTo>
                  <a:lnTo>
                    <a:pt x="281730" y="1651315"/>
                  </a:lnTo>
                  <a:lnTo>
                    <a:pt x="255212" y="1608845"/>
                  </a:lnTo>
                  <a:lnTo>
                    <a:pt x="229984" y="1565784"/>
                  </a:lnTo>
                  <a:lnTo>
                    <a:pt x="206050" y="1522160"/>
                  </a:lnTo>
                  <a:lnTo>
                    <a:pt x="183412" y="1478001"/>
                  </a:lnTo>
                  <a:lnTo>
                    <a:pt x="162074" y="1433336"/>
                  </a:lnTo>
                  <a:lnTo>
                    <a:pt x="142040" y="1388193"/>
                  </a:lnTo>
                  <a:lnTo>
                    <a:pt x="123311" y="1342602"/>
                  </a:lnTo>
                  <a:lnTo>
                    <a:pt x="105891" y="1296590"/>
                  </a:lnTo>
                  <a:lnTo>
                    <a:pt x="89784" y="1250187"/>
                  </a:lnTo>
                  <a:lnTo>
                    <a:pt x="74992" y="1203421"/>
                  </a:lnTo>
                  <a:lnTo>
                    <a:pt x="61519" y="1156320"/>
                  </a:lnTo>
                  <a:lnTo>
                    <a:pt x="49367" y="1108914"/>
                  </a:lnTo>
                  <a:lnTo>
                    <a:pt x="38541" y="1061231"/>
                  </a:lnTo>
                  <a:lnTo>
                    <a:pt x="29042" y="1013299"/>
                  </a:lnTo>
                  <a:lnTo>
                    <a:pt x="20875" y="965147"/>
                  </a:lnTo>
                  <a:lnTo>
                    <a:pt x="14041" y="916804"/>
                  </a:lnTo>
                  <a:lnTo>
                    <a:pt x="8546" y="868299"/>
                  </a:lnTo>
                  <a:lnTo>
                    <a:pt x="4390" y="819659"/>
                  </a:lnTo>
                  <a:lnTo>
                    <a:pt x="1579" y="770914"/>
                  </a:lnTo>
                  <a:lnTo>
                    <a:pt x="114" y="722092"/>
                  </a:lnTo>
                  <a:lnTo>
                    <a:pt x="0" y="673221"/>
                  </a:lnTo>
                  <a:lnTo>
                    <a:pt x="1238" y="624331"/>
                  </a:lnTo>
                  <a:lnTo>
                    <a:pt x="3832" y="575451"/>
                  </a:lnTo>
                  <a:lnTo>
                    <a:pt x="7786" y="526607"/>
                  </a:lnTo>
                  <a:lnTo>
                    <a:pt x="13103" y="477830"/>
                  </a:lnTo>
                  <a:lnTo>
                    <a:pt x="19785" y="429148"/>
                  </a:lnTo>
                  <a:lnTo>
                    <a:pt x="27836" y="380590"/>
                  </a:lnTo>
                  <a:lnTo>
                    <a:pt x="37259" y="332183"/>
                  </a:lnTo>
                  <a:lnTo>
                    <a:pt x="48057" y="283957"/>
                  </a:lnTo>
                  <a:lnTo>
                    <a:pt x="60233" y="235941"/>
                  </a:lnTo>
                  <a:lnTo>
                    <a:pt x="73790" y="188162"/>
                  </a:lnTo>
                  <a:lnTo>
                    <a:pt x="88732" y="140650"/>
                  </a:lnTo>
                  <a:lnTo>
                    <a:pt x="105061" y="93433"/>
                  </a:lnTo>
                  <a:lnTo>
                    <a:pt x="122782" y="46540"/>
                  </a:lnTo>
                  <a:lnTo>
                    <a:pt x="141896" y="0"/>
                  </a:lnTo>
                  <a:lnTo>
                    <a:pt x="1766480" y="693420"/>
                  </a:lnTo>
                  <a:lnTo>
                    <a:pt x="309536" y="1693163"/>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4" name="object 14"/>
            <p:cNvSpPr/>
            <p:nvPr/>
          </p:nvSpPr>
          <p:spPr>
            <a:xfrm>
              <a:off x="1388363" y="2983991"/>
              <a:ext cx="1624965" cy="1603375"/>
            </a:xfrm>
            <a:custGeom>
              <a:avLst/>
              <a:gdLst/>
              <a:ahLst/>
              <a:cxnLst/>
              <a:rect l="l" t="t" r="r" b="b"/>
              <a:pathLst>
                <a:path w="1624964" h="1603375">
                  <a:moveTo>
                    <a:pt x="1624584" y="1603248"/>
                  </a:moveTo>
                  <a:lnTo>
                    <a:pt x="0" y="909828"/>
                  </a:lnTo>
                  <a:lnTo>
                    <a:pt x="20333" y="863753"/>
                  </a:lnTo>
                  <a:lnTo>
                    <a:pt x="41930" y="818390"/>
                  </a:lnTo>
                  <a:lnTo>
                    <a:pt x="64768" y="773760"/>
                  </a:lnTo>
                  <a:lnTo>
                    <a:pt x="88826" y="729886"/>
                  </a:lnTo>
                  <a:lnTo>
                    <a:pt x="114081" y="686789"/>
                  </a:lnTo>
                  <a:lnTo>
                    <a:pt x="140512" y="644491"/>
                  </a:lnTo>
                  <a:lnTo>
                    <a:pt x="168097" y="603014"/>
                  </a:lnTo>
                  <a:lnTo>
                    <a:pt x="196814" y="562380"/>
                  </a:lnTo>
                  <a:lnTo>
                    <a:pt x="226641" y="522611"/>
                  </a:lnTo>
                  <a:lnTo>
                    <a:pt x="257557" y="483728"/>
                  </a:lnTo>
                  <a:lnTo>
                    <a:pt x="289539" y="445754"/>
                  </a:lnTo>
                  <a:lnTo>
                    <a:pt x="322566" y="408710"/>
                  </a:lnTo>
                  <a:lnTo>
                    <a:pt x="356616" y="372618"/>
                  </a:lnTo>
                  <a:lnTo>
                    <a:pt x="391666" y="337499"/>
                  </a:lnTo>
                  <a:lnTo>
                    <a:pt x="427696" y="303377"/>
                  </a:lnTo>
                  <a:lnTo>
                    <a:pt x="464683" y="270272"/>
                  </a:lnTo>
                  <a:lnTo>
                    <a:pt x="502605" y="238207"/>
                  </a:lnTo>
                  <a:lnTo>
                    <a:pt x="541441" y="207202"/>
                  </a:lnTo>
                  <a:lnTo>
                    <a:pt x="581169" y="177282"/>
                  </a:lnTo>
                  <a:lnTo>
                    <a:pt x="621767" y="148466"/>
                  </a:lnTo>
                  <a:lnTo>
                    <a:pt x="663212" y="120777"/>
                  </a:lnTo>
                  <a:lnTo>
                    <a:pt x="705484" y="94236"/>
                  </a:lnTo>
                  <a:lnTo>
                    <a:pt x="748560" y="68867"/>
                  </a:lnTo>
                  <a:lnTo>
                    <a:pt x="792418" y="44689"/>
                  </a:lnTo>
                  <a:lnTo>
                    <a:pt x="837038" y="21726"/>
                  </a:lnTo>
                  <a:lnTo>
                    <a:pt x="882396" y="0"/>
                  </a:lnTo>
                  <a:lnTo>
                    <a:pt x="1624584" y="1603248"/>
                  </a:lnTo>
                  <a:close/>
                </a:path>
              </a:pathLst>
            </a:custGeom>
            <a:solidFill>
              <a:srgbClr val="8064A1"/>
            </a:solidFill>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1388363" y="2983991"/>
              <a:ext cx="1624965" cy="1603375"/>
            </a:xfrm>
            <a:custGeom>
              <a:avLst/>
              <a:gdLst/>
              <a:ahLst/>
              <a:cxnLst/>
              <a:rect l="l" t="t" r="r" b="b"/>
              <a:pathLst>
                <a:path w="1624964" h="1603375">
                  <a:moveTo>
                    <a:pt x="0" y="909828"/>
                  </a:moveTo>
                  <a:lnTo>
                    <a:pt x="20333" y="863753"/>
                  </a:lnTo>
                  <a:lnTo>
                    <a:pt x="41930" y="818390"/>
                  </a:lnTo>
                  <a:lnTo>
                    <a:pt x="64768" y="773760"/>
                  </a:lnTo>
                  <a:lnTo>
                    <a:pt x="88826" y="729886"/>
                  </a:lnTo>
                  <a:lnTo>
                    <a:pt x="114081" y="686789"/>
                  </a:lnTo>
                  <a:lnTo>
                    <a:pt x="140512" y="644491"/>
                  </a:lnTo>
                  <a:lnTo>
                    <a:pt x="168097" y="603014"/>
                  </a:lnTo>
                  <a:lnTo>
                    <a:pt x="196814" y="562380"/>
                  </a:lnTo>
                  <a:lnTo>
                    <a:pt x="226641" y="522611"/>
                  </a:lnTo>
                  <a:lnTo>
                    <a:pt x="257557" y="483728"/>
                  </a:lnTo>
                  <a:lnTo>
                    <a:pt x="289539" y="445754"/>
                  </a:lnTo>
                  <a:lnTo>
                    <a:pt x="322566" y="408710"/>
                  </a:lnTo>
                  <a:lnTo>
                    <a:pt x="356616" y="372618"/>
                  </a:lnTo>
                  <a:lnTo>
                    <a:pt x="391666" y="337499"/>
                  </a:lnTo>
                  <a:lnTo>
                    <a:pt x="427696" y="303377"/>
                  </a:lnTo>
                  <a:lnTo>
                    <a:pt x="464683" y="270272"/>
                  </a:lnTo>
                  <a:lnTo>
                    <a:pt x="502605" y="238207"/>
                  </a:lnTo>
                  <a:lnTo>
                    <a:pt x="541441" y="207202"/>
                  </a:lnTo>
                  <a:lnTo>
                    <a:pt x="581169" y="177282"/>
                  </a:lnTo>
                  <a:lnTo>
                    <a:pt x="621767" y="148466"/>
                  </a:lnTo>
                  <a:lnTo>
                    <a:pt x="663212" y="120777"/>
                  </a:lnTo>
                  <a:lnTo>
                    <a:pt x="705484" y="94236"/>
                  </a:lnTo>
                  <a:lnTo>
                    <a:pt x="748560" y="68867"/>
                  </a:lnTo>
                  <a:lnTo>
                    <a:pt x="792418" y="44689"/>
                  </a:lnTo>
                  <a:lnTo>
                    <a:pt x="837038" y="21726"/>
                  </a:lnTo>
                  <a:lnTo>
                    <a:pt x="882396" y="0"/>
                  </a:lnTo>
                  <a:lnTo>
                    <a:pt x="1624584" y="1603248"/>
                  </a:lnTo>
                  <a:lnTo>
                    <a:pt x="0" y="909828"/>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2270759" y="2819400"/>
              <a:ext cx="742315" cy="1767839"/>
            </a:xfrm>
            <a:custGeom>
              <a:avLst/>
              <a:gdLst/>
              <a:ahLst/>
              <a:cxnLst/>
              <a:rect l="l" t="t" r="r" b="b"/>
              <a:pathLst>
                <a:path w="742314" h="1767839">
                  <a:moveTo>
                    <a:pt x="742188" y="1767840"/>
                  </a:moveTo>
                  <a:lnTo>
                    <a:pt x="0" y="164591"/>
                  </a:lnTo>
                  <a:lnTo>
                    <a:pt x="46893" y="143643"/>
                  </a:lnTo>
                  <a:lnTo>
                    <a:pt x="94285" y="124084"/>
                  </a:lnTo>
                  <a:lnTo>
                    <a:pt x="142146" y="105924"/>
                  </a:lnTo>
                  <a:lnTo>
                    <a:pt x="190446" y="89169"/>
                  </a:lnTo>
                  <a:lnTo>
                    <a:pt x="239155" y="73829"/>
                  </a:lnTo>
                  <a:lnTo>
                    <a:pt x="288243" y="59911"/>
                  </a:lnTo>
                  <a:lnTo>
                    <a:pt x="337680" y="47424"/>
                  </a:lnTo>
                  <a:lnTo>
                    <a:pt x="387438" y="36375"/>
                  </a:lnTo>
                  <a:lnTo>
                    <a:pt x="437485" y="26773"/>
                  </a:lnTo>
                  <a:lnTo>
                    <a:pt x="487792" y="18626"/>
                  </a:lnTo>
                  <a:lnTo>
                    <a:pt x="538330" y="11942"/>
                  </a:lnTo>
                  <a:lnTo>
                    <a:pt x="589068" y="6729"/>
                  </a:lnTo>
                  <a:lnTo>
                    <a:pt x="639977" y="2996"/>
                  </a:lnTo>
                  <a:lnTo>
                    <a:pt x="691027" y="750"/>
                  </a:lnTo>
                  <a:lnTo>
                    <a:pt x="742188" y="0"/>
                  </a:lnTo>
                  <a:lnTo>
                    <a:pt x="742188" y="1767840"/>
                  </a:lnTo>
                  <a:close/>
                </a:path>
              </a:pathLst>
            </a:custGeom>
            <a:solidFill>
              <a:srgbClr val="4BACC6"/>
            </a:solidFill>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2270759" y="2819400"/>
              <a:ext cx="742315" cy="1767839"/>
            </a:xfrm>
            <a:custGeom>
              <a:avLst/>
              <a:gdLst/>
              <a:ahLst/>
              <a:cxnLst/>
              <a:rect l="l" t="t" r="r" b="b"/>
              <a:pathLst>
                <a:path w="742314" h="1767839">
                  <a:moveTo>
                    <a:pt x="0" y="164591"/>
                  </a:moveTo>
                  <a:lnTo>
                    <a:pt x="46893" y="143643"/>
                  </a:lnTo>
                  <a:lnTo>
                    <a:pt x="94285" y="124084"/>
                  </a:lnTo>
                  <a:lnTo>
                    <a:pt x="142146" y="105924"/>
                  </a:lnTo>
                  <a:lnTo>
                    <a:pt x="190446" y="89169"/>
                  </a:lnTo>
                  <a:lnTo>
                    <a:pt x="239155" y="73829"/>
                  </a:lnTo>
                  <a:lnTo>
                    <a:pt x="288243" y="59911"/>
                  </a:lnTo>
                  <a:lnTo>
                    <a:pt x="337680" y="47424"/>
                  </a:lnTo>
                  <a:lnTo>
                    <a:pt x="387438" y="36375"/>
                  </a:lnTo>
                  <a:lnTo>
                    <a:pt x="437485" y="26773"/>
                  </a:lnTo>
                  <a:lnTo>
                    <a:pt x="487792" y="18626"/>
                  </a:lnTo>
                  <a:lnTo>
                    <a:pt x="538330" y="11942"/>
                  </a:lnTo>
                  <a:lnTo>
                    <a:pt x="589068" y="6729"/>
                  </a:lnTo>
                  <a:lnTo>
                    <a:pt x="639977" y="2996"/>
                  </a:lnTo>
                  <a:lnTo>
                    <a:pt x="691027" y="750"/>
                  </a:lnTo>
                  <a:lnTo>
                    <a:pt x="742188" y="0"/>
                  </a:lnTo>
                  <a:lnTo>
                    <a:pt x="742188" y="1767840"/>
                  </a:lnTo>
                  <a:lnTo>
                    <a:pt x="0" y="164591"/>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8" name="object 18"/>
            <p:cNvSpPr/>
            <p:nvPr/>
          </p:nvSpPr>
          <p:spPr>
            <a:xfrm>
              <a:off x="1744979" y="3204972"/>
              <a:ext cx="74930" cy="152400"/>
            </a:xfrm>
            <a:custGeom>
              <a:avLst/>
              <a:gdLst/>
              <a:ahLst/>
              <a:cxnLst/>
              <a:rect l="l" t="t" r="r" b="b"/>
              <a:pathLst>
                <a:path w="74930" h="152400">
                  <a:moveTo>
                    <a:pt x="0" y="152400"/>
                  </a:moveTo>
                  <a:lnTo>
                    <a:pt x="74676" y="0"/>
                  </a:lnTo>
                </a:path>
              </a:pathLst>
            </a:custGeom>
            <a:ln w="9144">
              <a:solidFill>
                <a:srgbClr val="A5A5A5"/>
              </a:solidFill>
            </a:ln>
          </p:spPr>
          <p:txBody>
            <a:bodyPr wrap="square" lIns="0" tIns="0" rIns="0" bIns="0" rtlCol="0"/>
            <a:lstStyle/>
            <a:p>
              <a:pPr defTabSz="806867"/>
              <a:endParaRPr sz="1588">
                <a:solidFill>
                  <a:prstClr val="black"/>
                </a:solidFill>
                <a:latin typeface="Calibri"/>
              </a:endParaRPr>
            </a:p>
          </p:txBody>
        </p:sp>
      </p:grpSp>
      <p:sp>
        <p:nvSpPr>
          <p:cNvPr id="19" name="object 19"/>
          <p:cNvSpPr txBox="1"/>
          <p:nvPr/>
        </p:nvSpPr>
        <p:spPr>
          <a:xfrm>
            <a:off x="5062796" y="3651796"/>
            <a:ext cx="713254" cy="662180"/>
          </a:xfrm>
          <a:prstGeom prst="rect">
            <a:avLst/>
          </a:prstGeom>
        </p:spPr>
        <p:txBody>
          <a:bodyPr vert="horz" wrap="square" lIns="0" tIns="8965" rIns="0" bIns="0" rtlCol="0">
            <a:spAutoFit/>
          </a:bodyPr>
          <a:lstStyle/>
          <a:p>
            <a:pPr marL="10646" marR="4483" indent="-2802" algn="ctr" defTabSz="806867">
              <a:lnSpc>
                <a:spcPct val="101400"/>
              </a:lnSpc>
              <a:spcBef>
                <a:spcPts val="71"/>
              </a:spcBef>
            </a:pPr>
            <a:r>
              <a:rPr sz="1059" dirty="0">
                <a:solidFill>
                  <a:srgbClr val="3F3F3F"/>
                </a:solidFill>
                <a:latin typeface="Carlito"/>
                <a:cs typeface="Carlito"/>
              </a:rPr>
              <a:t>Building</a:t>
            </a:r>
            <a:r>
              <a:rPr sz="1059" spc="-79" dirty="0">
                <a:solidFill>
                  <a:srgbClr val="3F3F3F"/>
                </a:solidFill>
                <a:latin typeface="Carlito"/>
                <a:cs typeface="Carlito"/>
              </a:rPr>
              <a:t> </a:t>
            </a:r>
            <a:r>
              <a:rPr sz="1059" dirty="0">
                <a:solidFill>
                  <a:srgbClr val="3F3F3F"/>
                </a:solidFill>
                <a:latin typeface="Carlito"/>
                <a:cs typeface="Carlito"/>
              </a:rPr>
              <a:t>and  </a:t>
            </a:r>
            <a:r>
              <a:rPr sz="1059" spc="-4" dirty="0">
                <a:solidFill>
                  <a:srgbClr val="3F3F3F"/>
                </a:solidFill>
                <a:latin typeface="Carlito"/>
                <a:cs typeface="Carlito"/>
              </a:rPr>
              <a:t>c</a:t>
            </a:r>
            <a:r>
              <a:rPr sz="1059" dirty="0">
                <a:solidFill>
                  <a:srgbClr val="3F3F3F"/>
                </a:solidFill>
                <a:latin typeface="Carlito"/>
                <a:cs typeface="Carlito"/>
              </a:rPr>
              <a:t>o</a:t>
            </a:r>
            <a:r>
              <a:rPr sz="1059" spc="4" dirty="0">
                <a:solidFill>
                  <a:srgbClr val="3F3F3F"/>
                </a:solidFill>
                <a:latin typeface="Carlito"/>
                <a:cs typeface="Carlito"/>
              </a:rPr>
              <a:t>n</a:t>
            </a:r>
            <a:r>
              <a:rPr sz="1059" spc="-4" dirty="0">
                <a:solidFill>
                  <a:srgbClr val="3F3F3F"/>
                </a:solidFill>
                <a:latin typeface="Carlito"/>
                <a:cs typeface="Carlito"/>
              </a:rPr>
              <a:t>s</a:t>
            </a:r>
            <a:r>
              <a:rPr sz="1059" spc="4" dirty="0">
                <a:solidFill>
                  <a:srgbClr val="3F3F3F"/>
                </a:solidFill>
                <a:latin typeface="Carlito"/>
                <a:cs typeface="Carlito"/>
              </a:rPr>
              <a:t>t</a:t>
            </a:r>
            <a:r>
              <a:rPr sz="1059" dirty="0">
                <a:solidFill>
                  <a:srgbClr val="3F3F3F"/>
                </a:solidFill>
                <a:latin typeface="Carlito"/>
                <a:cs typeface="Carlito"/>
              </a:rPr>
              <a:t>r</a:t>
            </a:r>
            <a:r>
              <a:rPr sz="1059" spc="4" dirty="0">
                <a:solidFill>
                  <a:srgbClr val="3F3F3F"/>
                </a:solidFill>
                <a:latin typeface="Carlito"/>
                <a:cs typeface="Carlito"/>
              </a:rPr>
              <a:t>u</a:t>
            </a:r>
            <a:r>
              <a:rPr sz="1059" spc="-4" dirty="0">
                <a:solidFill>
                  <a:srgbClr val="3F3F3F"/>
                </a:solidFill>
                <a:latin typeface="Carlito"/>
                <a:cs typeface="Carlito"/>
              </a:rPr>
              <a:t>c</a:t>
            </a:r>
            <a:r>
              <a:rPr sz="1059" spc="4" dirty="0">
                <a:solidFill>
                  <a:srgbClr val="3F3F3F"/>
                </a:solidFill>
                <a:latin typeface="Carlito"/>
                <a:cs typeface="Carlito"/>
              </a:rPr>
              <a:t>t</a:t>
            </a:r>
            <a:r>
              <a:rPr sz="1059" dirty="0">
                <a:solidFill>
                  <a:srgbClr val="3F3F3F"/>
                </a:solidFill>
                <a:latin typeface="Carlito"/>
                <a:cs typeface="Carlito"/>
              </a:rPr>
              <a:t>ion  materials  </a:t>
            </a:r>
            <a:r>
              <a:rPr sz="1059" spc="-4" dirty="0">
                <a:solidFill>
                  <a:srgbClr val="3F3F3F"/>
                </a:solidFill>
                <a:latin typeface="Carlito"/>
                <a:cs typeface="Carlito"/>
              </a:rPr>
              <a:t>47.9%</a:t>
            </a:r>
            <a:endParaRPr sz="1059">
              <a:solidFill>
                <a:prstClr val="black"/>
              </a:solidFill>
              <a:latin typeface="Carlito"/>
              <a:cs typeface="Carlito"/>
            </a:endParaRPr>
          </a:p>
        </p:txBody>
      </p:sp>
      <p:sp>
        <p:nvSpPr>
          <p:cNvPr id="20" name="object 20"/>
          <p:cNvSpPr txBox="1"/>
          <p:nvPr/>
        </p:nvSpPr>
        <p:spPr>
          <a:xfrm>
            <a:off x="3321445" y="4895645"/>
            <a:ext cx="931769" cy="662180"/>
          </a:xfrm>
          <a:prstGeom prst="rect">
            <a:avLst/>
          </a:prstGeom>
        </p:spPr>
        <p:txBody>
          <a:bodyPr vert="horz" wrap="square" lIns="0" tIns="8965" rIns="0" bIns="0" rtlCol="0">
            <a:spAutoFit/>
          </a:bodyPr>
          <a:lstStyle/>
          <a:p>
            <a:pPr marL="11206" marR="4483" algn="ctr" defTabSz="806867">
              <a:lnSpc>
                <a:spcPct val="101400"/>
              </a:lnSpc>
              <a:spcBef>
                <a:spcPts val="71"/>
              </a:spcBef>
            </a:pPr>
            <a:r>
              <a:rPr sz="1059" dirty="0">
                <a:solidFill>
                  <a:srgbClr val="3F3F3F"/>
                </a:solidFill>
                <a:latin typeface="Carlito"/>
                <a:cs typeface="Carlito"/>
              </a:rPr>
              <a:t>Ele</a:t>
            </a:r>
            <a:r>
              <a:rPr sz="1059" spc="-4" dirty="0">
                <a:solidFill>
                  <a:srgbClr val="3F3F3F"/>
                </a:solidFill>
                <a:latin typeface="Carlito"/>
                <a:cs typeface="Carlito"/>
              </a:rPr>
              <a:t>c</a:t>
            </a:r>
            <a:r>
              <a:rPr sz="1059" spc="4" dirty="0">
                <a:solidFill>
                  <a:srgbClr val="3F3F3F"/>
                </a:solidFill>
                <a:latin typeface="Carlito"/>
                <a:cs typeface="Carlito"/>
              </a:rPr>
              <a:t>t</a:t>
            </a:r>
            <a:r>
              <a:rPr sz="1059" dirty="0">
                <a:solidFill>
                  <a:srgbClr val="3F3F3F"/>
                </a:solidFill>
                <a:latin typeface="Carlito"/>
                <a:cs typeface="Carlito"/>
              </a:rPr>
              <a:t>ro</a:t>
            </a:r>
            <a:r>
              <a:rPr sz="1059" spc="4" dirty="0">
                <a:solidFill>
                  <a:srgbClr val="3F3F3F"/>
                </a:solidFill>
                <a:latin typeface="Carlito"/>
                <a:cs typeface="Carlito"/>
              </a:rPr>
              <a:t>n</a:t>
            </a:r>
            <a:r>
              <a:rPr sz="1059" dirty="0">
                <a:solidFill>
                  <a:srgbClr val="3F3F3F"/>
                </a:solidFill>
                <a:latin typeface="Carlito"/>
                <a:cs typeface="Carlito"/>
              </a:rPr>
              <a:t>i</a:t>
            </a:r>
            <a:r>
              <a:rPr sz="1059" spc="-4" dirty="0">
                <a:solidFill>
                  <a:srgbClr val="3F3F3F"/>
                </a:solidFill>
                <a:latin typeface="Carlito"/>
                <a:cs typeface="Carlito"/>
              </a:rPr>
              <a:t>c</a:t>
            </a:r>
            <a:r>
              <a:rPr sz="1059" dirty="0">
                <a:solidFill>
                  <a:srgbClr val="3F3F3F"/>
                </a:solidFill>
                <a:latin typeface="Carlito"/>
                <a:cs typeface="Carlito"/>
              </a:rPr>
              <a:t>/el</a:t>
            </a:r>
            <a:r>
              <a:rPr sz="1059" spc="-9" dirty="0">
                <a:solidFill>
                  <a:srgbClr val="3F3F3F"/>
                </a:solidFill>
                <a:latin typeface="Carlito"/>
                <a:cs typeface="Carlito"/>
              </a:rPr>
              <a:t>e</a:t>
            </a:r>
            <a:r>
              <a:rPr sz="1059" spc="-4" dirty="0">
                <a:solidFill>
                  <a:srgbClr val="3F3F3F"/>
                </a:solidFill>
                <a:latin typeface="Carlito"/>
                <a:cs typeface="Carlito"/>
              </a:rPr>
              <a:t>c</a:t>
            </a:r>
            <a:r>
              <a:rPr sz="1059" spc="4" dirty="0">
                <a:solidFill>
                  <a:srgbClr val="3F3F3F"/>
                </a:solidFill>
                <a:latin typeface="Carlito"/>
                <a:cs typeface="Carlito"/>
              </a:rPr>
              <a:t>t</a:t>
            </a:r>
            <a:r>
              <a:rPr sz="1059" dirty="0">
                <a:solidFill>
                  <a:srgbClr val="3F3F3F"/>
                </a:solidFill>
                <a:latin typeface="Carlito"/>
                <a:cs typeface="Carlito"/>
              </a:rPr>
              <a:t>r  </a:t>
            </a:r>
            <a:r>
              <a:rPr sz="1059" spc="-4" dirty="0">
                <a:solidFill>
                  <a:srgbClr val="3F3F3F"/>
                </a:solidFill>
                <a:latin typeface="Carlito"/>
                <a:cs typeface="Carlito"/>
              </a:rPr>
              <a:t>ic/ITC  </a:t>
            </a:r>
            <a:r>
              <a:rPr sz="1059" dirty="0">
                <a:solidFill>
                  <a:srgbClr val="3F3F3F"/>
                </a:solidFill>
                <a:latin typeface="Carlito"/>
                <a:cs typeface="Carlito"/>
              </a:rPr>
              <a:t>equipment  </a:t>
            </a:r>
            <a:r>
              <a:rPr sz="1059" spc="-4" dirty="0">
                <a:solidFill>
                  <a:srgbClr val="3F3F3F"/>
                </a:solidFill>
                <a:latin typeface="Carlito"/>
                <a:cs typeface="Carlito"/>
              </a:rPr>
              <a:t>17.5%</a:t>
            </a:r>
            <a:endParaRPr sz="1059">
              <a:solidFill>
                <a:prstClr val="black"/>
              </a:solidFill>
              <a:latin typeface="Carlito"/>
              <a:cs typeface="Carlito"/>
            </a:endParaRPr>
          </a:p>
        </p:txBody>
      </p:sp>
      <p:sp>
        <p:nvSpPr>
          <p:cNvPr id="21" name="object 21"/>
          <p:cNvSpPr txBox="1"/>
          <p:nvPr/>
        </p:nvSpPr>
        <p:spPr>
          <a:xfrm>
            <a:off x="2795645" y="3728420"/>
            <a:ext cx="939053" cy="830431"/>
          </a:xfrm>
          <a:prstGeom prst="rect">
            <a:avLst/>
          </a:prstGeom>
        </p:spPr>
        <p:txBody>
          <a:bodyPr vert="horz" wrap="square" lIns="0" tIns="8965" rIns="0" bIns="0" rtlCol="0">
            <a:spAutoFit/>
          </a:bodyPr>
          <a:lstStyle/>
          <a:p>
            <a:pPr marL="11206" marR="4483" indent="-1121" algn="ctr" defTabSz="806867">
              <a:lnSpc>
                <a:spcPct val="101400"/>
              </a:lnSpc>
              <a:spcBef>
                <a:spcPts val="71"/>
              </a:spcBef>
            </a:pPr>
            <a:r>
              <a:rPr sz="1059" dirty="0">
                <a:solidFill>
                  <a:srgbClr val="3F3F3F"/>
                </a:solidFill>
                <a:latin typeface="Carlito"/>
                <a:cs typeface="Carlito"/>
              </a:rPr>
              <a:t>Office  a</a:t>
            </a:r>
            <a:r>
              <a:rPr sz="1059" spc="4" dirty="0">
                <a:solidFill>
                  <a:srgbClr val="3F3F3F"/>
                </a:solidFill>
                <a:latin typeface="Carlito"/>
                <a:cs typeface="Carlito"/>
              </a:rPr>
              <a:t>pp</a:t>
            </a:r>
            <a:r>
              <a:rPr sz="1059" dirty="0">
                <a:solidFill>
                  <a:srgbClr val="3F3F3F"/>
                </a:solidFill>
                <a:latin typeface="Carlito"/>
                <a:cs typeface="Carlito"/>
              </a:rPr>
              <a:t>lia</a:t>
            </a:r>
            <a:r>
              <a:rPr sz="1059" spc="4" dirty="0">
                <a:solidFill>
                  <a:srgbClr val="3F3F3F"/>
                </a:solidFill>
                <a:latin typeface="Carlito"/>
                <a:cs typeface="Carlito"/>
              </a:rPr>
              <a:t>n</a:t>
            </a:r>
            <a:r>
              <a:rPr sz="1059" spc="-4" dirty="0">
                <a:solidFill>
                  <a:srgbClr val="3F3F3F"/>
                </a:solidFill>
                <a:latin typeface="Carlito"/>
                <a:cs typeface="Carlito"/>
              </a:rPr>
              <a:t>c</a:t>
            </a:r>
            <a:r>
              <a:rPr sz="1059" dirty="0">
                <a:solidFill>
                  <a:srgbClr val="3F3F3F"/>
                </a:solidFill>
                <a:latin typeface="Carlito"/>
                <a:cs typeface="Carlito"/>
              </a:rPr>
              <a:t>e</a:t>
            </a:r>
            <a:r>
              <a:rPr sz="1059" spc="-4" dirty="0">
                <a:solidFill>
                  <a:srgbClr val="3F3F3F"/>
                </a:solidFill>
                <a:latin typeface="Carlito"/>
                <a:cs typeface="Carlito"/>
              </a:rPr>
              <a:t>s</a:t>
            </a:r>
            <a:r>
              <a:rPr sz="1059" dirty="0">
                <a:solidFill>
                  <a:srgbClr val="3F3F3F"/>
                </a:solidFill>
                <a:latin typeface="Carlito"/>
                <a:cs typeface="Carlito"/>
              </a:rPr>
              <a:t>,</a:t>
            </a:r>
            <a:r>
              <a:rPr sz="1059" spc="4" dirty="0">
                <a:solidFill>
                  <a:srgbClr val="3F3F3F"/>
                </a:solidFill>
                <a:latin typeface="Carlito"/>
                <a:cs typeface="Carlito"/>
              </a:rPr>
              <a:t>f</a:t>
            </a:r>
            <a:r>
              <a:rPr sz="1059" spc="-9" dirty="0">
                <a:solidFill>
                  <a:srgbClr val="3F3F3F"/>
                </a:solidFill>
                <a:latin typeface="Carlito"/>
                <a:cs typeface="Carlito"/>
              </a:rPr>
              <a:t>u</a:t>
            </a:r>
            <a:r>
              <a:rPr sz="1059" spc="-13" dirty="0">
                <a:solidFill>
                  <a:srgbClr val="3F3F3F"/>
                </a:solidFill>
                <a:latin typeface="Carlito"/>
                <a:cs typeface="Carlito"/>
              </a:rPr>
              <a:t>r</a:t>
            </a:r>
            <a:r>
              <a:rPr sz="1059" spc="-9" dirty="0">
                <a:solidFill>
                  <a:srgbClr val="3F3F3F"/>
                </a:solidFill>
                <a:latin typeface="Carlito"/>
                <a:cs typeface="Carlito"/>
              </a:rPr>
              <a:t>n</a:t>
            </a:r>
            <a:r>
              <a:rPr sz="1059" spc="-13" dirty="0">
                <a:solidFill>
                  <a:srgbClr val="3F3F3F"/>
                </a:solidFill>
                <a:latin typeface="Carlito"/>
                <a:cs typeface="Carlito"/>
              </a:rPr>
              <a:t>i</a:t>
            </a:r>
            <a:r>
              <a:rPr sz="1059" dirty="0">
                <a:solidFill>
                  <a:srgbClr val="3F3F3F"/>
                </a:solidFill>
                <a:latin typeface="Carlito"/>
                <a:cs typeface="Carlito"/>
              </a:rPr>
              <a:t>t  ure, office  supplies</a:t>
            </a:r>
            <a:endParaRPr sz="1059">
              <a:solidFill>
                <a:prstClr val="black"/>
              </a:solidFill>
              <a:latin typeface="Carlito"/>
              <a:cs typeface="Carlito"/>
            </a:endParaRPr>
          </a:p>
          <a:p>
            <a:pPr algn="ctr" defTabSz="806867">
              <a:spcBef>
                <a:spcPts val="18"/>
              </a:spcBef>
            </a:pPr>
            <a:r>
              <a:rPr sz="1059" spc="-4" dirty="0">
                <a:solidFill>
                  <a:srgbClr val="3F3F3F"/>
                </a:solidFill>
                <a:latin typeface="Carlito"/>
                <a:cs typeface="Carlito"/>
              </a:rPr>
              <a:t>16.0%</a:t>
            </a:r>
            <a:endParaRPr sz="1059">
              <a:solidFill>
                <a:prstClr val="black"/>
              </a:solidFill>
              <a:latin typeface="Carlito"/>
              <a:cs typeface="Carlito"/>
            </a:endParaRPr>
          </a:p>
        </p:txBody>
      </p:sp>
      <p:sp>
        <p:nvSpPr>
          <p:cNvPr id="22" name="object 22"/>
          <p:cNvSpPr txBox="1"/>
          <p:nvPr/>
        </p:nvSpPr>
        <p:spPr>
          <a:xfrm>
            <a:off x="2373391" y="2516808"/>
            <a:ext cx="887506" cy="662180"/>
          </a:xfrm>
          <a:prstGeom prst="rect">
            <a:avLst/>
          </a:prstGeom>
        </p:spPr>
        <p:txBody>
          <a:bodyPr vert="horz" wrap="square" lIns="0" tIns="8965" rIns="0" bIns="0" rtlCol="0">
            <a:spAutoFit/>
          </a:bodyPr>
          <a:lstStyle/>
          <a:p>
            <a:pPr marL="11206" marR="4483" indent="-560" algn="ctr" defTabSz="806867">
              <a:lnSpc>
                <a:spcPct val="101400"/>
              </a:lnSpc>
              <a:spcBef>
                <a:spcPts val="71"/>
              </a:spcBef>
            </a:pPr>
            <a:r>
              <a:rPr sz="1059" dirty="0">
                <a:solidFill>
                  <a:srgbClr val="3F3F3F"/>
                </a:solidFill>
                <a:latin typeface="Carlito"/>
                <a:cs typeface="Carlito"/>
              </a:rPr>
              <a:t>Lighting,  battery,</a:t>
            </a:r>
            <a:r>
              <a:rPr sz="1059" spc="-106" dirty="0">
                <a:solidFill>
                  <a:srgbClr val="3F3F3F"/>
                </a:solidFill>
                <a:latin typeface="Carlito"/>
                <a:cs typeface="Carlito"/>
              </a:rPr>
              <a:t> </a:t>
            </a:r>
            <a:r>
              <a:rPr sz="1059" dirty="0">
                <a:solidFill>
                  <a:srgbClr val="3F3F3F"/>
                </a:solidFill>
                <a:latin typeface="Carlito"/>
                <a:cs typeface="Carlito"/>
              </a:rPr>
              <a:t>electric  materials  </a:t>
            </a:r>
            <a:r>
              <a:rPr sz="1059" spc="-4" dirty="0">
                <a:solidFill>
                  <a:srgbClr val="3F3F3F"/>
                </a:solidFill>
                <a:latin typeface="Carlito"/>
                <a:cs typeface="Carlito"/>
              </a:rPr>
              <a:t>11.7%</a:t>
            </a:r>
            <a:endParaRPr sz="1059">
              <a:solidFill>
                <a:prstClr val="black"/>
              </a:solidFill>
              <a:latin typeface="Carlito"/>
              <a:cs typeface="Carlito"/>
            </a:endParaRPr>
          </a:p>
        </p:txBody>
      </p:sp>
      <p:sp>
        <p:nvSpPr>
          <p:cNvPr id="23" name="object 23"/>
          <p:cNvSpPr txBox="1"/>
          <p:nvPr/>
        </p:nvSpPr>
        <p:spPr>
          <a:xfrm>
            <a:off x="3836411" y="2585422"/>
            <a:ext cx="395567" cy="335307"/>
          </a:xfrm>
          <a:prstGeom prst="rect">
            <a:avLst/>
          </a:prstGeom>
        </p:spPr>
        <p:txBody>
          <a:bodyPr vert="horz" wrap="square" lIns="0" tIns="8404" rIns="0" bIns="0" rtlCol="0">
            <a:spAutoFit/>
          </a:bodyPr>
          <a:lstStyle/>
          <a:p>
            <a:pPr marL="63317" marR="4483" indent="-52670" defTabSz="806867">
              <a:lnSpc>
                <a:spcPct val="101600"/>
              </a:lnSpc>
              <a:spcBef>
                <a:spcPts val="66"/>
              </a:spcBef>
            </a:pPr>
            <a:r>
              <a:rPr sz="1059" spc="-4" dirty="0">
                <a:solidFill>
                  <a:srgbClr val="3F3F3F"/>
                </a:solidFill>
                <a:latin typeface="Carlito"/>
                <a:cs typeface="Carlito"/>
              </a:rPr>
              <a:t>O</a:t>
            </a:r>
            <a:r>
              <a:rPr sz="1059" spc="4" dirty="0">
                <a:solidFill>
                  <a:srgbClr val="3F3F3F"/>
                </a:solidFill>
                <a:latin typeface="Carlito"/>
                <a:cs typeface="Carlito"/>
              </a:rPr>
              <a:t>th</a:t>
            </a:r>
            <a:r>
              <a:rPr sz="1059" dirty="0">
                <a:solidFill>
                  <a:srgbClr val="3F3F3F"/>
                </a:solidFill>
                <a:latin typeface="Carlito"/>
                <a:cs typeface="Carlito"/>
              </a:rPr>
              <a:t>ers  </a:t>
            </a:r>
            <a:r>
              <a:rPr sz="1059" spc="-4" dirty="0">
                <a:solidFill>
                  <a:srgbClr val="3F3F3F"/>
                </a:solidFill>
                <a:latin typeface="Carlito"/>
                <a:cs typeface="Carlito"/>
              </a:rPr>
              <a:t>6.9%</a:t>
            </a:r>
            <a:endParaRPr sz="1059">
              <a:solidFill>
                <a:prstClr val="black"/>
              </a:solidFill>
              <a:latin typeface="Carlito"/>
              <a:cs typeface="Carlito"/>
            </a:endParaRPr>
          </a:p>
        </p:txBody>
      </p:sp>
      <p:grpSp>
        <p:nvGrpSpPr>
          <p:cNvPr id="24" name="object 24"/>
          <p:cNvGrpSpPr/>
          <p:nvPr/>
        </p:nvGrpSpPr>
        <p:grpSpPr>
          <a:xfrm>
            <a:off x="6449489" y="2346344"/>
            <a:ext cx="3561229" cy="2675404"/>
            <a:chOff x="5429821" y="2659189"/>
            <a:chExt cx="4036060" cy="3032125"/>
          </a:xfrm>
        </p:grpSpPr>
        <p:sp>
          <p:nvSpPr>
            <p:cNvPr id="25" name="object 25"/>
            <p:cNvSpPr/>
            <p:nvPr/>
          </p:nvSpPr>
          <p:spPr>
            <a:xfrm>
              <a:off x="5434584" y="5683757"/>
              <a:ext cx="4026535" cy="5080"/>
            </a:xfrm>
            <a:custGeom>
              <a:avLst/>
              <a:gdLst/>
              <a:ahLst/>
              <a:cxnLst/>
              <a:rect l="l" t="t" r="r" b="b"/>
              <a:pathLst>
                <a:path w="4026534" h="5079">
                  <a:moveTo>
                    <a:pt x="0" y="0"/>
                  </a:moveTo>
                  <a:lnTo>
                    <a:pt x="1150620" y="0"/>
                  </a:lnTo>
                </a:path>
                <a:path w="4026534" h="5079">
                  <a:moveTo>
                    <a:pt x="1636776" y="0"/>
                  </a:moveTo>
                  <a:lnTo>
                    <a:pt x="1769364" y="0"/>
                  </a:lnTo>
                </a:path>
                <a:path w="4026534" h="5079">
                  <a:moveTo>
                    <a:pt x="2255520" y="0"/>
                  </a:moveTo>
                  <a:lnTo>
                    <a:pt x="2386584" y="0"/>
                  </a:lnTo>
                </a:path>
                <a:path w="4026534" h="5079">
                  <a:moveTo>
                    <a:pt x="2874264" y="0"/>
                  </a:moveTo>
                  <a:lnTo>
                    <a:pt x="3005328" y="0"/>
                  </a:lnTo>
                </a:path>
                <a:path w="4026534" h="5079">
                  <a:moveTo>
                    <a:pt x="3491484" y="0"/>
                  </a:moveTo>
                  <a:lnTo>
                    <a:pt x="4026408" y="0"/>
                  </a:lnTo>
                </a:path>
                <a:path w="4026534" h="5079">
                  <a:moveTo>
                    <a:pt x="0" y="4572"/>
                  </a:moveTo>
                  <a:lnTo>
                    <a:pt x="4026408" y="4572"/>
                  </a:lnTo>
                </a:path>
              </a:pathLst>
            </a:custGeom>
            <a:ln w="4572">
              <a:solidFill>
                <a:srgbClr val="D8D8D8"/>
              </a:solidFill>
            </a:ln>
          </p:spPr>
          <p:txBody>
            <a:bodyPr wrap="square" lIns="0" tIns="0" rIns="0" bIns="0" rtlCol="0"/>
            <a:lstStyle/>
            <a:p>
              <a:pPr defTabSz="806867"/>
              <a:endParaRPr sz="1588">
                <a:solidFill>
                  <a:prstClr val="black"/>
                </a:solidFill>
                <a:latin typeface="Calibri"/>
              </a:endParaRPr>
            </a:p>
          </p:txBody>
        </p:sp>
        <p:sp>
          <p:nvSpPr>
            <p:cNvPr id="26" name="object 26"/>
            <p:cNvSpPr/>
            <p:nvPr/>
          </p:nvSpPr>
          <p:spPr>
            <a:xfrm>
              <a:off x="5434584" y="3268979"/>
              <a:ext cx="4026535" cy="2113915"/>
            </a:xfrm>
            <a:custGeom>
              <a:avLst/>
              <a:gdLst/>
              <a:ahLst/>
              <a:cxnLst/>
              <a:rect l="l" t="t" r="r" b="b"/>
              <a:pathLst>
                <a:path w="4026534" h="2113915">
                  <a:moveTo>
                    <a:pt x="0" y="2113788"/>
                  </a:moveTo>
                  <a:lnTo>
                    <a:pt x="531876" y="2113788"/>
                  </a:lnTo>
                </a:path>
                <a:path w="4026534" h="2113915">
                  <a:moveTo>
                    <a:pt x="1019556" y="2113788"/>
                  </a:moveTo>
                  <a:lnTo>
                    <a:pt x="1150620" y="2113788"/>
                  </a:lnTo>
                </a:path>
                <a:path w="4026534" h="2113915">
                  <a:moveTo>
                    <a:pt x="1636776" y="2113788"/>
                  </a:moveTo>
                  <a:lnTo>
                    <a:pt x="1769364" y="2113788"/>
                  </a:lnTo>
                </a:path>
                <a:path w="4026534" h="2113915">
                  <a:moveTo>
                    <a:pt x="2255520" y="2113788"/>
                  </a:moveTo>
                  <a:lnTo>
                    <a:pt x="2386584" y="2113788"/>
                  </a:lnTo>
                </a:path>
                <a:path w="4026534" h="2113915">
                  <a:moveTo>
                    <a:pt x="2874264" y="2113788"/>
                  </a:moveTo>
                  <a:lnTo>
                    <a:pt x="3005328" y="2113788"/>
                  </a:lnTo>
                </a:path>
                <a:path w="4026534" h="2113915">
                  <a:moveTo>
                    <a:pt x="3491484" y="2113788"/>
                  </a:moveTo>
                  <a:lnTo>
                    <a:pt x="4026408" y="2113788"/>
                  </a:lnTo>
                </a:path>
                <a:path w="4026534" h="2113915">
                  <a:moveTo>
                    <a:pt x="0" y="1812036"/>
                  </a:moveTo>
                  <a:lnTo>
                    <a:pt x="531876" y="1812036"/>
                  </a:lnTo>
                </a:path>
                <a:path w="4026534" h="2113915">
                  <a:moveTo>
                    <a:pt x="1019556" y="1812036"/>
                  </a:moveTo>
                  <a:lnTo>
                    <a:pt x="1150620" y="1812036"/>
                  </a:lnTo>
                </a:path>
                <a:path w="4026534" h="2113915">
                  <a:moveTo>
                    <a:pt x="1636776" y="1812036"/>
                  </a:moveTo>
                  <a:lnTo>
                    <a:pt x="1769364" y="1812036"/>
                  </a:lnTo>
                </a:path>
                <a:path w="4026534" h="2113915">
                  <a:moveTo>
                    <a:pt x="2255520" y="1812036"/>
                  </a:moveTo>
                  <a:lnTo>
                    <a:pt x="2386584" y="1812036"/>
                  </a:lnTo>
                </a:path>
                <a:path w="4026534" h="2113915">
                  <a:moveTo>
                    <a:pt x="2874264" y="1812036"/>
                  </a:moveTo>
                  <a:lnTo>
                    <a:pt x="3005328" y="1812036"/>
                  </a:lnTo>
                </a:path>
                <a:path w="4026534" h="2113915">
                  <a:moveTo>
                    <a:pt x="3491484" y="1812036"/>
                  </a:moveTo>
                  <a:lnTo>
                    <a:pt x="4026408" y="1812036"/>
                  </a:lnTo>
                </a:path>
                <a:path w="4026534" h="2113915">
                  <a:moveTo>
                    <a:pt x="0" y="1510283"/>
                  </a:moveTo>
                  <a:lnTo>
                    <a:pt x="531876" y="1510283"/>
                  </a:lnTo>
                </a:path>
                <a:path w="4026534" h="2113915">
                  <a:moveTo>
                    <a:pt x="1019556" y="1510283"/>
                  </a:moveTo>
                  <a:lnTo>
                    <a:pt x="1150620" y="1510283"/>
                  </a:lnTo>
                </a:path>
                <a:path w="4026534" h="2113915">
                  <a:moveTo>
                    <a:pt x="1636776" y="1510283"/>
                  </a:moveTo>
                  <a:lnTo>
                    <a:pt x="1769364" y="1510283"/>
                  </a:lnTo>
                </a:path>
                <a:path w="4026534" h="2113915">
                  <a:moveTo>
                    <a:pt x="2255520" y="1510283"/>
                  </a:moveTo>
                  <a:lnTo>
                    <a:pt x="2386584" y="1510283"/>
                  </a:lnTo>
                </a:path>
                <a:path w="4026534" h="2113915">
                  <a:moveTo>
                    <a:pt x="2874264" y="1510283"/>
                  </a:moveTo>
                  <a:lnTo>
                    <a:pt x="3005328" y="1510283"/>
                  </a:lnTo>
                </a:path>
                <a:path w="4026534" h="2113915">
                  <a:moveTo>
                    <a:pt x="3491484" y="1510283"/>
                  </a:moveTo>
                  <a:lnTo>
                    <a:pt x="4026408" y="1510283"/>
                  </a:lnTo>
                </a:path>
                <a:path w="4026534" h="2113915">
                  <a:moveTo>
                    <a:pt x="0" y="1208532"/>
                  </a:moveTo>
                  <a:lnTo>
                    <a:pt x="531876" y="1208532"/>
                  </a:lnTo>
                </a:path>
                <a:path w="4026534" h="2113915">
                  <a:moveTo>
                    <a:pt x="1019556" y="1208532"/>
                  </a:moveTo>
                  <a:lnTo>
                    <a:pt x="1150620" y="1208532"/>
                  </a:lnTo>
                </a:path>
                <a:path w="4026534" h="2113915">
                  <a:moveTo>
                    <a:pt x="1636776" y="1208532"/>
                  </a:moveTo>
                  <a:lnTo>
                    <a:pt x="1769364" y="1208532"/>
                  </a:lnTo>
                </a:path>
                <a:path w="4026534" h="2113915">
                  <a:moveTo>
                    <a:pt x="2255520" y="1208532"/>
                  </a:moveTo>
                  <a:lnTo>
                    <a:pt x="2386584" y="1208532"/>
                  </a:lnTo>
                </a:path>
                <a:path w="4026534" h="2113915">
                  <a:moveTo>
                    <a:pt x="2874264" y="1208532"/>
                  </a:moveTo>
                  <a:lnTo>
                    <a:pt x="3005328" y="1208532"/>
                  </a:lnTo>
                </a:path>
                <a:path w="4026534" h="2113915">
                  <a:moveTo>
                    <a:pt x="3491484" y="1208532"/>
                  </a:moveTo>
                  <a:lnTo>
                    <a:pt x="4026408" y="1208532"/>
                  </a:lnTo>
                </a:path>
                <a:path w="4026534" h="2113915">
                  <a:moveTo>
                    <a:pt x="0" y="905256"/>
                  </a:moveTo>
                  <a:lnTo>
                    <a:pt x="1150620" y="905256"/>
                  </a:lnTo>
                </a:path>
                <a:path w="4026534" h="2113915">
                  <a:moveTo>
                    <a:pt x="1636776" y="905256"/>
                  </a:moveTo>
                  <a:lnTo>
                    <a:pt x="2386584" y="905256"/>
                  </a:lnTo>
                </a:path>
                <a:path w="4026534" h="2113915">
                  <a:moveTo>
                    <a:pt x="2874264" y="905256"/>
                  </a:moveTo>
                  <a:lnTo>
                    <a:pt x="4026408" y="905256"/>
                  </a:lnTo>
                </a:path>
                <a:path w="4026534" h="2113915">
                  <a:moveTo>
                    <a:pt x="0" y="603503"/>
                  </a:moveTo>
                  <a:lnTo>
                    <a:pt x="1150620" y="603503"/>
                  </a:lnTo>
                </a:path>
                <a:path w="4026534" h="2113915">
                  <a:moveTo>
                    <a:pt x="0" y="301751"/>
                  </a:moveTo>
                  <a:lnTo>
                    <a:pt x="1150620" y="301751"/>
                  </a:lnTo>
                </a:path>
                <a:path w="4026534" h="2113915">
                  <a:moveTo>
                    <a:pt x="1636776" y="301751"/>
                  </a:moveTo>
                  <a:lnTo>
                    <a:pt x="4026408" y="301751"/>
                  </a:lnTo>
                </a:path>
                <a:path w="4026534" h="2113915">
                  <a:moveTo>
                    <a:pt x="0" y="0"/>
                  </a:moveTo>
                  <a:lnTo>
                    <a:pt x="1150620" y="0"/>
                  </a:lnTo>
                </a:path>
                <a:path w="4026534" h="2113915">
                  <a:moveTo>
                    <a:pt x="1636776" y="0"/>
                  </a:moveTo>
                  <a:lnTo>
                    <a:pt x="4026408" y="0"/>
                  </a:lnTo>
                </a:path>
              </a:pathLst>
            </a:custGeom>
            <a:ln w="9144">
              <a:solidFill>
                <a:srgbClr val="D8D8D8"/>
              </a:solidFill>
            </a:ln>
          </p:spPr>
          <p:txBody>
            <a:bodyPr wrap="square" lIns="0" tIns="0" rIns="0" bIns="0" rtlCol="0"/>
            <a:lstStyle/>
            <a:p>
              <a:pPr defTabSz="806867"/>
              <a:endParaRPr sz="1588">
                <a:solidFill>
                  <a:prstClr val="black"/>
                </a:solidFill>
                <a:latin typeface="Calibri"/>
              </a:endParaRPr>
            </a:p>
          </p:txBody>
        </p:sp>
        <p:sp>
          <p:nvSpPr>
            <p:cNvPr id="27" name="object 27"/>
            <p:cNvSpPr/>
            <p:nvPr/>
          </p:nvSpPr>
          <p:spPr>
            <a:xfrm>
              <a:off x="5434584" y="2663951"/>
              <a:ext cx="4026535" cy="302260"/>
            </a:xfrm>
            <a:custGeom>
              <a:avLst/>
              <a:gdLst/>
              <a:ahLst/>
              <a:cxnLst/>
              <a:rect l="l" t="t" r="r" b="b"/>
              <a:pathLst>
                <a:path w="4026534" h="302260">
                  <a:moveTo>
                    <a:pt x="0" y="301751"/>
                  </a:moveTo>
                  <a:lnTo>
                    <a:pt x="4026408" y="301751"/>
                  </a:lnTo>
                </a:path>
                <a:path w="4026534" h="302260">
                  <a:moveTo>
                    <a:pt x="0" y="0"/>
                  </a:moveTo>
                  <a:lnTo>
                    <a:pt x="4026408" y="0"/>
                  </a:lnTo>
                </a:path>
              </a:pathLst>
            </a:custGeom>
            <a:ln w="9144">
              <a:solidFill>
                <a:srgbClr val="D8D8D8"/>
              </a:solidFill>
            </a:ln>
          </p:spPr>
          <p:txBody>
            <a:bodyPr wrap="square" lIns="0" tIns="0" rIns="0" bIns="0" rtlCol="0"/>
            <a:lstStyle/>
            <a:p>
              <a:pPr defTabSz="806867"/>
              <a:endParaRPr sz="1588">
                <a:solidFill>
                  <a:prstClr val="black"/>
                </a:solidFill>
                <a:latin typeface="Calibri"/>
              </a:endParaRPr>
            </a:p>
          </p:txBody>
        </p:sp>
        <p:sp>
          <p:nvSpPr>
            <p:cNvPr id="28" name="object 28"/>
            <p:cNvSpPr/>
            <p:nvPr/>
          </p:nvSpPr>
          <p:spPr>
            <a:xfrm>
              <a:off x="5966460" y="4447031"/>
              <a:ext cx="487680" cy="1239520"/>
            </a:xfrm>
            <a:custGeom>
              <a:avLst/>
              <a:gdLst/>
              <a:ahLst/>
              <a:cxnLst/>
              <a:rect l="l" t="t" r="r" b="b"/>
              <a:pathLst>
                <a:path w="487679" h="1239520">
                  <a:moveTo>
                    <a:pt x="487680" y="1239012"/>
                  </a:moveTo>
                  <a:lnTo>
                    <a:pt x="0" y="1239012"/>
                  </a:lnTo>
                  <a:lnTo>
                    <a:pt x="0" y="0"/>
                  </a:lnTo>
                  <a:lnTo>
                    <a:pt x="487680" y="0"/>
                  </a:lnTo>
                  <a:lnTo>
                    <a:pt x="487680" y="1239012"/>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29" name="object 29"/>
            <p:cNvSpPr/>
            <p:nvPr/>
          </p:nvSpPr>
          <p:spPr>
            <a:xfrm>
              <a:off x="6585204" y="3147059"/>
              <a:ext cx="486409" cy="2539365"/>
            </a:xfrm>
            <a:custGeom>
              <a:avLst/>
              <a:gdLst/>
              <a:ahLst/>
              <a:cxnLst/>
              <a:rect l="l" t="t" r="r" b="b"/>
              <a:pathLst>
                <a:path w="486409" h="2539365">
                  <a:moveTo>
                    <a:pt x="486155" y="2538984"/>
                  </a:moveTo>
                  <a:lnTo>
                    <a:pt x="0" y="2538984"/>
                  </a:lnTo>
                  <a:lnTo>
                    <a:pt x="0" y="0"/>
                  </a:lnTo>
                  <a:lnTo>
                    <a:pt x="486155" y="0"/>
                  </a:lnTo>
                  <a:lnTo>
                    <a:pt x="486155" y="2538984"/>
                  </a:lnTo>
                  <a:close/>
                </a:path>
              </a:pathLst>
            </a:custGeom>
            <a:solidFill>
              <a:srgbClr val="BF504D"/>
            </a:solidFill>
          </p:spPr>
          <p:txBody>
            <a:bodyPr wrap="square" lIns="0" tIns="0" rIns="0" bIns="0" rtlCol="0"/>
            <a:lstStyle/>
            <a:p>
              <a:pPr defTabSz="806867"/>
              <a:endParaRPr sz="1588">
                <a:solidFill>
                  <a:prstClr val="black"/>
                </a:solidFill>
                <a:latin typeface="Calibri"/>
              </a:endParaRPr>
            </a:p>
          </p:txBody>
        </p:sp>
        <p:sp>
          <p:nvSpPr>
            <p:cNvPr id="30" name="object 30"/>
            <p:cNvSpPr/>
            <p:nvPr/>
          </p:nvSpPr>
          <p:spPr>
            <a:xfrm>
              <a:off x="7203948" y="4364735"/>
              <a:ext cx="486409" cy="1321435"/>
            </a:xfrm>
            <a:custGeom>
              <a:avLst/>
              <a:gdLst/>
              <a:ahLst/>
              <a:cxnLst/>
              <a:rect l="l" t="t" r="r" b="b"/>
              <a:pathLst>
                <a:path w="486409" h="1321435">
                  <a:moveTo>
                    <a:pt x="486155" y="1321308"/>
                  </a:moveTo>
                  <a:lnTo>
                    <a:pt x="0" y="1321308"/>
                  </a:lnTo>
                  <a:lnTo>
                    <a:pt x="0" y="0"/>
                  </a:lnTo>
                  <a:lnTo>
                    <a:pt x="486155" y="0"/>
                  </a:lnTo>
                  <a:lnTo>
                    <a:pt x="486155" y="1321308"/>
                  </a:lnTo>
                  <a:close/>
                </a:path>
              </a:pathLst>
            </a:custGeom>
            <a:solidFill>
              <a:srgbClr val="9ABA59"/>
            </a:solidFill>
          </p:spPr>
          <p:txBody>
            <a:bodyPr wrap="square" lIns="0" tIns="0" rIns="0" bIns="0" rtlCol="0"/>
            <a:lstStyle/>
            <a:p>
              <a:pPr defTabSz="806867"/>
              <a:endParaRPr sz="1588">
                <a:solidFill>
                  <a:prstClr val="black"/>
                </a:solidFill>
                <a:latin typeface="Calibri"/>
              </a:endParaRPr>
            </a:p>
          </p:txBody>
        </p:sp>
        <p:sp>
          <p:nvSpPr>
            <p:cNvPr id="31" name="object 31"/>
            <p:cNvSpPr/>
            <p:nvPr/>
          </p:nvSpPr>
          <p:spPr>
            <a:xfrm>
              <a:off x="7821168" y="3942587"/>
              <a:ext cx="487680" cy="1743710"/>
            </a:xfrm>
            <a:custGeom>
              <a:avLst/>
              <a:gdLst/>
              <a:ahLst/>
              <a:cxnLst/>
              <a:rect l="l" t="t" r="r" b="b"/>
              <a:pathLst>
                <a:path w="487679" h="1743710">
                  <a:moveTo>
                    <a:pt x="487679" y="1743456"/>
                  </a:moveTo>
                  <a:lnTo>
                    <a:pt x="0" y="1743456"/>
                  </a:lnTo>
                  <a:lnTo>
                    <a:pt x="0" y="0"/>
                  </a:lnTo>
                  <a:lnTo>
                    <a:pt x="487679" y="0"/>
                  </a:lnTo>
                  <a:lnTo>
                    <a:pt x="487679" y="1743456"/>
                  </a:lnTo>
                  <a:close/>
                </a:path>
              </a:pathLst>
            </a:custGeom>
            <a:solidFill>
              <a:srgbClr val="8064A1"/>
            </a:solidFill>
          </p:spPr>
          <p:txBody>
            <a:bodyPr wrap="square" lIns="0" tIns="0" rIns="0" bIns="0" rtlCol="0"/>
            <a:lstStyle/>
            <a:p>
              <a:pPr defTabSz="806867"/>
              <a:endParaRPr sz="1588">
                <a:solidFill>
                  <a:prstClr val="black"/>
                </a:solidFill>
                <a:latin typeface="Calibri"/>
              </a:endParaRPr>
            </a:p>
          </p:txBody>
        </p:sp>
        <p:sp>
          <p:nvSpPr>
            <p:cNvPr id="32" name="object 32"/>
            <p:cNvSpPr/>
            <p:nvPr/>
          </p:nvSpPr>
          <p:spPr>
            <a:xfrm>
              <a:off x="8439912" y="4379975"/>
              <a:ext cx="486409" cy="1306195"/>
            </a:xfrm>
            <a:custGeom>
              <a:avLst/>
              <a:gdLst/>
              <a:ahLst/>
              <a:cxnLst/>
              <a:rect l="l" t="t" r="r" b="b"/>
              <a:pathLst>
                <a:path w="486409" h="1306195">
                  <a:moveTo>
                    <a:pt x="486155" y="1306068"/>
                  </a:moveTo>
                  <a:lnTo>
                    <a:pt x="0" y="1306068"/>
                  </a:lnTo>
                  <a:lnTo>
                    <a:pt x="0" y="0"/>
                  </a:lnTo>
                  <a:lnTo>
                    <a:pt x="486155" y="0"/>
                  </a:lnTo>
                  <a:lnTo>
                    <a:pt x="486155" y="1306068"/>
                  </a:lnTo>
                  <a:close/>
                </a:path>
              </a:pathLst>
            </a:custGeom>
            <a:solidFill>
              <a:srgbClr val="4BACC6"/>
            </a:solidFill>
          </p:spPr>
          <p:txBody>
            <a:bodyPr wrap="square" lIns="0" tIns="0" rIns="0" bIns="0" rtlCol="0"/>
            <a:lstStyle/>
            <a:p>
              <a:pPr defTabSz="806867"/>
              <a:endParaRPr sz="1588">
                <a:solidFill>
                  <a:prstClr val="black"/>
                </a:solidFill>
                <a:latin typeface="Calibri"/>
              </a:endParaRPr>
            </a:p>
          </p:txBody>
        </p:sp>
      </p:grpSp>
      <p:sp>
        <p:nvSpPr>
          <p:cNvPr id="33" name="object 33"/>
          <p:cNvSpPr txBox="1"/>
          <p:nvPr/>
        </p:nvSpPr>
        <p:spPr>
          <a:xfrm>
            <a:off x="7059683" y="3692110"/>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41</a:t>
            </a:r>
            <a:endParaRPr sz="1059">
              <a:solidFill>
                <a:prstClr val="black"/>
              </a:solidFill>
              <a:latin typeface="Carlito"/>
              <a:cs typeface="Carlito"/>
            </a:endParaRPr>
          </a:p>
        </p:txBody>
      </p:sp>
      <p:sp>
        <p:nvSpPr>
          <p:cNvPr id="34" name="object 34"/>
          <p:cNvSpPr txBox="1"/>
          <p:nvPr/>
        </p:nvSpPr>
        <p:spPr>
          <a:xfrm>
            <a:off x="7604287" y="2545041"/>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84</a:t>
            </a:r>
            <a:endParaRPr sz="1059">
              <a:solidFill>
                <a:prstClr val="black"/>
              </a:solidFill>
              <a:latin typeface="Carlito"/>
              <a:cs typeface="Carlito"/>
            </a:endParaRPr>
          </a:p>
        </p:txBody>
      </p:sp>
      <p:sp>
        <p:nvSpPr>
          <p:cNvPr id="35" name="object 35"/>
          <p:cNvSpPr txBox="1"/>
          <p:nvPr/>
        </p:nvSpPr>
        <p:spPr>
          <a:xfrm>
            <a:off x="7897906" y="3619491"/>
            <a:ext cx="661707" cy="174309"/>
          </a:xfrm>
          <a:prstGeom prst="rect">
            <a:avLst/>
          </a:prstGeom>
        </p:spPr>
        <p:txBody>
          <a:bodyPr vert="horz" wrap="square" lIns="0" tIns="11206" rIns="0" bIns="0" rtlCol="0">
            <a:spAutoFit/>
          </a:bodyPr>
          <a:lstStyle/>
          <a:p>
            <a:pPr marL="212363" defTabSz="806867">
              <a:spcBef>
                <a:spcPts val="88"/>
              </a:spcBef>
            </a:pPr>
            <a:r>
              <a:rPr sz="1059" spc="-4" dirty="0">
                <a:solidFill>
                  <a:srgbClr val="3F3F3F"/>
                </a:solidFill>
                <a:latin typeface="Carlito"/>
                <a:cs typeface="Carlito"/>
              </a:rPr>
              <a:t>43.7</a:t>
            </a:r>
            <a:endParaRPr sz="1059">
              <a:solidFill>
                <a:prstClr val="black"/>
              </a:solidFill>
              <a:latin typeface="Carlito"/>
              <a:cs typeface="Carlito"/>
            </a:endParaRPr>
          </a:p>
        </p:txBody>
      </p:sp>
      <p:sp>
        <p:nvSpPr>
          <p:cNvPr id="36" name="object 36"/>
          <p:cNvSpPr txBox="1"/>
          <p:nvPr/>
        </p:nvSpPr>
        <p:spPr>
          <a:xfrm>
            <a:off x="7886699" y="3245692"/>
            <a:ext cx="2131359" cy="174309"/>
          </a:xfrm>
          <a:prstGeom prst="rect">
            <a:avLst/>
          </a:prstGeom>
        </p:spPr>
        <p:txBody>
          <a:bodyPr vert="horz" wrap="square" lIns="0" tIns="11206" rIns="0" bIns="0" rtlCol="0">
            <a:spAutoFit/>
          </a:bodyPr>
          <a:lstStyle/>
          <a:p>
            <a:pPr marL="11206" defTabSz="806867">
              <a:spcBef>
                <a:spcPts val="88"/>
              </a:spcBef>
              <a:tabLst>
                <a:tab pos="769325" algn="l"/>
                <a:tab pos="2119706" algn="l"/>
              </a:tabLst>
            </a:pPr>
            <a:r>
              <a:rPr sz="1059" u="sng" dirty="0">
                <a:solidFill>
                  <a:srgbClr val="3F3F3F"/>
                </a:solidFill>
                <a:uFill>
                  <a:solidFill>
                    <a:srgbClr val="D8D8D8"/>
                  </a:solidFill>
                </a:uFill>
                <a:latin typeface="Times New Roman"/>
                <a:cs typeface="Times New Roman"/>
              </a:rPr>
              <a:t> 	</a:t>
            </a:r>
            <a:r>
              <a:rPr sz="1059" u="sng" spc="-4" dirty="0">
                <a:solidFill>
                  <a:srgbClr val="3F3F3F"/>
                </a:solidFill>
                <a:uFill>
                  <a:solidFill>
                    <a:srgbClr val="D8D8D8"/>
                  </a:solidFill>
                </a:uFill>
                <a:latin typeface="Carlito"/>
                <a:cs typeface="Carlito"/>
              </a:rPr>
              <a:t>57.7	</a:t>
            </a:r>
            <a:endParaRPr sz="1059">
              <a:solidFill>
                <a:prstClr val="black"/>
              </a:solidFill>
              <a:latin typeface="Carlito"/>
              <a:cs typeface="Carlito"/>
            </a:endParaRPr>
          </a:p>
        </p:txBody>
      </p:sp>
      <p:sp>
        <p:nvSpPr>
          <p:cNvPr id="37" name="object 37"/>
          <p:cNvSpPr txBox="1"/>
          <p:nvPr/>
        </p:nvSpPr>
        <p:spPr>
          <a:xfrm>
            <a:off x="9189672" y="3632951"/>
            <a:ext cx="261657"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43</a:t>
            </a:r>
            <a:r>
              <a:rPr sz="1059" spc="-4" dirty="0">
                <a:solidFill>
                  <a:srgbClr val="3F3F3F"/>
                </a:solidFill>
                <a:latin typeface="Carlito"/>
                <a:cs typeface="Carlito"/>
              </a:rPr>
              <a:t>.</a:t>
            </a:r>
            <a:r>
              <a:rPr sz="1059" dirty="0">
                <a:solidFill>
                  <a:srgbClr val="3F3F3F"/>
                </a:solidFill>
                <a:latin typeface="Carlito"/>
                <a:cs typeface="Carlito"/>
              </a:rPr>
              <a:t>2</a:t>
            </a:r>
            <a:endParaRPr sz="1059">
              <a:solidFill>
                <a:prstClr val="black"/>
              </a:solidFill>
              <a:latin typeface="Carlito"/>
              <a:cs typeface="Carlito"/>
            </a:endParaRPr>
          </a:p>
        </p:txBody>
      </p:sp>
      <p:sp>
        <p:nvSpPr>
          <p:cNvPr id="38" name="object 38"/>
          <p:cNvSpPr txBox="1"/>
          <p:nvPr/>
        </p:nvSpPr>
        <p:spPr>
          <a:xfrm>
            <a:off x="6250187" y="4909023"/>
            <a:ext cx="90768"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0</a:t>
            </a:r>
            <a:endParaRPr sz="1059">
              <a:solidFill>
                <a:prstClr val="black"/>
              </a:solidFill>
              <a:latin typeface="Carlito"/>
              <a:cs typeface="Carlito"/>
            </a:endParaRPr>
          </a:p>
        </p:txBody>
      </p:sp>
      <p:sp>
        <p:nvSpPr>
          <p:cNvPr id="39" name="object 39"/>
          <p:cNvSpPr txBox="1"/>
          <p:nvPr/>
        </p:nvSpPr>
        <p:spPr>
          <a:xfrm>
            <a:off x="6182927" y="4642774"/>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10</a:t>
            </a:r>
            <a:endParaRPr sz="1059">
              <a:solidFill>
                <a:prstClr val="black"/>
              </a:solidFill>
              <a:latin typeface="Carlito"/>
              <a:cs typeface="Carlito"/>
            </a:endParaRPr>
          </a:p>
        </p:txBody>
      </p:sp>
      <p:sp>
        <p:nvSpPr>
          <p:cNvPr id="40" name="object 40"/>
          <p:cNvSpPr txBox="1"/>
          <p:nvPr/>
        </p:nvSpPr>
        <p:spPr>
          <a:xfrm>
            <a:off x="6182927" y="4376526"/>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20</a:t>
            </a:r>
            <a:endParaRPr sz="1059">
              <a:solidFill>
                <a:prstClr val="black"/>
              </a:solidFill>
              <a:latin typeface="Carlito"/>
              <a:cs typeface="Carlito"/>
            </a:endParaRPr>
          </a:p>
        </p:txBody>
      </p:sp>
      <p:sp>
        <p:nvSpPr>
          <p:cNvPr id="41" name="object 41"/>
          <p:cNvSpPr txBox="1"/>
          <p:nvPr/>
        </p:nvSpPr>
        <p:spPr>
          <a:xfrm>
            <a:off x="6182927" y="4110277"/>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30</a:t>
            </a:r>
            <a:endParaRPr sz="1059">
              <a:solidFill>
                <a:prstClr val="black"/>
              </a:solidFill>
              <a:latin typeface="Carlito"/>
              <a:cs typeface="Carlito"/>
            </a:endParaRPr>
          </a:p>
        </p:txBody>
      </p:sp>
      <p:sp>
        <p:nvSpPr>
          <p:cNvPr id="42" name="object 42"/>
          <p:cNvSpPr txBox="1"/>
          <p:nvPr/>
        </p:nvSpPr>
        <p:spPr>
          <a:xfrm>
            <a:off x="6182927" y="3842732"/>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40</a:t>
            </a:r>
            <a:endParaRPr sz="1059">
              <a:solidFill>
                <a:prstClr val="black"/>
              </a:solidFill>
              <a:latin typeface="Carlito"/>
              <a:cs typeface="Carlito"/>
            </a:endParaRPr>
          </a:p>
        </p:txBody>
      </p:sp>
      <p:sp>
        <p:nvSpPr>
          <p:cNvPr id="43" name="object 43"/>
          <p:cNvSpPr txBox="1"/>
          <p:nvPr/>
        </p:nvSpPr>
        <p:spPr>
          <a:xfrm>
            <a:off x="6182927" y="3576484"/>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50</a:t>
            </a:r>
            <a:endParaRPr sz="1059">
              <a:solidFill>
                <a:prstClr val="black"/>
              </a:solidFill>
              <a:latin typeface="Carlito"/>
              <a:cs typeface="Carlito"/>
            </a:endParaRPr>
          </a:p>
        </p:txBody>
      </p:sp>
      <p:sp>
        <p:nvSpPr>
          <p:cNvPr id="44" name="object 44"/>
          <p:cNvSpPr txBox="1"/>
          <p:nvPr/>
        </p:nvSpPr>
        <p:spPr>
          <a:xfrm>
            <a:off x="6182927" y="3310236"/>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60</a:t>
            </a:r>
            <a:endParaRPr sz="1059">
              <a:solidFill>
                <a:prstClr val="black"/>
              </a:solidFill>
              <a:latin typeface="Carlito"/>
              <a:cs typeface="Carlito"/>
            </a:endParaRPr>
          </a:p>
        </p:txBody>
      </p:sp>
      <p:sp>
        <p:nvSpPr>
          <p:cNvPr id="45" name="object 45"/>
          <p:cNvSpPr txBox="1"/>
          <p:nvPr/>
        </p:nvSpPr>
        <p:spPr>
          <a:xfrm>
            <a:off x="6182927" y="3042608"/>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70</a:t>
            </a:r>
            <a:endParaRPr sz="1059">
              <a:solidFill>
                <a:prstClr val="black"/>
              </a:solidFill>
              <a:latin typeface="Carlito"/>
              <a:cs typeface="Carlito"/>
            </a:endParaRPr>
          </a:p>
        </p:txBody>
      </p:sp>
      <p:sp>
        <p:nvSpPr>
          <p:cNvPr id="46" name="object 46"/>
          <p:cNvSpPr txBox="1"/>
          <p:nvPr/>
        </p:nvSpPr>
        <p:spPr>
          <a:xfrm>
            <a:off x="6182927" y="2776359"/>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80</a:t>
            </a:r>
            <a:endParaRPr sz="1059">
              <a:solidFill>
                <a:prstClr val="black"/>
              </a:solidFill>
              <a:latin typeface="Carlito"/>
              <a:cs typeface="Carlito"/>
            </a:endParaRPr>
          </a:p>
        </p:txBody>
      </p:sp>
      <p:sp>
        <p:nvSpPr>
          <p:cNvPr id="47" name="object 47"/>
          <p:cNvSpPr txBox="1"/>
          <p:nvPr/>
        </p:nvSpPr>
        <p:spPr>
          <a:xfrm>
            <a:off x="6182927" y="2510111"/>
            <a:ext cx="159684"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90</a:t>
            </a:r>
            <a:endParaRPr sz="1059">
              <a:solidFill>
                <a:prstClr val="black"/>
              </a:solidFill>
              <a:latin typeface="Carlito"/>
              <a:cs typeface="Carlito"/>
            </a:endParaRPr>
          </a:p>
        </p:txBody>
      </p:sp>
      <p:sp>
        <p:nvSpPr>
          <p:cNvPr id="48" name="object 48"/>
          <p:cNvSpPr txBox="1"/>
          <p:nvPr/>
        </p:nvSpPr>
        <p:spPr>
          <a:xfrm>
            <a:off x="6114395" y="2243863"/>
            <a:ext cx="226919"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a:t>
            </a:r>
            <a:r>
              <a:rPr sz="1059" spc="-9" dirty="0">
                <a:solidFill>
                  <a:srgbClr val="595959"/>
                </a:solidFill>
                <a:latin typeface="Carlito"/>
                <a:cs typeface="Carlito"/>
              </a:rPr>
              <a:t>0</a:t>
            </a:r>
            <a:r>
              <a:rPr sz="1059" dirty="0">
                <a:solidFill>
                  <a:srgbClr val="595959"/>
                </a:solidFill>
                <a:latin typeface="Carlito"/>
                <a:cs typeface="Carlito"/>
              </a:rPr>
              <a:t>0</a:t>
            </a:r>
            <a:endParaRPr sz="1059">
              <a:solidFill>
                <a:prstClr val="black"/>
              </a:solidFill>
              <a:latin typeface="Carlito"/>
              <a:cs typeface="Carlito"/>
            </a:endParaRPr>
          </a:p>
        </p:txBody>
      </p:sp>
      <p:grpSp>
        <p:nvGrpSpPr>
          <p:cNvPr id="49" name="object 49"/>
          <p:cNvGrpSpPr/>
          <p:nvPr/>
        </p:nvGrpSpPr>
        <p:grpSpPr>
          <a:xfrm>
            <a:off x="6870550" y="5233596"/>
            <a:ext cx="73959" cy="991160"/>
            <a:chOff x="5907023" y="5931408"/>
            <a:chExt cx="83820" cy="1123315"/>
          </a:xfrm>
        </p:grpSpPr>
        <p:sp>
          <p:nvSpPr>
            <p:cNvPr id="50" name="object 50"/>
            <p:cNvSpPr/>
            <p:nvPr/>
          </p:nvSpPr>
          <p:spPr>
            <a:xfrm>
              <a:off x="5907023" y="5931408"/>
              <a:ext cx="83820" cy="82550"/>
            </a:xfrm>
            <a:custGeom>
              <a:avLst/>
              <a:gdLst/>
              <a:ahLst/>
              <a:cxnLst/>
              <a:rect l="l" t="t" r="r" b="b"/>
              <a:pathLst>
                <a:path w="83820" h="82550">
                  <a:moveTo>
                    <a:pt x="83820" y="82295"/>
                  </a:moveTo>
                  <a:lnTo>
                    <a:pt x="0" y="82295"/>
                  </a:lnTo>
                  <a:lnTo>
                    <a:pt x="0" y="0"/>
                  </a:lnTo>
                  <a:lnTo>
                    <a:pt x="83820" y="0"/>
                  </a:lnTo>
                  <a:lnTo>
                    <a:pt x="83820" y="82295"/>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51" name="object 51"/>
            <p:cNvSpPr/>
            <p:nvPr/>
          </p:nvSpPr>
          <p:spPr>
            <a:xfrm>
              <a:off x="5907023" y="6190488"/>
              <a:ext cx="83820" cy="83820"/>
            </a:xfrm>
            <a:custGeom>
              <a:avLst/>
              <a:gdLst/>
              <a:ahLst/>
              <a:cxnLst/>
              <a:rect l="l" t="t" r="r" b="b"/>
              <a:pathLst>
                <a:path w="83820" h="83820">
                  <a:moveTo>
                    <a:pt x="83820" y="83820"/>
                  </a:moveTo>
                  <a:lnTo>
                    <a:pt x="0" y="83820"/>
                  </a:lnTo>
                  <a:lnTo>
                    <a:pt x="0" y="0"/>
                  </a:lnTo>
                  <a:lnTo>
                    <a:pt x="83820" y="0"/>
                  </a:lnTo>
                  <a:lnTo>
                    <a:pt x="83820" y="83820"/>
                  </a:lnTo>
                  <a:close/>
                </a:path>
              </a:pathLst>
            </a:custGeom>
            <a:solidFill>
              <a:srgbClr val="BF504D"/>
            </a:solidFill>
          </p:spPr>
          <p:txBody>
            <a:bodyPr wrap="square" lIns="0" tIns="0" rIns="0" bIns="0" rtlCol="0"/>
            <a:lstStyle/>
            <a:p>
              <a:pPr defTabSz="806867"/>
              <a:endParaRPr sz="1588">
                <a:solidFill>
                  <a:prstClr val="black"/>
                </a:solidFill>
                <a:latin typeface="Calibri"/>
              </a:endParaRPr>
            </a:p>
          </p:txBody>
        </p:sp>
        <p:sp>
          <p:nvSpPr>
            <p:cNvPr id="52" name="object 52"/>
            <p:cNvSpPr/>
            <p:nvPr/>
          </p:nvSpPr>
          <p:spPr>
            <a:xfrm>
              <a:off x="5907023" y="6451092"/>
              <a:ext cx="83820" cy="82550"/>
            </a:xfrm>
            <a:custGeom>
              <a:avLst/>
              <a:gdLst/>
              <a:ahLst/>
              <a:cxnLst/>
              <a:rect l="l" t="t" r="r" b="b"/>
              <a:pathLst>
                <a:path w="83820" h="82550">
                  <a:moveTo>
                    <a:pt x="83820" y="82295"/>
                  </a:moveTo>
                  <a:lnTo>
                    <a:pt x="0" y="82295"/>
                  </a:lnTo>
                  <a:lnTo>
                    <a:pt x="0" y="0"/>
                  </a:lnTo>
                  <a:lnTo>
                    <a:pt x="83820" y="0"/>
                  </a:lnTo>
                  <a:lnTo>
                    <a:pt x="83820" y="82295"/>
                  </a:lnTo>
                  <a:close/>
                </a:path>
              </a:pathLst>
            </a:custGeom>
            <a:solidFill>
              <a:srgbClr val="9ABA59"/>
            </a:solidFill>
          </p:spPr>
          <p:txBody>
            <a:bodyPr wrap="square" lIns="0" tIns="0" rIns="0" bIns="0" rtlCol="0"/>
            <a:lstStyle/>
            <a:p>
              <a:pPr defTabSz="806867"/>
              <a:endParaRPr sz="1588">
                <a:solidFill>
                  <a:prstClr val="black"/>
                </a:solidFill>
                <a:latin typeface="Calibri"/>
              </a:endParaRPr>
            </a:p>
          </p:txBody>
        </p:sp>
        <p:sp>
          <p:nvSpPr>
            <p:cNvPr id="53" name="object 53"/>
            <p:cNvSpPr/>
            <p:nvPr/>
          </p:nvSpPr>
          <p:spPr>
            <a:xfrm>
              <a:off x="5907023" y="6710172"/>
              <a:ext cx="83820" cy="83820"/>
            </a:xfrm>
            <a:custGeom>
              <a:avLst/>
              <a:gdLst/>
              <a:ahLst/>
              <a:cxnLst/>
              <a:rect l="l" t="t" r="r" b="b"/>
              <a:pathLst>
                <a:path w="83820" h="83820">
                  <a:moveTo>
                    <a:pt x="83820" y="83820"/>
                  </a:moveTo>
                  <a:lnTo>
                    <a:pt x="0" y="83820"/>
                  </a:lnTo>
                  <a:lnTo>
                    <a:pt x="0" y="0"/>
                  </a:lnTo>
                  <a:lnTo>
                    <a:pt x="83820" y="0"/>
                  </a:lnTo>
                  <a:lnTo>
                    <a:pt x="83820" y="83820"/>
                  </a:lnTo>
                  <a:close/>
                </a:path>
              </a:pathLst>
            </a:custGeom>
            <a:solidFill>
              <a:srgbClr val="8064A1"/>
            </a:solidFill>
          </p:spPr>
          <p:txBody>
            <a:bodyPr wrap="square" lIns="0" tIns="0" rIns="0" bIns="0" rtlCol="0"/>
            <a:lstStyle/>
            <a:p>
              <a:pPr defTabSz="806867"/>
              <a:endParaRPr sz="1588">
                <a:solidFill>
                  <a:prstClr val="black"/>
                </a:solidFill>
                <a:latin typeface="Calibri"/>
              </a:endParaRPr>
            </a:p>
          </p:txBody>
        </p:sp>
        <p:sp>
          <p:nvSpPr>
            <p:cNvPr id="54" name="object 54"/>
            <p:cNvSpPr/>
            <p:nvPr/>
          </p:nvSpPr>
          <p:spPr>
            <a:xfrm>
              <a:off x="5907023" y="6970776"/>
              <a:ext cx="83820" cy="83820"/>
            </a:xfrm>
            <a:custGeom>
              <a:avLst/>
              <a:gdLst/>
              <a:ahLst/>
              <a:cxnLst/>
              <a:rect l="l" t="t" r="r" b="b"/>
              <a:pathLst>
                <a:path w="83820" h="83820">
                  <a:moveTo>
                    <a:pt x="83820" y="83820"/>
                  </a:moveTo>
                  <a:lnTo>
                    <a:pt x="0" y="83820"/>
                  </a:lnTo>
                  <a:lnTo>
                    <a:pt x="0" y="0"/>
                  </a:lnTo>
                  <a:lnTo>
                    <a:pt x="83820" y="0"/>
                  </a:lnTo>
                  <a:lnTo>
                    <a:pt x="83820" y="83820"/>
                  </a:lnTo>
                  <a:close/>
                </a:path>
              </a:pathLst>
            </a:custGeom>
            <a:solidFill>
              <a:srgbClr val="4BACC6"/>
            </a:solidFill>
          </p:spPr>
          <p:txBody>
            <a:bodyPr wrap="square" lIns="0" tIns="0" rIns="0" bIns="0" rtlCol="0"/>
            <a:lstStyle/>
            <a:p>
              <a:pPr defTabSz="806867"/>
              <a:endParaRPr sz="1588">
                <a:solidFill>
                  <a:prstClr val="black"/>
                </a:solidFill>
                <a:latin typeface="Calibri"/>
              </a:endParaRPr>
            </a:p>
          </p:txBody>
        </p:sp>
      </p:grpSp>
      <p:sp>
        <p:nvSpPr>
          <p:cNvPr id="55" name="object 55"/>
          <p:cNvSpPr txBox="1"/>
          <p:nvPr/>
        </p:nvSpPr>
        <p:spPr>
          <a:xfrm>
            <a:off x="6966898" y="5093327"/>
            <a:ext cx="2405903" cy="1166247"/>
          </a:xfrm>
          <a:prstGeom prst="rect">
            <a:avLst/>
          </a:prstGeom>
        </p:spPr>
        <p:txBody>
          <a:bodyPr vert="horz" wrap="square" lIns="0" tIns="11206" rIns="0" bIns="0" rtlCol="0">
            <a:spAutoFit/>
          </a:bodyPr>
          <a:lstStyle/>
          <a:p>
            <a:pPr marL="11206" marR="435372" defTabSz="806867">
              <a:lnSpc>
                <a:spcPct val="142500"/>
              </a:lnSpc>
              <a:spcBef>
                <a:spcPts val="88"/>
              </a:spcBef>
            </a:pPr>
            <a:r>
              <a:rPr sz="1059" spc="-4" dirty="0">
                <a:solidFill>
                  <a:srgbClr val="595959"/>
                </a:solidFill>
                <a:latin typeface="Carlito"/>
                <a:cs typeface="Carlito"/>
              </a:rPr>
              <a:t>Building and Construction Materials  Electronic/electric/ICT</a:t>
            </a:r>
            <a:r>
              <a:rPr sz="1059" spc="-13" dirty="0">
                <a:solidFill>
                  <a:srgbClr val="595959"/>
                </a:solidFill>
                <a:latin typeface="Carlito"/>
                <a:cs typeface="Carlito"/>
              </a:rPr>
              <a:t> </a:t>
            </a:r>
            <a:r>
              <a:rPr sz="1059" spc="-4" dirty="0">
                <a:solidFill>
                  <a:srgbClr val="595959"/>
                </a:solidFill>
                <a:latin typeface="Carlito"/>
                <a:cs typeface="Carlito"/>
              </a:rPr>
              <a:t>equipment</a:t>
            </a:r>
            <a:endParaRPr sz="1059">
              <a:solidFill>
                <a:prstClr val="black"/>
              </a:solidFill>
              <a:latin typeface="Carlito"/>
              <a:cs typeface="Carlito"/>
            </a:endParaRPr>
          </a:p>
          <a:p>
            <a:pPr marL="11206" marR="4483" defTabSz="806867">
              <a:lnSpc>
                <a:spcPts val="1809"/>
              </a:lnSpc>
              <a:spcBef>
                <a:spcPts val="141"/>
              </a:spcBef>
            </a:pPr>
            <a:r>
              <a:rPr sz="1059" spc="-4" dirty="0">
                <a:solidFill>
                  <a:srgbClr val="595959"/>
                </a:solidFill>
                <a:latin typeface="Carlito"/>
                <a:cs typeface="Carlito"/>
              </a:rPr>
              <a:t>Office appliances, furnitures, office supplies  Lighting, battery, electric</a:t>
            </a:r>
            <a:r>
              <a:rPr sz="1059" spc="-26" dirty="0">
                <a:solidFill>
                  <a:srgbClr val="595959"/>
                </a:solidFill>
                <a:latin typeface="Carlito"/>
                <a:cs typeface="Carlito"/>
              </a:rPr>
              <a:t> </a:t>
            </a:r>
            <a:r>
              <a:rPr sz="1059" spc="-4" dirty="0">
                <a:solidFill>
                  <a:srgbClr val="595959"/>
                </a:solidFill>
                <a:latin typeface="Carlito"/>
                <a:cs typeface="Carlito"/>
              </a:rPr>
              <a:t>materials</a:t>
            </a:r>
            <a:endParaRPr sz="1059">
              <a:solidFill>
                <a:prstClr val="black"/>
              </a:solidFill>
              <a:latin typeface="Carlito"/>
              <a:cs typeface="Carlito"/>
            </a:endParaRPr>
          </a:p>
          <a:p>
            <a:pPr marL="11206" defTabSz="806867">
              <a:spcBef>
                <a:spcPts val="379"/>
              </a:spcBef>
            </a:pPr>
            <a:r>
              <a:rPr sz="1059" spc="-4" dirty="0">
                <a:solidFill>
                  <a:srgbClr val="595959"/>
                </a:solidFill>
                <a:latin typeface="Carlito"/>
                <a:cs typeface="Carlito"/>
              </a:rPr>
              <a:t>Others</a:t>
            </a:r>
            <a:endParaRPr sz="1059">
              <a:solidFill>
                <a:prstClr val="black"/>
              </a:solidFill>
              <a:latin typeface="Carlito"/>
              <a:cs typeface="Carlito"/>
            </a:endParaRPr>
          </a:p>
        </p:txBody>
      </p:sp>
      <p:sp>
        <p:nvSpPr>
          <p:cNvPr id="56" name="object 56"/>
          <p:cNvSpPr txBox="1"/>
          <p:nvPr/>
        </p:nvSpPr>
        <p:spPr>
          <a:xfrm>
            <a:off x="3307985" y="2139004"/>
            <a:ext cx="2052918" cy="255678"/>
          </a:xfrm>
          <a:prstGeom prst="rect">
            <a:avLst/>
          </a:prstGeom>
        </p:spPr>
        <p:txBody>
          <a:bodyPr vert="horz" wrap="square" lIns="0" tIns="11206" rIns="0" bIns="0" rtlCol="0">
            <a:spAutoFit/>
          </a:bodyPr>
          <a:lstStyle/>
          <a:p>
            <a:pPr marL="11206" defTabSz="806867">
              <a:spcBef>
                <a:spcPts val="88"/>
              </a:spcBef>
            </a:pPr>
            <a:r>
              <a:rPr sz="1588" spc="-35" dirty="0">
                <a:solidFill>
                  <a:prstClr val="black"/>
                </a:solidFill>
                <a:latin typeface="Carlito"/>
                <a:cs typeface="Carlito"/>
              </a:rPr>
              <a:t>Total </a:t>
            </a:r>
            <a:r>
              <a:rPr sz="1588" spc="-4" dirty="0">
                <a:solidFill>
                  <a:prstClr val="black"/>
                </a:solidFill>
                <a:latin typeface="Carlito"/>
                <a:cs typeface="Carlito"/>
              </a:rPr>
              <a:t>Expenditure </a:t>
            </a:r>
            <a:r>
              <a:rPr sz="1588" dirty="0">
                <a:solidFill>
                  <a:prstClr val="black"/>
                </a:solidFill>
                <a:latin typeface="Carlito"/>
                <a:cs typeface="Carlito"/>
              </a:rPr>
              <a:t>of</a:t>
            </a:r>
            <a:r>
              <a:rPr sz="1588" spc="-22" dirty="0">
                <a:solidFill>
                  <a:prstClr val="black"/>
                </a:solidFill>
                <a:latin typeface="Carlito"/>
                <a:cs typeface="Carlito"/>
              </a:rPr>
              <a:t> </a:t>
            </a:r>
            <a:r>
              <a:rPr sz="1588" dirty="0">
                <a:solidFill>
                  <a:prstClr val="black"/>
                </a:solidFill>
                <a:latin typeface="Carlito"/>
                <a:cs typeface="Carlito"/>
              </a:rPr>
              <a:t>GPP</a:t>
            </a:r>
            <a:endParaRPr sz="1588">
              <a:solidFill>
                <a:prstClr val="black"/>
              </a:solidFill>
              <a:latin typeface="Carlito"/>
              <a:cs typeface="Carlito"/>
            </a:endParaRPr>
          </a:p>
        </p:txBody>
      </p:sp>
      <p:sp>
        <p:nvSpPr>
          <p:cNvPr id="57" name="object 57"/>
          <p:cNvSpPr txBox="1"/>
          <p:nvPr/>
        </p:nvSpPr>
        <p:spPr>
          <a:xfrm>
            <a:off x="7459097" y="1989695"/>
            <a:ext cx="1532965" cy="255678"/>
          </a:xfrm>
          <a:prstGeom prst="rect">
            <a:avLst/>
          </a:prstGeom>
        </p:spPr>
        <p:txBody>
          <a:bodyPr vert="horz" wrap="square" lIns="0" tIns="11206" rIns="0" bIns="0" rtlCol="0">
            <a:spAutoFit/>
          </a:bodyPr>
          <a:lstStyle/>
          <a:p>
            <a:pPr marL="11206" defTabSz="806867">
              <a:spcBef>
                <a:spcPts val="88"/>
              </a:spcBef>
            </a:pPr>
            <a:r>
              <a:rPr sz="1588" spc="-13" dirty="0">
                <a:solidFill>
                  <a:prstClr val="black"/>
                </a:solidFill>
                <a:latin typeface="Carlito"/>
                <a:cs typeface="Carlito"/>
              </a:rPr>
              <a:t>Percentage </a:t>
            </a:r>
            <a:r>
              <a:rPr sz="1588" dirty="0">
                <a:solidFill>
                  <a:prstClr val="black"/>
                </a:solidFill>
                <a:latin typeface="Carlito"/>
                <a:cs typeface="Carlito"/>
              </a:rPr>
              <a:t>of</a:t>
            </a:r>
            <a:r>
              <a:rPr sz="1588" spc="-26" dirty="0">
                <a:solidFill>
                  <a:prstClr val="black"/>
                </a:solidFill>
                <a:latin typeface="Carlito"/>
                <a:cs typeface="Carlito"/>
              </a:rPr>
              <a:t> </a:t>
            </a:r>
            <a:r>
              <a:rPr sz="1588" spc="-9" dirty="0">
                <a:solidFill>
                  <a:prstClr val="black"/>
                </a:solidFill>
                <a:latin typeface="Carlito"/>
                <a:cs typeface="Carlito"/>
              </a:rPr>
              <a:t>GPP</a:t>
            </a:r>
            <a:endParaRPr sz="1588">
              <a:solidFill>
                <a:prstClr val="black"/>
              </a:solidFill>
              <a:latin typeface="Carlito"/>
              <a:cs typeface="Carlito"/>
            </a:endParaRPr>
          </a:p>
        </p:txBody>
      </p:sp>
    </p:spTree>
    <p:extLst>
      <p:ext uri="{BB962C8B-B14F-4D97-AF65-F5344CB8AC3E}">
        <p14:creationId xmlns:p14="http://schemas.microsoft.com/office/powerpoint/2010/main" val="239719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61883" y="403412"/>
            <a:ext cx="8068235" cy="6051176"/>
            <a:chOff x="457200" y="457200"/>
            <a:chExt cx="9144000" cy="6858000"/>
          </a:xfrm>
        </p:grpSpPr>
        <p:sp>
          <p:nvSpPr>
            <p:cNvPr id="3" name="object 3"/>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903732" y="917448"/>
              <a:ext cx="3596640" cy="348996"/>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622376" y="917448"/>
              <a:ext cx="2770547" cy="281940"/>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6" name="object 6"/>
            <p:cNvSpPr/>
            <p:nvPr/>
          </p:nvSpPr>
          <p:spPr>
            <a:xfrm>
              <a:off x="2849879" y="2744723"/>
              <a:ext cx="2767965" cy="3837940"/>
            </a:xfrm>
            <a:custGeom>
              <a:avLst/>
              <a:gdLst/>
              <a:ahLst/>
              <a:cxnLst/>
              <a:rect l="l" t="t" r="r" b="b"/>
              <a:pathLst>
                <a:path w="2767965" h="3837940">
                  <a:moveTo>
                    <a:pt x="848868" y="3837431"/>
                  </a:moveTo>
                  <a:lnTo>
                    <a:pt x="796998" y="3836736"/>
                  </a:lnTo>
                  <a:lnTo>
                    <a:pt x="745222" y="3834652"/>
                  </a:lnTo>
                  <a:lnTo>
                    <a:pt x="693569" y="3831184"/>
                  </a:lnTo>
                  <a:lnTo>
                    <a:pt x="642069" y="3826334"/>
                  </a:lnTo>
                  <a:lnTo>
                    <a:pt x="590751" y="3820107"/>
                  </a:lnTo>
                  <a:lnTo>
                    <a:pt x="539645" y="3812507"/>
                  </a:lnTo>
                  <a:lnTo>
                    <a:pt x="488781" y="3803536"/>
                  </a:lnTo>
                  <a:lnTo>
                    <a:pt x="438188" y="3793200"/>
                  </a:lnTo>
                  <a:lnTo>
                    <a:pt x="387898" y="3781501"/>
                  </a:lnTo>
                  <a:lnTo>
                    <a:pt x="337938" y="3768444"/>
                  </a:lnTo>
                  <a:lnTo>
                    <a:pt x="288340" y="3754031"/>
                  </a:lnTo>
                  <a:lnTo>
                    <a:pt x="239132" y="3738268"/>
                  </a:lnTo>
                  <a:lnTo>
                    <a:pt x="190345" y="3721156"/>
                  </a:lnTo>
                  <a:lnTo>
                    <a:pt x="142009" y="3702702"/>
                  </a:lnTo>
                  <a:lnTo>
                    <a:pt x="94152" y="3682907"/>
                  </a:lnTo>
                  <a:lnTo>
                    <a:pt x="46806" y="3661775"/>
                  </a:lnTo>
                  <a:lnTo>
                    <a:pt x="0" y="3639312"/>
                  </a:lnTo>
                  <a:lnTo>
                    <a:pt x="848868" y="1918715"/>
                  </a:lnTo>
                  <a:lnTo>
                    <a:pt x="848868" y="0"/>
                  </a:lnTo>
                  <a:lnTo>
                    <a:pt x="896939" y="588"/>
                  </a:lnTo>
                  <a:lnTo>
                    <a:pt x="944719" y="2345"/>
                  </a:lnTo>
                  <a:lnTo>
                    <a:pt x="992191" y="5256"/>
                  </a:lnTo>
                  <a:lnTo>
                    <a:pt x="1039343" y="9308"/>
                  </a:lnTo>
                  <a:lnTo>
                    <a:pt x="1086162" y="14488"/>
                  </a:lnTo>
                  <a:lnTo>
                    <a:pt x="1132633" y="20780"/>
                  </a:lnTo>
                  <a:lnTo>
                    <a:pt x="1178742" y="28173"/>
                  </a:lnTo>
                  <a:lnTo>
                    <a:pt x="1224477" y="36651"/>
                  </a:lnTo>
                  <a:lnTo>
                    <a:pt x="1269823" y="46202"/>
                  </a:lnTo>
                  <a:lnTo>
                    <a:pt x="1314767" y="56812"/>
                  </a:lnTo>
                  <a:lnTo>
                    <a:pt x="1359295" y="68467"/>
                  </a:lnTo>
                  <a:lnTo>
                    <a:pt x="1403393" y="81153"/>
                  </a:lnTo>
                  <a:lnTo>
                    <a:pt x="1447048" y="94857"/>
                  </a:lnTo>
                  <a:lnTo>
                    <a:pt x="1490246" y="109565"/>
                  </a:lnTo>
                  <a:lnTo>
                    <a:pt x="1532973" y="125263"/>
                  </a:lnTo>
                  <a:lnTo>
                    <a:pt x="1575216" y="141938"/>
                  </a:lnTo>
                  <a:lnTo>
                    <a:pt x="1616961" y="159576"/>
                  </a:lnTo>
                  <a:lnTo>
                    <a:pt x="1658194" y="178163"/>
                  </a:lnTo>
                  <a:lnTo>
                    <a:pt x="1698902" y="197686"/>
                  </a:lnTo>
                  <a:lnTo>
                    <a:pt x="1739071" y="218131"/>
                  </a:lnTo>
                  <a:lnTo>
                    <a:pt x="1778687" y="239484"/>
                  </a:lnTo>
                  <a:lnTo>
                    <a:pt x="1817736" y="261732"/>
                  </a:lnTo>
                  <a:lnTo>
                    <a:pt x="1856206" y="284861"/>
                  </a:lnTo>
                  <a:lnTo>
                    <a:pt x="1894082" y="308857"/>
                  </a:lnTo>
                  <a:lnTo>
                    <a:pt x="1931350" y="333707"/>
                  </a:lnTo>
                  <a:lnTo>
                    <a:pt x="1967998" y="359397"/>
                  </a:lnTo>
                  <a:lnTo>
                    <a:pt x="2004010" y="385913"/>
                  </a:lnTo>
                  <a:lnTo>
                    <a:pt x="2039374" y="413241"/>
                  </a:lnTo>
                  <a:lnTo>
                    <a:pt x="2074076" y="441369"/>
                  </a:lnTo>
                  <a:lnTo>
                    <a:pt x="2108103" y="470281"/>
                  </a:lnTo>
                  <a:lnTo>
                    <a:pt x="2141439" y="499965"/>
                  </a:lnTo>
                  <a:lnTo>
                    <a:pt x="2174073" y="530407"/>
                  </a:lnTo>
                  <a:lnTo>
                    <a:pt x="2205990" y="561594"/>
                  </a:lnTo>
                  <a:lnTo>
                    <a:pt x="2237176" y="593510"/>
                  </a:lnTo>
                  <a:lnTo>
                    <a:pt x="2267618" y="626144"/>
                  </a:lnTo>
                  <a:lnTo>
                    <a:pt x="2297302" y="659480"/>
                  </a:lnTo>
                  <a:lnTo>
                    <a:pt x="2326214" y="693507"/>
                  </a:lnTo>
                  <a:lnTo>
                    <a:pt x="2354342" y="728209"/>
                  </a:lnTo>
                  <a:lnTo>
                    <a:pt x="2381670" y="763573"/>
                  </a:lnTo>
                  <a:lnTo>
                    <a:pt x="2408186" y="799585"/>
                  </a:lnTo>
                  <a:lnTo>
                    <a:pt x="2433876" y="836233"/>
                  </a:lnTo>
                  <a:lnTo>
                    <a:pt x="2458726" y="873501"/>
                  </a:lnTo>
                  <a:lnTo>
                    <a:pt x="2482722" y="911377"/>
                  </a:lnTo>
                  <a:lnTo>
                    <a:pt x="2505851" y="949847"/>
                  </a:lnTo>
                  <a:lnTo>
                    <a:pt x="2528099" y="988896"/>
                  </a:lnTo>
                  <a:lnTo>
                    <a:pt x="2549452" y="1028512"/>
                  </a:lnTo>
                  <a:lnTo>
                    <a:pt x="2569897" y="1068681"/>
                  </a:lnTo>
                  <a:lnTo>
                    <a:pt x="2589420" y="1109389"/>
                  </a:lnTo>
                  <a:lnTo>
                    <a:pt x="2608007" y="1150622"/>
                  </a:lnTo>
                  <a:lnTo>
                    <a:pt x="2625645" y="1192367"/>
                  </a:lnTo>
                  <a:lnTo>
                    <a:pt x="2642320" y="1234610"/>
                  </a:lnTo>
                  <a:lnTo>
                    <a:pt x="2658018" y="1277337"/>
                  </a:lnTo>
                  <a:lnTo>
                    <a:pt x="2672726" y="1320535"/>
                  </a:lnTo>
                  <a:lnTo>
                    <a:pt x="2686430" y="1364190"/>
                  </a:lnTo>
                  <a:lnTo>
                    <a:pt x="2699116" y="1408288"/>
                  </a:lnTo>
                  <a:lnTo>
                    <a:pt x="2710771" y="1452816"/>
                  </a:lnTo>
                  <a:lnTo>
                    <a:pt x="2721381" y="1497760"/>
                  </a:lnTo>
                  <a:lnTo>
                    <a:pt x="2730932" y="1543106"/>
                  </a:lnTo>
                  <a:lnTo>
                    <a:pt x="2739410" y="1588841"/>
                  </a:lnTo>
                  <a:lnTo>
                    <a:pt x="2746803" y="1634950"/>
                  </a:lnTo>
                  <a:lnTo>
                    <a:pt x="2753095" y="1681421"/>
                  </a:lnTo>
                  <a:lnTo>
                    <a:pt x="2758275" y="1728240"/>
                  </a:lnTo>
                  <a:lnTo>
                    <a:pt x="2762327" y="1775392"/>
                  </a:lnTo>
                  <a:lnTo>
                    <a:pt x="2765238" y="1822864"/>
                  </a:lnTo>
                  <a:lnTo>
                    <a:pt x="2766995" y="1870644"/>
                  </a:lnTo>
                  <a:lnTo>
                    <a:pt x="2767584" y="1918715"/>
                  </a:lnTo>
                  <a:lnTo>
                    <a:pt x="2766995" y="1966720"/>
                  </a:lnTo>
                  <a:lnTo>
                    <a:pt x="2765238" y="2014436"/>
                  </a:lnTo>
                  <a:lnTo>
                    <a:pt x="2762327" y="2061850"/>
                  </a:lnTo>
                  <a:lnTo>
                    <a:pt x="2758275" y="2108947"/>
                  </a:lnTo>
                  <a:lnTo>
                    <a:pt x="2753095" y="2155714"/>
                  </a:lnTo>
                  <a:lnTo>
                    <a:pt x="2746803" y="2202137"/>
                  </a:lnTo>
                  <a:lnTo>
                    <a:pt x="2739410" y="2248203"/>
                  </a:lnTo>
                  <a:lnTo>
                    <a:pt x="2730932" y="2293897"/>
                  </a:lnTo>
                  <a:lnTo>
                    <a:pt x="2721381" y="2339206"/>
                  </a:lnTo>
                  <a:lnTo>
                    <a:pt x="2710771" y="2384116"/>
                  </a:lnTo>
                  <a:lnTo>
                    <a:pt x="2699116" y="2428613"/>
                  </a:lnTo>
                  <a:lnTo>
                    <a:pt x="2686430" y="2472684"/>
                  </a:lnTo>
                  <a:lnTo>
                    <a:pt x="2672726" y="2516315"/>
                  </a:lnTo>
                  <a:lnTo>
                    <a:pt x="2658018" y="2559492"/>
                  </a:lnTo>
                  <a:lnTo>
                    <a:pt x="2642320" y="2602200"/>
                  </a:lnTo>
                  <a:lnTo>
                    <a:pt x="2625645" y="2644428"/>
                  </a:lnTo>
                  <a:lnTo>
                    <a:pt x="2608007" y="2686160"/>
                  </a:lnTo>
                  <a:lnTo>
                    <a:pt x="2589420" y="2727382"/>
                  </a:lnTo>
                  <a:lnTo>
                    <a:pt x="2569897" y="2768082"/>
                  </a:lnTo>
                  <a:lnTo>
                    <a:pt x="2549452" y="2808246"/>
                  </a:lnTo>
                  <a:lnTo>
                    <a:pt x="2528099" y="2847858"/>
                  </a:lnTo>
                  <a:lnTo>
                    <a:pt x="2505851" y="2886907"/>
                  </a:lnTo>
                  <a:lnTo>
                    <a:pt x="2482722" y="2925378"/>
                  </a:lnTo>
                  <a:lnTo>
                    <a:pt x="2458726" y="2963257"/>
                  </a:lnTo>
                  <a:lnTo>
                    <a:pt x="2433876" y="3000530"/>
                  </a:lnTo>
                  <a:lnTo>
                    <a:pt x="2408186" y="3037184"/>
                  </a:lnTo>
                  <a:lnTo>
                    <a:pt x="2381670" y="3073205"/>
                  </a:lnTo>
                  <a:lnTo>
                    <a:pt x="2354342" y="3108579"/>
                  </a:lnTo>
                  <a:lnTo>
                    <a:pt x="2326214" y="3143293"/>
                  </a:lnTo>
                  <a:lnTo>
                    <a:pt x="2297302" y="3177332"/>
                  </a:lnTo>
                  <a:lnTo>
                    <a:pt x="2267618" y="3210683"/>
                  </a:lnTo>
                  <a:lnTo>
                    <a:pt x="2237176" y="3243333"/>
                  </a:lnTo>
                  <a:lnTo>
                    <a:pt x="2205990" y="3275266"/>
                  </a:lnTo>
                  <a:lnTo>
                    <a:pt x="2174073" y="3306470"/>
                  </a:lnTo>
                  <a:lnTo>
                    <a:pt x="2141439" y="3336931"/>
                  </a:lnTo>
                  <a:lnTo>
                    <a:pt x="2108103" y="3366635"/>
                  </a:lnTo>
                  <a:lnTo>
                    <a:pt x="2074076" y="3395568"/>
                  </a:lnTo>
                  <a:lnTo>
                    <a:pt x="2039374" y="3423716"/>
                  </a:lnTo>
                  <a:lnTo>
                    <a:pt x="2004010" y="3451066"/>
                  </a:lnTo>
                  <a:lnTo>
                    <a:pt x="1967998" y="3477604"/>
                  </a:lnTo>
                  <a:lnTo>
                    <a:pt x="1931350" y="3503316"/>
                  </a:lnTo>
                  <a:lnTo>
                    <a:pt x="1894082" y="3528189"/>
                  </a:lnTo>
                  <a:lnTo>
                    <a:pt x="1856206" y="3552208"/>
                  </a:lnTo>
                  <a:lnTo>
                    <a:pt x="1817736" y="3575360"/>
                  </a:lnTo>
                  <a:lnTo>
                    <a:pt x="1778687" y="3597631"/>
                  </a:lnTo>
                  <a:lnTo>
                    <a:pt x="1739071" y="3619007"/>
                  </a:lnTo>
                  <a:lnTo>
                    <a:pt x="1698902" y="3639475"/>
                  </a:lnTo>
                  <a:lnTo>
                    <a:pt x="1658194" y="3659020"/>
                  </a:lnTo>
                  <a:lnTo>
                    <a:pt x="1616961" y="3677630"/>
                  </a:lnTo>
                  <a:lnTo>
                    <a:pt x="1575216" y="3695290"/>
                  </a:lnTo>
                  <a:lnTo>
                    <a:pt x="1532973" y="3711986"/>
                  </a:lnTo>
                  <a:lnTo>
                    <a:pt x="1490246" y="3727704"/>
                  </a:lnTo>
                  <a:lnTo>
                    <a:pt x="1447048" y="3742432"/>
                  </a:lnTo>
                  <a:lnTo>
                    <a:pt x="1403393" y="3756155"/>
                  </a:lnTo>
                  <a:lnTo>
                    <a:pt x="1359295" y="3768859"/>
                  </a:lnTo>
                  <a:lnTo>
                    <a:pt x="1314767" y="3780530"/>
                  </a:lnTo>
                  <a:lnTo>
                    <a:pt x="1269823" y="3791155"/>
                  </a:lnTo>
                  <a:lnTo>
                    <a:pt x="1224477" y="3800721"/>
                  </a:lnTo>
                  <a:lnTo>
                    <a:pt x="1178742" y="3809212"/>
                  </a:lnTo>
                  <a:lnTo>
                    <a:pt x="1132633" y="3816616"/>
                  </a:lnTo>
                  <a:lnTo>
                    <a:pt x="1086162" y="3822919"/>
                  </a:lnTo>
                  <a:lnTo>
                    <a:pt x="1039343" y="3828107"/>
                  </a:lnTo>
                  <a:lnTo>
                    <a:pt x="992191" y="3832166"/>
                  </a:lnTo>
                  <a:lnTo>
                    <a:pt x="944719" y="3835082"/>
                  </a:lnTo>
                  <a:lnTo>
                    <a:pt x="896939" y="3836842"/>
                  </a:lnTo>
                  <a:lnTo>
                    <a:pt x="848868" y="3837431"/>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7" name="object 7"/>
            <p:cNvSpPr/>
            <p:nvPr/>
          </p:nvSpPr>
          <p:spPr>
            <a:xfrm>
              <a:off x="2849879" y="2744723"/>
              <a:ext cx="2767965" cy="3837940"/>
            </a:xfrm>
            <a:custGeom>
              <a:avLst/>
              <a:gdLst/>
              <a:ahLst/>
              <a:cxnLst/>
              <a:rect l="l" t="t" r="r" b="b"/>
              <a:pathLst>
                <a:path w="2767965" h="3837940">
                  <a:moveTo>
                    <a:pt x="848868" y="0"/>
                  </a:moveTo>
                  <a:lnTo>
                    <a:pt x="896939" y="588"/>
                  </a:lnTo>
                  <a:lnTo>
                    <a:pt x="944719" y="2345"/>
                  </a:lnTo>
                  <a:lnTo>
                    <a:pt x="992191" y="5256"/>
                  </a:lnTo>
                  <a:lnTo>
                    <a:pt x="1039343" y="9308"/>
                  </a:lnTo>
                  <a:lnTo>
                    <a:pt x="1086162" y="14488"/>
                  </a:lnTo>
                  <a:lnTo>
                    <a:pt x="1132633" y="20780"/>
                  </a:lnTo>
                  <a:lnTo>
                    <a:pt x="1178742" y="28173"/>
                  </a:lnTo>
                  <a:lnTo>
                    <a:pt x="1224477" y="36651"/>
                  </a:lnTo>
                  <a:lnTo>
                    <a:pt x="1269823" y="46202"/>
                  </a:lnTo>
                  <a:lnTo>
                    <a:pt x="1314767" y="56812"/>
                  </a:lnTo>
                  <a:lnTo>
                    <a:pt x="1359295" y="68467"/>
                  </a:lnTo>
                  <a:lnTo>
                    <a:pt x="1403393" y="81153"/>
                  </a:lnTo>
                  <a:lnTo>
                    <a:pt x="1447048" y="94857"/>
                  </a:lnTo>
                  <a:lnTo>
                    <a:pt x="1490246" y="109565"/>
                  </a:lnTo>
                  <a:lnTo>
                    <a:pt x="1532973" y="125263"/>
                  </a:lnTo>
                  <a:lnTo>
                    <a:pt x="1575216" y="141938"/>
                  </a:lnTo>
                  <a:lnTo>
                    <a:pt x="1616961" y="159576"/>
                  </a:lnTo>
                  <a:lnTo>
                    <a:pt x="1658194" y="178163"/>
                  </a:lnTo>
                  <a:lnTo>
                    <a:pt x="1698902" y="197686"/>
                  </a:lnTo>
                  <a:lnTo>
                    <a:pt x="1739071" y="218131"/>
                  </a:lnTo>
                  <a:lnTo>
                    <a:pt x="1778687" y="239484"/>
                  </a:lnTo>
                  <a:lnTo>
                    <a:pt x="1817736" y="261732"/>
                  </a:lnTo>
                  <a:lnTo>
                    <a:pt x="1856206" y="284861"/>
                  </a:lnTo>
                  <a:lnTo>
                    <a:pt x="1894082" y="308857"/>
                  </a:lnTo>
                  <a:lnTo>
                    <a:pt x="1931350" y="333707"/>
                  </a:lnTo>
                  <a:lnTo>
                    <a:pt x="1967998" y="359397"/>
                  </a:lnTo>
                  <a:lnTo>
                    <a:pt x="2004010" y="385913"/>
                  </a:lnTo>
                  <a:lnTo>
                    <a:pt x="2039374" y="413241"/>
                  </a:lnTo>
                  <a:lnTo>
                    <a:pt x="2074076" y="441369"/>
                  </a:lnTo>
                  <a:lnTo>
                    <a:pt x="2108103" y="470281"/>
                  </a:lnTo>
                  <a:lnTo>
                    <a:pt x="2141439" y="499965"/>
                  </a:lnTo>
                  <a:lnTo>
                    <a:pt x="2174073" y="530407"/>
                  </a:lnTo>
                  <a:lnTo>
                    <a:pt x="2205990" y="561594"/>
                  </a:lnTo>
                  <a:lnTo>
                    <a:pt x="2237176" y="593510"/>
                  </a:lnTo>
                  <a:lnTo>
                    <a:pt x="2267618" y="626144"/>
                  </a:lnTo>
                  <a:lnTo>
                    <a:pt x="2297302" y="659480"/>
                  </a:lnTo>
                  <a:lnTo>
                    <a:pt x="2326214" y="693507"/>
                  </a:lnTo>
                  <a:lnTo>
                    <a:pt x="2354342" y="728209"/>
                  </a:lnTo>
                  <a:lnTo>
                    <a:pt x="2381670" y="763573"/>
                  </a:lnTo>
                  <a:lnTo>
                    <a:pt x="2408186" y="799585"/>
                  </a:lnTo>
                  <a:lnTo>
                    <a:pt x="2433876" y="836233"/>
                  </a:lnTo>
                  <a:lnTo>
                    <a:pt x="2458726" y="873501"/>
                  </a:lnTo>
                  <a:lnTo>
                    <a:pt x="2482722" y="911377"/>
                  </a:lnTo>
                  <a:lnTo>
                    <a:pt x="2505851" y="949847"/>
                  </a:lnTo>
                  <a:lnTo>
                    <a:pt x="2528099" y="988896"/>
                  </a:lnTo>
                  <a:lnTo>
                    <a:pt x="2549452" y="1028512"/>
                  </a:lnTo>
                  <a:lnTo>
                    <a:pt x="2569897" y="1068681"/>
                  </a:lnTo>
                  <a:lnTo>
                    <a:pt x="2589420" y="1109389"/>
                  </a:lnTo>
                  <a:lnTo>
                    <a:pt x="2608007" y="1150622"/>
                  </a:lnTo>
                  <a:lnTo>
                    <a:pt x="2625645" y="1192367"/>
                  </a:lnTo>
                  <a:lnTo>
                    <a:pt x="2642320" y="1234610"/>
                  </a:lnTo>
                  <a:lnTo>
                    <a:pt x="2658018" y="1277337"/>
                  </a:lnTo>
                  <a:lnTo>
                    <a:pt x="2672726" y="1320535"/>
                  </a:lnTo>
                  <a:lnTo>
                    <a:pt x="2686430" y="1364190"/>
                  </a:lnTo>
                  <a:lnTo>
                    <a:pt x="2699116" y="1408288"/>
                  </a:lnTo>
                  <a:lnTo>
                    <a:pt x="2710771" y="1452816"/>
                  </a:lnTo>
                  <a:lnTo>
                    <a:pt x="2721381" y="1497760"/>
                  </a:lnTo>
                  <a:lnTo>
                    <a:pt x="2730932" y="1543106"/>
                  </a:lnTo>
                  <a:lnTo>
                    <a:pt x="2739410" y="1588841"/>
                  </a:lnTo>
                  <a:lnTo>
                    <a:pt x="2746803" y="1634950"/>
                  </a:lnTo>
                  <a:lnTo>
                    <a:pt x="2753095" y="1681421"/>
                  </a:lnTo>
                  <a:lnTo>
                    <a:pt x="2758275" y="1728240"/>
                  </a:lnTo>
                  <a:lnTo>
                    <a:pt x="2762327" y="1775392"/>
                  </a:lnTo>
                  <a:lnTo>
                    <a:pt x="2765238" y="1822864"/>
                  </a:lnTo>
                  <a:lnTo>
                    <a:pt x="2766995" y="1870644"/>
                  </a:lnTo>
                  <a:lnTo>
                    <a:pt x="2767584" y="1918715"/>
                  </a:lnTo>
                  <a:lnTo>
                    <a:pt x="2766995" y="1966720"/>
                  </a:lnTo>
                  <a:lnTo>
                    <a:pt x="2765238" y="2014436"/>
                  </a:lnTo>
                  <a:lnTo>
                    <a:pt x="2762327" y="2061850"/>
                  </a:lnTo>
                  <a:lnTo>
                    <a:pt x="2758275" y="2108947"/>
                  </a:lnTo>
                  <a:lnTo>
                    <a:pt x="2753095" y="2155714"/>
                  </a:lnTo>
                  <a:lnTo>
                    <a:pt x="2746803" y="2202137"/>
                  </a:lnTo>
                  <a:lnTo>
                    <a:pt x="2739410" y="2248203"/>
                  </a:lnTo>
                  <a:lnTo>
                    <a:pt x="2730932" y="2293897"/>
                  </a:lnTo>
                  <a:lnTo>
                    <a:pt x="2721381" y="2339206"/>
                  </a:lnTo>
                  <a:lnTo>
                    <a:pt x="2710771" y="2384116"/>
                  </a:lnTo>
                  <a:lnTo>
                    <a:pt x="2699116" y="2428613"/>
                  </a:lnTo>
                  <a:lnTo>
                    <a:pt x="2686430" y="2472684"/>
                  </a:lnTo>
                  <a:lnTo>
                    <a:pt x="2672726" y="2516315"/>
                  </a:lnTo>
                  <a:lnTo>
                    <a:pt x="2658018" y="2559492"/>
                  </a:lnTo>
                  <a:lnTo>
                    <a:pt x="2642320" y="2602200"/>
                  </a:lnTo>
                  <a:lnTo>
                    <a:pt x="2625645" y="2644428"/>
                  </a:lnTo>
                  <a:lnTo>
                    <a:pt x="2608007" y="2686160"/>
                  </a:lnTo>
                  <a:lnTo>
                    <a:pt x="2589420" y="2727382"/>
                  </a:lnTo>
                  <a:lnTo>
                    <a:pt x="2569897" y="2768082"/>
                  </a:lnTo>
                  <a:lnTo>
                    <a:pt x="2549452" y="2808246"/>
                  </a:lnTo>
                  <a:lnTo>
                    <a:pt x="2528099" y="2847858"/>
                  </a:lnTo>
                  <a:lnTo>
                    <a:pt x="2505851" y="2886907"/>
                  </a:lnTo>
                  <a:lnTo>
                    <a:pt x="2482722" y="2925378"/>
                  </a:lnTo>
                  <a:lnTo>
                    <a:pt x="2458726" y="2963257"/>
                  </a:lnTo>
                  <a:lnTo>
                    <a:pt x="2433876" y="3000530"/>
                  </a:lnTo>
                  <a:lnTo>
                    <a:pt x="2408186" y="3037184"/>
                  </a:lnTo>
                  <a:lnTo>
                    <a:pt x="2381670" y="3073205"/>
                  </a:lnTo>
                  <a:lnTo>
                    <a:pt x="2354342" y="3108579"/>
                  </a:lnTo>
                  <a:lnTo>
                    <a:pt x="2326214" y="3143293"/>
                  </a:lnTo>
                  <a:lnTo>
                    <a:pt x="2297302" y="3177332"/>
                  </a:lnTo>
                  <a:lnTo>
                    <a:pt x="2267618" y="3210683"/>
                  </a:lnTo>
                  <a:lnTo>
                    <a:pt x="2237176" y="3243333"/>
                  </a:lnTo>
                  <a:lnTo>
                    <a:pt x="2205990" y="3275266"/>
                  </a:lnTo>
                  <a:lnTo>
                    <a:pt x="2174073" y="3306470"/>
                  </a:lnTo>
                  <a:lnTo>
                    <a:pt x="2141439" y="3336931"/>
                  </a:lnTo>
                  <a:lnTo>
                    <a:pt x="2108103" y="3366635"/>
                  </a:lnTo>
                  <a:lnTo>
                    <a:pt x="2074076" y="3395568"/>
                  </a:lnTo>
                  <a:lnTo>
                    <a:pt x="2039374" y="3423716"/>
                  </a:lnTo>
                  <a:lnTo>
                    <a:pt x="2004010" y="3451066"/>
                  </a:lnTo>
                  <a:lnTo>
                    <a:pt x="1967998" y="3477604"/>
                  </a:lnTo>
                  <a:lnTo>
                    <a:pt x="1931350" y="3503316"/>
                  </a:lnTo>
                  <a:lnTo>
                    <a:pt x="1894082" y="3528189"/>
                  </a:lnTo>
                  <a:lnTo>
                    <a:pt x="1856206" y="3552208"/>
                  </a:lnTo>
                  <a:lnTo>
                    <a:pt x="1817736" y="3575360"/>
                  </a:lnTo>
                  <a:lnTo>
                    <a:pt x="1778687" y="3597631"/>
                  </a:lnTo>
                  <a:lnTo>
                    <a:pt x="1739071" y="3619007"/>
                  </a:lnTo>
                  <a:lnTo>
                    <a:pt x="1698902" y="3639475"/>
                  </a:lnTo>
                  <a:lnTo>
                    <a:pt x="1658194" y="3659020"/>
                  </a:lnTo>
                  <a:lnTo>
                    <a:pt x="1616961" y="3677630"/>
                  </a:lnTo>
                  <a:lnTo>
                    <a:pt x="1575216" y="3695290"/>
                  </a:lnTo>
                  <a:lnTo>
                    <a:pt x="1532973" y="3711986"/>
                  </a:lnTo>
                  <a:lnTo>
                    <a:pt x="1490246" y="3727704"/>
                  </a:lnTo>
                  <a:lnTo>
                    <a:pt x="1447048" y="3742432"/>
                  </a:lnTo>
                  <a:lnTo>
                    <a:pt x="1403393" y="3756155"/>
                  </a:lnTo>
                  <a:lnTo>
                    <a:pt x="1359295" y="3768859"/>
                  </a:lnTo>
                  <a:lnTo>
                    <a:pt x="1314767" y="3780530"/>
                  </a:lnTo>
                  <a:lnTo>
                    <a:pt x="1269823" y="3791155"/>
                  </a:lnTo>
                  <a:lnTo>
                    <a:pt x="1224477" y="3800721"/>
                  </a:lnTo>
                  <a:lnTo>
                    <a:pt x="1178742" y="3809212"/>
                  </a:lnTo>
                  <a:lnTo>
                    <a:pt x="1132633" y="3816616"/>
                  </a:lnTo>
                  <a:lnTo>
                    <a:pt x="1086162" y="3822919"/>
                  </a:lnTo>
                  <a:lnTo>
                    <a:pt x="1039343" y="3828107"/>
                  </a:lnTo>
                  <a:lnTo>
                    <a:pt x="992191" y="3832166"/>
                  </a:lnTo>
                  <a:lnTo>
                    <a:pt x="944719" y="3835082"/>
                  </a:lnTo>
                  <a:lnTo>
                    <a:pt x="896939" y="3836842"/>
                  </a:lnTo>
                  <a:lnTo>
                    <a:pt x="848868" y="3837431"/>
                  </a:lnTo>
                  <a:lnTo>
                    <a:pt x="796998" y="3836736"/>
                  </a:lnTo>
                  <a:lnTo>
                    <a:pt x="745222" y="3834652"/>
                  </a:lnTo>
                  <a:lnTo>
                    <a:pt x="693569" y="3831184"/>
                  </a:lnTo>
                  <a:lnTo>
                    <a:pt x="642069" y="3826334"/>
                  </a:lnTo>
                  <a:lnTo>
                    <a:pt x="590751" y="3820107"/>
                  </a:lnTo>
                  <a:lnTo>
                    <a:pt x="539645" y="3812507"/>
                  </a:lnTo>
                  <a:lnTo>
                    <a:pt x="488781" y="3803536"/>
                  </a:lnTo>
                  <a:lnTo>
                    <a:pt x="438188" y="3793200"/>
                  </a:lnTo>
                  <a:lnTo>
                    <a:pt x="387898" y="3781501"/>
                  </a:lnTo>
                  <a:lnTo>
                    <a:pt x="337938" y="3768444"/>
                  </a:lnTo>
                  <a:lnTo>
                    <a:pt x="288340" y="3754031"/>
                  </a:lnTo>
                  <a:lnTo>
                    <a:pt x="239132" y="3738268"/>
                  </a:lnTo>
                  <a:lnTo>
                    <a:pt x="190345" y="3721156"/>
                  </a:lnTo>
                  <a:lnTo>
                    <a:pt x="142009" y="3702702"/>
                  </a:lnTo>
                  <a:lnTo>
                    <a:pt x="94152" y="3682907"/>
                  </a:lnTo>
                  <a:lnTo>
                    <a:pt x="46806" y="3661775"/>
                  </a:lnTo>
                  <a:lnTo>
                    <a:pt x="0" y="3639312"/>
                  </a:lnTo>
                  <a:lnTo>
                    <a:pt x="848868" y="1918715"/>
                  </a:lnTo>
                  <a:lnTo>
                    <a:pt x="848868" y="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1834896" y="4663440"/>
              <a:ext cx="1864360" cy="1720850"/>
            </a:xfrm>
            <a:custGeom>
              <a:avLst/>
              <a:gdLst/>
              <a:ahLst/>
              <a:cxnLst/>
              <a:rect l="l" t="t" r="r" b="b"/>
              <a:pathLst>
                <a:path w="1864360" h="1720850">
                  <a:moveTo>
                    <a:pt x="1014983" y="1720595"/>
                  </a:moveTo>
                  <a:lnTo>
                    <a:pt x="970429" y="1697861"/>
                  </a:lnTo>
                  <a:lnTo>
                    <a:pt x="926601" y="1674046"/>
                  </a:lnTo>
                  <a:lnTo>
                    <a:pt x="883517" y="1649170"/>
                  </a:lnTo>
                  <a:lnTo>
                    <a:pt x="841190" y="1623250"/>
                  </a:lnTo>
                  <a:lnTo>
                    <a:pt x="799636" y="1596306"/>
                  </a:lnTo>
                  <a:lnTo>
                    <a:pt x="758871" y="1568357"/>
                  </a:lnTo>
                  <a:lnTo>
                    <a:pt x="718911" y="1539422"/>
                  </a:lnTo>
                  <a:lnTo>
                    <a:pt x="679769" y="1509519"/>
                  </a:lnTo>
                  <a:lnTo>
                    <a:pt x="641463" y="1478667"/>
                  </a:lnTo>
                  <a:lnTo>
                    <a:pt x="604006" y="1446885"/>
                  </a:lnTo>
                  <a:lnTo>
                    <a:pt x="567415" y="1414192"/>
                  </a:lnTo>
                  <a:lnTo>
                    <a:pt x="531705" y="1380607"/>
                  </a:lnTo>
                  <a:lnTo>
                    <a:pt x="496890" y="1346149"/>
                  </a:lnTo>
                  <a:lnTo>
                    <a:pt x="462988" y="1310836"/>
                  </a:lnTo>
                  <a:lnTo>
                    <a:pt x="430012" y="1274688"/>
                  </a:lnTo>
                  <a:lnTo>
                    <a:pt x="397978" y="1237722"/>
                  </a:lnTo>
                  <a:lnTo>
                    <a:pt x="366903" y="1199959"/>
                  </a:lnTo>
                  <a:lnTo>
                    <a:pt x="336799" y="1161417"/>
                  </a:lnTo>
                  <a:lnTo>
                    <a:pt x="307685" y="1122114"/>
                  </a:lnTo>
                  <a:lnTo>
                    <a:pt x="279574" y="1082070"/>
                  </a:lnTo>
                  <a:lnTo>
                    <a:pt x="252482" y="1041303"/>
                  </a:lnTo>
                  <a:lnTo>
                    <a:pt x="226424" y="999832"/>
                  </a:lnTo>
                  <a:lnTo>
                    <a:pt x="201416" y="957677"/>
                  </a:lnTo>
                  <a:lnTo>
                    <a:pt x="177473" y="914855"/>
                  </a:lnTo>
                  <a:lnTo>
                    <a:pt x="154610" y="871386"/>
                  </a:lnTo>
                  <a:lnTo>
                    <a:pt x="132843" y="827289"/>
                  </a:lnTo>
                  <a:lnTo>
                    <a:pt x="112188" y="782583"/>
                  </a:lnTo>
                  <a:lnTo>
                    <a:pt x="92659" y="737285"/>
                  </a:lnTo>
                  <a:lnTo>
                    <a:pt x="74271" y="691416"/>
                  </a:lnTo>
                  <a:lnTo>
                    <a:pt x="57041" y="644994"/>
                  </a:lnTo>
                  <a:lnTo>
                    <a:pt x="40983" y="598037"/>
                  </a:lnTo>
                  <a:lnTo>
                    <a:pt x="26114" y="550566"/>
                  </a:lnTo>
                  <a:lnTo>
                    <a:pt x="12447" y="502597"/>
                  </a:lnTo>
                  <a:lnTo>
                    <a:pt x="0" y="454151"/>
                  </a:lnTo>
                  <a:lnTo>
                    <a:pt x="1863852" y="0"/>
                  </a:lnTo>
                  <a:lnTo>
                    <a:pt x="1014983" y="1720595"/>
                  </a:lnTo>
                  <a:close/>
                </a:path>
              </a:pathLst>
            </a:custGeom>
            <a:solidFill>
              <a:srgbClr val="BF504D"/>
            </a:solidFill>
          </p:spPr>
          <p:txBody>
            <a:bodyPr wrap="square" lIns="0" tIns="0" rIns="0" bIns="0" rtlCol="0"/>
            <a:lstStyle/>
            <a:p>
              <a:pPr defTabSz="806867"/>
              <a:endParaRPr sz="1588">
                <a:solidFill>
                  <a:prstClr val="black"/>
                </a:solidFill>
                <a:latin typeface="Calibri"/>
              </a:endParaRPr>
            </a:p>
          </p:txBody>
        </p:sp>
        <p:sp>
          <p:nvSpPr>
            <p:cNvPr id="9" name="object 9"/>
            <p:cNvSpPr/>
            <p:nvPr/>
          </p:nvSpPr>
          <p:spPr>
            <a:xfrm>
              <a:off x="1834896" y="4663440"/>
              <a:ext cx="1864360" cy="1720850"/>
            </a:xfrm>
            <a:custGeom>
              <a:avLst/>
              <a:gdLst/>
              <a:ahLst/>
              <a:cxnLst/>
              <a:rect l="l" t="t" r="r" b="b"/>
              <a:pathLst>
                <a:path w="1864360" h="1720850">
                  <a:moveTo>
                    <a:pt x="1014983" y="1720595"/>
                  </a:moveTo>
                  <a:lnTo>
                    <a:pt x="970429" y="1697861"/>
                  </a:lnTo>
                  <a:lnTo>
                    <a:pt x="926601" y="1674046"/>
                  </a:lnTo>
                  <a:lnTo>
                    <a:pt x="883517" y="1649170"/>
                  </a:lnTo>
                  <a:lnTo>
                    <a:pt x="841190" y="1623250"/>
                  </a:lnTo>
                  <a:lnTo>
                    <a:pt x="799636" y="1596306"/>
                  </a:lnTo>
                  <a:lnTo>
                    <a:pt x="758871" y="1568357"/>
                  </a:lnTo>
                  <a:lnTo>
                    <a:pt x="718911" y="1539422"/>
                  </a:lnTo>
                  <a:lnTo>
                    <a:pt x="679769" y="1509519"/>
                  </a:lnTo>
                  <a:lnTo>
                    <a:pt x="641463" y="1478667"/>
                  </a:lnTo>
                  <a:lnTo>
                    <a:pt x="604006" y="1446885"/>
                  </a:lnTo>
                  <a:lnTo>
                    <a:pt x="567415" y="1414192"/>
                  </a:lnTo>
                  <a:lnTo>
                    <a:pt x="531705" y="1380607"/>
                  </a:lnTo>
                  <a:lnTo>
                    <a:pt x="496890" y="1346149"/>
                  </a:lnTo>
                  <a:lnTo>
                    <a:pt x="462988" y="1310836"/>
                  </a:lnTo>
                  <a:lnTo>
                    <a:pt x="430012" y="1274688"/>
                  </a:lnTo>
                  <a:lnTo>
                    <a:pt x="397978" y="1237722"/>
                  </a:lnTo>
                  <a:lnTo>
                    <a:pt x="366903" y="1199959"/>
                  </a:lnTo>
                  <a:lnTo>
                    <a:pt x="336799" y="1161417"/>
                  </a:lnTo>
                  <a:lnTo>
                    <a:pt x="307685" y="1122114"/>
                  </a:lnTo>
                  <a:lnTo>
                    <a:pt x="279574" y="1082070"/>
                  </a:lnTo>
                  <a:lnTo>
                    <a:pt x="252482" y="1041303"/>
                  </a:lnTo>
                  <a:lnTo>
                    <a:pt x="226424" y="999832"/>
                  </a:lnTo>
                  <a:lnTo>
                    <a:pt x="201416" y="957677"/>
                  </a:lnTo>
                  <a:lnTo>
                    <a:pt x="177473" y="914855"/>
                  </a:lnTo>
                  <a:lnTo>
                    <a:pt x="154610" y="871386"/>
                  </a:lnTo>
                  <a:lnTo>
                    <a:pt x="132843" y="827289"/>
                  </a:lnTo>
                  <a:lnTo>
                    <a:pt x="112188" y="782583"/>
                  </a:lnTo>
                  <a:lnTo>
                    <a:pt x="92659" y="737285"/>
                  </a:lnTo>
                  <a:lnTo>
                    <a:pt x="74271" y="691416"/>
                  </a:lnTo>
                  <a:lnTo>
                    <a:pt x="57041" y="644994"/>
                  </a:lnTo>
                  <a:lnTo>
                    <a:pt x="40983" y="598037"/>
                  </a:lnTo>
                  <a:lnTo>
                    <a:pt x="26114" y="550566"/>
                  </a:lnTo>
                  <a:lnTo>
                    <a:pt x="12447" y="502597"/>
                  </a:lnTo>
                  <a:lnTo>
                    <a:pt x="0" y="454151"/>
                  </a:lnTo>
                  <a:lnTo>
                    <a:pt x="1863852" y="0"/>
                  </a:lnTo>
                  <a:lnTo>
                    <a:pt x="1014983" y="1720595"/>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1780351" y="4058411"/>
              <a:ext cx="1918970" cy="1059180"/>
            </a:xfrm>
            <a:custGeom>
              <a:avLst/>
              <a:gdLst/>
              <a:ahLst/>
              <a:cxnLst/>
              <a:rect l="l" t="t" r="r" b="b"/>
              <a:pathLst>
                <a:path w="1918970" h="1059179">
                  <a:moveTo>
                    <a:pt x="54544" y="1059179"/>
                  </a:moveTo>
                  <a:lnTo>
                    <a:pt x="43036" y="1009006"/>
                  </a:lnTo>
                  <a:lnTo>
                    <a:pt x="32894" y="958649"/>
                  </a:lnTo>
                  <a:lnTo>
                    <a:pt x="24117" y="908135"/>
                  </a:lnTo>
                  <a:lnTo>
                    <a:pt x="16702" y="857487"/>
                  </a:lnTo>
                  <a:lnTo>
                    <a:pt x="10649" y="806730"/>
                  </a:lnTo>
                  <a:lnTo>
                    <a:pt x="5953" y="755890"/>
                  </a:lnTo>
                  <a:lnTo>
                    <a:pt x="2615" y="704991"/>
                  </a:lnTo>
                  <a:lnTo>
                    <a:pt x="631" y="654056"/>
                  </a:lnTo>
                  <a:lnTo>
                    <a:pt x="0" y="603113"/>
                  </a:lnTo>
                  <a:lnTo>
                    <a:pt x="719" y="552183"/>
                  </a:lnTo>
                  <a:lnTo>
                    <a:pt x="2787" y="501294"/>
                  </a:lnTo>
                  <a:lnTo>
                    <a:pt x="6202" y="450468"/>
                  </a:lnTo>
                  <a:lnTo>
                    <a:pt x="10962" y="399731"/>
                  </a:lnTo>
                  <a:lnTo>
                    <a:pt x="17064" y="349108"/>
                  </a:lnTo>
                  <a:lnTo>
                    <a:pt x="24508" y="298624"/>
                  </a:lnTo>
                  <a:lnTo>
                    <a:pt x="33290" y="248302"/>
                  </a:lnTo>
                  <a:lnTo>
                    <a:pt x="43409" y="198167"/>
                  </a:lnTo>
                  <a:lnTo>
                    <a:pt x="54863" y="148245"/>
                  </a:lnTo>
                  <a:lnTo>
                    <a:pt x="67651" y="98560"/>
                  </a:lnTo>
                  <a:lnTo>
                    <a:pt x="81769" y="49137"/>
                  </a:lnTo>
                  <a:lnTo>
                    <a:pt x="97216" y="0"/>
                  </a:lnTo>
                  <a:lnTo>
                    <a:pt x="1918396" y="605028"/>
                  </a:lnTo>
                  <a:lnTo>
                    <a:pt x="54544" y="1059179"/>
                  </a:lnTo>
                  <a:close/>
                </a:path>
              </a:pathLst>
            </a:custGeom>
            <a:solidFill>
              <a:srgbClr val="9ABA59"/>
            </a:solidFill>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1780351" y="4058411"/>
              <a:ext cx="1918970" cy="1059180"/>
            </a:xfrm>
            <a:custGeom>
              <a:avLst/>
              <a:gdLst/>
              <a:ahLst/>
              <a:cxnLst/>
              <a:rect l="l" t="t" r="r" b="b"/>
              <a:pathLst>
                <a:path w="1918970" h="1059179">
                  <a:moveTo>
                    <a:pt x="54544" y="1059179"/>
                  </a:moveTo>
                  <a:lnTo>
                    <a:pt x="43036" y="1009006"/>
                  </a:lnTo>
                  <a:lnTo>
                    <a:pt x="32894" y="958649"/>
                  </a:lnTo>
                  <a:lnTo>
                    <a:pt x="24117" y="908135"/>
                  </a:lnTo>
                  <a:lnTo>
                    <a:pt x="16702" y="857487"/>
                  </a:lnTo>
                  <a:lnTo>
                    <a:pt x="10649" y="806730"/>
                  </a:lnTo>
                  <a:lnTo>
                    <a:pt x="5953" y="755890"/>
                  </a:lnTo>
                  <a:lnTo>
                    <a:pt x="2615" y="704991"/>
                  </a:lnTo>
                  <a:lnTo>
                    <a:pt x="631" y="654056"/>
                  </a:lnTo>
                  <a:lnTo>
                    <a:pt x="0" y="603113"/>
                  </a:lnTo>
                  <a:lnTo>
                    <a:pt x="719" y="552183"/>
                  </a:lnTo>
                  <a:lnTo>
                    <a:pt x="2787" y="501294"/>
                  </a:lnTo>
                  <a:lnTo>
                    <a:pt x="6202" y="450468"/>
                  </a:lnTo>
                  <a:lnTo>
                    <a:pt x="10962" y="399731"/>
                  </a:lnTo>
                  <a:lnTo>
                    <a:pt x="17064" y="349108"/>
                  </a:lnTo>
                  <a:lnTo>
                    <a:pt x="24508" y="298624"/>
                  </a:lnTo>
                  <a:lnTo>
                    <a:pt x="33290" y="248302"/>
                  </a:lnTo>
                  <a:lnTo>
                    <a:pt x="43409" y="198167"/>
                  </a:lnTo>
                  <a:lnTo>
                    <a:pt x="54863" y="148245"/>
                  </a:lnTo>
                  <a:lnTo>
                    <a:pt x="67651" y="98560"/>
                  </a:lnTo>
                  <a:lnTo>
                    <a:pt x="81769" y="49137"/>
                  </a:lnTo>
                  <a:lnTo>
                    <a:pt x="97216" y="0"/>
                  </a:lnTo>
                  <a:lnTo>
                    <a:pt x="1918396" y="605028"/>
                  </a:lnTo>
                  <a:lnTo>
                    <a:pt x="54544" y="1059179"/>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2" name="object 12"/>
            <p:cNvSpPr/>
            <p:nvPr/>
          </p:nvSpPr>
          <p:spPr>
            <a:xfrm>
              <a:off x="1877567" y="3264407"/>
              <a:ext cx="1821180" cy="1399540"/>
            </a:xfrm>
            <a:custGeom>
              <a:avLst/>
              <a:gdLst/>
              <a:ahLst/>
              <a:cxnLst/>
              <a:rect l="l" t="t" r="r" b="b"/>
              <a:pathLst>
                <a:path w="1821179" h="1399539">
                  <a:moveTo>
                    <a:pt x="1821180" y="1399032"/>
                  </a:moveTo>
                  <a:lnTo>
                    <a:pt x="0" y="794003"/>
                  </a:lnTo>
                  <a:lnTo>
                    <a:pt x="16487" y="746375"/>
                  </a:lnTo>
                  <a:lnTo>
                    <a:pt x="34179" y="699274"/>
                  </a:lnTo>
                  <a:lnTo>
                    <a:pt x="53062" y="652722"/>
                  </a:lnTo>
                  <a:lnTo>
                    <a:pt x="73125" y="606741"/>
                  </a:lnTo>
                  <a:lnTo>
                    <a:pt x="94356" y="561352"/>
                  </a:lnTo>
                  <a:lnTo>
                    <a:pt x="116742" y="516576"/>
                  </a:lnTo>
                  <a:lnTo>
                    <a:pt x="140273" y="472435"/>
                  </a:lnTo>
                  <a:lnTo>
                    <a:pt x="164935" y="428949"/>
                  </a:lnTo>
                  <a:lnTo>
                    <a:pt x="190718" y="386141"/>
                  </a:lnTo>
                  <a:lnTo>
                    <a:pt x="217608" y="344031"/>
                  </a:lnTo>
                  <a:lnTo>
                    <a:pt x="245594" y="302642"/>
                  </a:lnTo>
                  <a:lnTo>
                    <a:pt x="274663" y="261993"/>
                  </a:lnTo>
                  <a:lnTo>
                    <a:pt x="304805" y="222107"/>
                  </a:lnTo>
                  <a:lnTo>
                    <a:pt x="336007" y="183005"/>
                  </a:lnTo>
                  <a:lnTo>
                    <a:pt x="368256" y="144708"/>
                  </a:lnTo>
                  <a:lnTo>
                    <a:pt x="401541" y="107238"/>
                  </a:lnTo>
                  <a:lnTo>
                    <a:pt x="435850" y="70615"/>
                  </a:lnTo>
                  <a:lnTo>
                    <a:pt x="471171" y="34862"/>
                  </a:lnTo>
                  <a:lnTo>
                    <a:pt x="507492" y="0"/>
                  </a:lnTo>
                  <a:lnTo>
                    <a:pt x="1821180" y="1399032"/>
                  </a:lnTo>
                  <a:close/>
                </a:path>
              </a:pathLst>
            </a:custGeom>
            <a:solidFill>
              <a:srgbClr val="8064A1"/>
            </a:solidFill>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1877567" y="3264407"/>
              <a:ext cx="1821180" cy="1399540"/>
            </a:xfrm>
            <a:custGeom>
              <a:avLst/>
              <a:gdLst/>
              <a:ahLst/>
              <a:cxnLst/>
              <a:rect l="l" t="t" r="r" b="b"/>
              <a:pathLst>
                <a:path w="1821179" h="1399539">
                  <a:moveTo>
                    <a:pt x="0" y="794003"/>
                  </a:moveTo>
                  <a:lnTo>
                    <a:pt x="16487" y="746375"/>
                  </a:lnTo>
                  <a:lnTo>
                    <a:pt x="34179" y="699274"/>
                  </a:lnTo>
                  <a:lnTo>
                    <a:pt x="53062" y="652722"/>
                  </a:lnTo>
                  <a:lnTo>
                    <a:pt x="73125" y="606741"/>
                  </a:lnTo>
                  <a:lnTo>
                    <a:pt x="94356" y="561352"/>
                  </a:lnTo>
                  <a:lnTo>
                    <a:pt x="116742" y="516576"/>
                  </a:lnTo>
                  <a:lnTo>
                    <a:pt x="140273" y="472435"/>
                  </a:lnTo>
                  <a:lnTo>
                    <a:pt x="164935" y="428949"/>
                  </a:lnTo>
                  <a:lnTo>
                    <a:pt x="190718" y="386141"/>
                  </a:lnTo>
                  <a:lnTo>
                    <a:pt x="217608" y="344031"/>
                  </a:lnTo>
                  <a:lnTo>
                    <a:pt x="245594" y="302642"/>
                  </a:lnTo>
                  <a:lnTo>
                    <a:pt x="274663" y="261993"/>
                  </a:lnTo>
                  <a:lnTo>
                    <a:pt x="304805" y="222107"/>
                  </a:lnTo>
                  <a:lnTo>
                    <a:pt x="336007" y="183005"/>
                  </a:lnTo>
                  <a:lnTo>
                    <a:pt x="368256" y="144708"/>
                  </a:lnTo>
                  <a:lnTo>
                    <a:pt x="401541" y="107238"/>
                  </a:lnTo>
                  <a:lnTo>
                    <a:pt x="435850" y="70615"/>
                  </a:lnTo>
                  <a:lnTo>
                    <a:pt x="471171" y="34862"/>
                  </a:lnTo>
                  <a:lnTo>
                    <a:pt x="507492" y="0"/>
                  </a:lnTo>
                  <a:lnTo>
                    <a:pt x="1821180" y="1399032"/>
                  </a:lnTo>
                  <a:lnTo>
                    <a:pt x="0" y="794003"/>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4" name="object 14"/>
            <p:cNvSpPr/>
            <p:nvPr/>
          </p:nvSpPr>
          <p:spPr>
            <a:xfrm>
              <a:off x="2385060" y="2878835"/>
              <a:ext cx="1313815" cy="1784985"/>
            </a:xfrm>
            <a:custGeom>
              <a:avLst/>
              <a:gdLst/>
              <a:ahLst/>
              <a:cxnLst/>
              <a:rect l="l" t="t" r="r" b="b"/>
              <a:pathLst>
                <a:path w="1313814" h="1784985">
                  <a:moveTo>
                    <a:pt x="1313688" y="1784604"/>
                  </a:moveTo>
                  <a:lnTo>
                    <a:pt x="0" y="385572"/>
                  </a:lnTo>
                  <a:lnTo>
                    <a:pt x="38322" y="350515"/>
                  </a:lnTo>
                  <a:lnTo>
                    <a:pt x="77510" y="316547"/>
                  </a:lnTo>
                  <a:lnTo>
                    <a:pt x="117545" y="283686"/>
                  </a:lnTo>
                  <a:lnTo>
                    <a:pt x="158407" y="251948"/>
                  </a:lnTo>
                  <a:lnTo>
                    <a:pt x="200074" y="221350"/>
                  </a:lnTo>
                  <a:lnTo>
                    <a:pt x="242529" y="191908"/>
                  </a:lnTo>
                  <a:lnTo>
                    <a:pt x="285750" y="163639"/>
                  </a:lnTo>
                  <a:lnTo>
                    <a:pt x="329717" y="136560"/>
                  </a:lnTo>
                  <a:lnTo>
                    <a:pt x="374410" y="110687"/>
                  </a:lnTo>
                  <a:lnTo>
                    <a:pt x="419810" y="86037"/>
                  </a:lnTo>
                  <a:lnTo>
                    <a:pt x="465897" y="62626"/>
                  </a:lnTo>
                  <a:lnTo>
                    <a:pt x="512650" y="40472"/>
                  </a:lnTo>
                  <a:lnTo>
                    <a:pt x="560050" y="19591"/>
                  </a:lnTo>
                  <a:lnTo>
                    <a:pt x="608076" y="0"/>
                  </a:lnTo>
                  <a:lnTo>
                    <a:pt x="1313688" y="1784604"/>
                  </a:lnTo>
                  <a:close/>
                </a:path>
              </a:pathLst>
            </a:custGeom>
            <a:solidFill>
              <a:srgbClr val="4BACC6"/>
            </a:solidFill>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2385060" y="2878835"/>
              <a:ext cx="1313815" cy="1784985"/>
            </a:xfrm>
            <a:custGeom>
              <a:avLst/>
              <a:gdLst/>
              <a:ahLst/>
              <a:cxnLst/>
              <a:rect l="l" t="t" r="r" b="b"/>
              <a:pathLst>
                <a:path w="1313814" h="1784985">
                  <a:moveTo>
                    <a:pt x="0" y="385572"/>
                  </a:moveTo>
                  <a:lnTo>
                    <a:pt x="38322" y="350515"/>
                  </a:lnTo>
                  <a:lnTo>
                    <a:pt x="77510" y="316547"/>
                  </a:lnTo>
                  <a:lnTo>
                    <a:pt x="117545" y="283686"/>
                  </a:lnTo>
                  <a:lnTo>
                    <a:pt x="158407" y="251948"/>
                  </a:lnTo>
                  <a:lnTo>
                    <a:pt x="200074" y="221350"/>
                  </a:lnTo>
                  <a:lnTo>
                    <a:pt x="242529" y="191908"/>
                  </a:lnTo>
                  <a:lnTo>
                    <a:pt x="285750" y="163639"/>
                  </a:lnTo>
                  <a:lnTo>
                    <a:pt x="329717" y="136560"/>
                  </a:lnTo>
                  <a:lnTo>
                    <a:pt x="374410" y="110687"/>
                  </a:lnTo>
                  <a:lnTo>
                    <a:pt x="419810" y="86037"/>
                  </a:lnTo>
                  <a:lnTo>
                    <a:pt x="465897" y="62626"/>
                  </a:lnTo>
                  <a:lnTo>
                    <a:pt x="512650" y="40472"/>
                  </a:lnTo>
                  <a:lnTo>
                    <a:pt x="560050" y="19591"/>
                  </a:lnTo>
                  <a:lnTo>
                    <a:pt x="608076" y="0"/>
                  </a:lnTo>
                  <a:lnTo>
                    <a:pt x="1313688" y="1784604"/>
                  </a:lnTo>
                  <a:lnTo>
                    <a:pt x="0" y="385572"/>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2993135" y="2744723"/>
              <a:ext cx="706120" cy="1918970"/>
            </a:xfrm>
            <a:custGeom>
              <a:avLst/>
              <a:gdLst/>
              <a:ahLst/>
              <a:cxnLst/>
              <a:rect l="l" t="t" r="r" b="b"/>
              <a:pathLst>
                <a:path w="706120" h="1918970">
                  <a:moveTo>
                    <a:pt x="705612" y="1918716"/>
                  </a:moveTo>
                  <a:lnTo>
                    <a:pt x="0" y="134112"/>
                  </a:lnTo>
                  <a:lnTo>
                    <a:pt x="48234" y="115825"/>
                  </a:lnTo>
                  <a:lnTo>
                    <a:pt x="96909" y="98851"/>
                  </a:lnTo>
                  <a:lnTo>
                    <a:pt x="145997" y="83196"/>
                  </a:lnTo>
                  <a:lnTo>
                    <a:pt x="195471" y="68868"/>
                  </a:lnTo>
                  <a:lnTo>
                    <a:pt x="245306" y="55873"/>
                  </a:lnTo>
                  <a:lnTo>
                    <a:pt x="295473" y="44218"/>
                  </a:lnTo>
                  <a:lnTo>
                    <a:pt x="345948" y="33908"/>
                  </a:lnTo>
                  <a:lnTo>
                    <a:pt x="396702" y="24952"/>
                  </a:lnTo>
                  <a:lnTo>
                    <a:pt x="447709" y="17356"/>
                  </a:lnTo>
                  <a:lnTo>
                    <a:pt x="498943" y="11125"/>
                  </a:lnTo>
                  <a:lnTo>
                    <a:pt x="550377" y="6268"/>
                  </a:lnTo>
                  <a:lnTo>
                    <a:pt x="601984" y="2790"/>
                  </a:lnTo>
                  <a:lnTo>
                    <a:pt x="653738" y="698"/>
                  </a:lnTo>
                  <a:lnTo>
                    <a:pt x="705612" y="0"/>
                  </a:lnTo>
                  <a:lnTo>
                    <a:pt x="705612" y="1918716"/>
                  </a:lnTo>
                  <a:close/>
                </a:path>
              </a:pathLst>
            </a:custGeom>
            <a:solidFill>
              <a:srgbClr val="F69546"/>
            </a:solidFill>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2993135" y="2744723"/>
              <a:ext cx="706120" cy="1918970"/>
            </a:xfrm>
            <a:custGeom>
              <a:avLst/>
              <a:gdLst/>
              <a:ahLst/>
              <a:cxnLst/>
              <a:rect l="l" t="t" r="r" b="b"/>
              <a:pathLst>
                <a:path w="706120" h="1918970">
                  <a:moveTo>
                    <a:pt x="0" y="134112"/>
                  </a:moveTo>
                  <a:lnTo>
                    <a:pt x="48234" y="115825"/>
                  </a:lnTo>
                  <a:lnTo>
                    <a:pt x="96909" y="98851"/>
                  </a:lnTo>
                  <a:lnTo>
                    <a:pt x="145997" y="83196"/>
                  </a:lnTo>
                  <a:lnTo>
                    <a:pt x="195471" y="68868"/>
                  </a:lnTo>
                  <a:lnTo>
                    <a:pt x="245306" y="55873"/>
                  </a:lnTo>
                  <a:lnTo>
                    <a:pt x="295473" y="44218"/>
                  </a:lnTo>
                  <a:lnTo>
                    <a:pt x="345948" y="33908"/>
                  </a:lnTo>
                  <a:lnTo>
                    <a:pt x="396702" y="24952"/>
                  </a:lnTo>
                  <a:lnTo>
                    <a:pt x="447709" y="17356"/>
                  </a:lnTo>
                  <a:lnTo>
                    <a:pt x="498943" y="11125"/>
                  </a:lnTo>
                  <a:lnTo>
                    <a:pt x="550377" y="6268"/>
                  </a:lnTo>
                  <a:lnTo>
                    <a:pt x="601984" y="2790"/>
                  </a:lnTo>
                  <a:lnTo>
                    <a:pt x="653738" y="698"/>
                  </a:lnTo>
                  <a:lnTo>
                    <a:pt x="705612" y="0"/>
                  </a:lnTo>
                  <a:lnTo>
                    <a:pt x="705612" y="1918716"/>
                  </a:lnTo>
                  <a:lnTo>
                    <a:pt x="0" y="134112"/>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grpSp>
      <p:sp>
        <p:nvSpPr>
          <p:cNvPr id="18" name="object 18"/>
          <p:cNvSpPr txBox="1"/>
          <p:nvPr/>
        </p:nvSpPr>
        <p:spPr>
          <a:xfrm>
            <a:off x="6103593" y="4379234"/>
            <a:ext cx="370354" cy="255678"/>
          </a:xfrm>
          <a:prstGeom prst="rect">
            <a:avLst/>
          </a:prstGeom>
        </p:spPr>
        <p:txBody>
          <a:bodyPr vert="horz" wrap="square" lIns="0" tIns="11206" rIns="0" bIns="0" rtlCol="0">
            <a:spAutoFit/>
          </a:bodyPr>
          <a:lstStyle/>
          <a:p>
            <a:pPr marL="11206" defTabSz="806867">
              <a:spcBef>
                <a:spcPts val="88"/>
              </a:spcBef>
            </a:pPr>
            <a:r>
              <a:rPr sz="1588" spc="4" dirty="0">
                <a:solidFill>
                  <a:srgbClr val="3F3F3F"/>
                </a:solidFill>
                <a:latin typeface="Carlito"/>
                <a:cs typeface="Carlito"/>
              </a:rPr>
              <a:t>5</a:t>
            </a:r>
            <a:r>
              <a:rPr sz="1588" spc="-13" dirty="0">
                <a:solidFill>
                  <a:srgbClr val="3F3F3F"/>
                </a:solidFill>
                <a:latin typeface="Carlito"/>
                <a:cs typeface="Carlito"/>
              </a:rPr>
              <a:t>7</a:t>
            </a:r>
            <a:r>
              <a:rPr sz="1588" dirty="0">
                <a:solidFill>
                  <a:srgbClr val="3F3F3F"/>
                </a:solidFill>
                <a:latin typeface="Carlito"/>
                <a:cs typeface="Carlito"/>
              </a:rPr>
              <a:t>%</a:t>
            </a:r>
            <a:endParaRPr sz="1588">
              <a:solidFill>
                <a:prstClr val="black"/>
              </a:solidFill>
              <a:latin typeface="Carlito"/>
              <a:cs typeface="Carlito"/>
            </a:endParaRPr>
          </a:p>
        </p:txBody>
      </p:sp>
      <p:sp>
        <p:nvSpPr>
          <p:cNvPr id="19" name="object 19"/>
          <p:cNvSpPr txBox="1"/>
          <p:nvPr/>
        </p:nvSpPr>
        <p:spPr>
          <a:xfrm>
            <a:off x="3590352" y="4849913"/>
            <a:ext cx="370354" cy="255678"/>
          </a:xfrm>
          <a:prstGeom prst="rect">
            <a:avLst/>
          </a:prstGeom>
        </p:spPr>
        <p:txBody>
          <a:bodyPr vert="horz" wrap="square" lIns="0" tIns="11206" rIns="0" bIns="0" rtlCol="0">
            <a:spAutoFit/>
          </a:bodyPr>
          <a:lstStyle/>
          <a:p>
            <a:pPr marL="11206" defTabSz="806867">
              <a:spcBef>
                <a:spcPts val="88"/>
              </a:spcBef>
            </a:pPr>
            <a:r>
              <a:rPr sz="1588" spc="4" dirty="0">
                <a:solidFill>
                  <a:srgbClr val="3F3F3F"/>
                </a:solidFill>
                <a:latin typeface="Carlito"/>
                <a:cs typeface="Carlito"/>
              </a:rPr>
              <a:t>1</a:t>
            </a:r>
            <a:r>
              <a:rPr sz="1588" spc="-13" dirty="0">
                <a:solidFill>
                  <a:srgbClr val="3F3F3F"/>
                </a:solidFill>
                <a:latin typeface="Carlito"/>
                <a:cs typeface="Carlito"/>
              </a:rPr>
              <a:t>4</a:t>
            </a:r>
            <a:r>
              <a:rPr sz="1588" dirty="0">
                <a:solidFill>
                  <a:srgbClr val="3F3F3F"/>
                </a:solidFill>
                <a:latin typeface="Carlito"/>
                <a:cs typeface="Carlito"/>
              </a:rPr>
              <a:t>%</a:t>
            </a:r>
            <a:endParaRPr sz="1588">
              <a:solidFill>
                <a:prstClr val="black"/>
              </a:solidFill>
              <a:latin typeface="Carlito"/>
              <a:cs typeface="Carlito"/>
            </a:endParaRPr>
          </a:p>
        </p:txBody>
      </p:sp>
      <p:sp>
        <p:nvSpPr>
          <p:cNvPr id="20" name="object 20"/>
          <p:cNvSpPr txBox="1"/>
          <p:nvPr/>
        </p:nvSpPr>
        <p:spPr>
          <a:xfrm>
            <a:off x="3270362" y="3916631"/>
            <a:ext cx="269501" cy="255678"/>
          </a:xfrm>
          <a:prstGeom prst="rect">
            <a:avLst/>
          </a:prstGeom>
        </p:spPr>
        <p:txBody>
          <a:bodyPr vert="horz" wrap="square" lIns="0" tIns="11206" rIns="0" bIns="0" rtlCol="0">
            <a:spAutoFit/>
          </a:bodyPr>
          <a:lstStyle/>
          <a:p>
            <a:pPr marL="11206" defTabSz="806867">
              <a:spcBef>
                <a:spcPts val="88"/>
              </a:spcBef>
            </a:pPr>
            <a:r>
              <a:rPr sz="1588" spc="4" dirty="0">
                <a:solidFill>
                  <a:srgbClr val="3F3F3F"/>
                </a:solidFill>
                <a:latin typeface="Carlito"/>
                <a:cs typeface="Carlito"/>
              </a:rPr>
              <a:t>9</a:t>
            </a:r>
            <a:r>
              <a:rPr sz="1588" dirty="0">
                <a:solidFill>
                  <a:srgbClr val="3F3F3F"/>
                </a:solidFill>
                <a:latin typeface="Carlito"/>
                <a:cs typeface="Carlito"/>
              </a:rPr>
              <a:t>%</a:t>
            </a:r>
            <a:endParaRPr sz="1588">
              <a:solidFill>
                <a:prstClr val="black"/>
              </a:solidFill>
              <a:latin typeface="Carlito"/>
              <a:cs typeface="Carlito"/>
            </a:endParaRPr>
          </a:p>
        </p:txBody>
      </p:sp>
      <p:grpSp>
        <p:nvGrpSpPr>
          <p:cNvPr id="21" name="object 21"/>
          <p:cNvGrpSpPr/>
          <p:nvPr/>
        </p:nvGrpSpPr>
        <p:grpSpPr>
          <a:xfrm>
            <a:off x="7140781" y="2334353"/>
            <a:ext cx="114860" cy="1444438"/>
            <a:chOff x="6213284" y="2645600"/>
            <a:chExt cx="130175" cy="1637030"/>
          </a:xfrm>
        </p:grpSpPr>
        <p:sp>
          <p:nvSpPr>
            <p:cNvPr id="22" name="object 22"/>
            <p:cNvSpPr/>
            <p:nvPr/>
          </p:nvSpPr>
          <p:spPr>
            <a:xfrm>
              <a:off x="6222491" y="2654808"/>
              <a:ext cx="111760" cy="111760"/>
            </a:xfrm>
            <a:custGeom>
              <a:avLst/>
              <a:gdLst/>
              <a:ahLst/>
              <a:cxnLst/>
              <a:rect l="l" t="t" r="r" b="b"/>
              <a:pathLst>
                <a:path w="111760" h="111760">
                  <a:moveTo>
                    <a:pt x="111252" y="111251"/>
                  </a:moveTo>
                  <a:lnTo>
                    <a:pt x="0" y="111251"/>
                  </a:lnTo>
                  <a:lnTo>
                    <a:pt x="0" y="0"/>
                  </a:lnTo>
                  <a:lnTo>
                    <a:pt x="111252" y="0"/>
                  </a:lnTo>
                  <a:lnTo>
                    <a:pt x="111252" y="111251"/>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23" name="object 23"/>
            <p:cNvSpPr/>
            <p:nvPr/>
          </p:nvSpPr>
          <p:spPr>
            <a:xfrm>
              <a:off x="6222491" y="2654808"/>
              <a:ext cx="111760" cy="111760"/>
            </a:xfrm>
            <a:custGeom>
              <a:avLst/>
              <a:gdLst/>
              <a:ahLst/>
              <a:cxnLst/>
              <a:rect l="l" t="t" r="r" b="b"/>
              <a:pathLst>
                <a:path w="111760" h="111760">
                  <a:moveTo>
                    <a:pt x="0" y="0"/>
                  </a:moveTo>
                  <a:lnTo>
                    <a:pt x="111252" y="0"/>
                  </a:lnTo>
                  <a:lnTo>
                    <a:pt x="111252" y="111251"/>
                  </a:lnTo>
                  <a:lnTo>
                    <a:pt x="0" y="111251"/>
                  </a:lnTo>
                  <a:lnTo>
                    <a:pt x="0" y="0"/>
                  </a:lnTo>
                  <a:close/>
                </a:path>
              </a:pathLst>
            </a:custGeom>
            <a:ln w="18287">
              <a:solidFill>
                <a:srgbClr val="FFFFFF"/>
              </a:solidFill>
            </a:ln>
          </p:spPr>
          <p:txBody>
            <a:bodyPr wrap="square" lIns="0" tIns="0" rIns="0" bIns="0" rtlCol="0"/>
            <a:lstStyle/>
            <a:p>
              <a:pPr defTabSz="806867"/>
              <a:endParaRPr sz="1588">
                <a:solidFill>
                  <a:prstClr val="black"/>
                </a:solidFill>
                <a:latin typeface="Calibri"/>
              </a:endParaRPr>
            </a:p>
          </p:txBody>
        </p:sp>
        <p:sp>
          <p:nvSpPr>
            <p:cNvPr id="24" name="object 24"/>
            <p:cNvSpPr/>
            <p:nvPr/>
          </p:nvSpPr>
          <p:spPr>
            <a:xfrm>
              <a:off x="6222491" y="3409188"/>
              <a:ext cx="111760" cy="111760"/>
            </a:xfrm>
            <a:custGeom>
              <a:avLst/>
              <a:gdLst/>
              <a:ahLst/>
              <a:cxnLst/>
              <a:rect l="l" t="t" r="r" b="b"/>
              <a:pathLst>
                <a:path w="111760" h="111760">
                  <a:moveTo>
                    <a:pt x="111252" y="111252"/>
                  </a:moveTo>
                  <a:lnTo>
                    <a:pt x="0" y="111252"/>
                  </a:lnTo>
                  <a:lnTo>
                    <a:pt x="0" y="0"/>
                  </a:lnTo>
                  <a:lnTo>
                    <a:pt x="111252" y="0"/>
                  </a:lnTo>
                  <a:lnTo>
                    <a:pt x="111252" y="111252"/>
                  </a:lnTo>
                  <a:close/>
                </a:path>
              </a:pathLst>
            </a:custGeom>
            <a:solidFill>
              <a:srgbClr val="BF504D"/>
            </a:solidFill>
          </p:spPr>
          <p:txBody>
            <a:bodyPr wrap="square" lIns="0" tIns="0" rIns="0" bIns="0" rtlCol="0"/>
            <a:lstStyle/>
            <a:p>
              <a:pPr defTabSz="806867"/>
              <a:endParaRPr sz="1588">
                <a:solidFill>
                  <a:prstClr val="black"/>
                </a:solidFill>
                <a:latin typeface="Calibri"/>
              </a:endParaRPr>
            </a:p>
          </p:txBody>
        </p:sp>
        <p:sp>
          <p:nvSpPr>
            <p:cNvPr id="25" name="object 25"/>
            <p:cNvSpPr/>
            <p:nvPr/>
          </p:nvSpPr>
          <p:spPr>
            <a:xfrm>
              <a:off x="6222491" y="3409188"/>
              <a:ext cx="111760" cy="111760"/>
            </a:xfrm>
            <a:custGeom>
              <a:avLst/>
              <a:gdLst/>
              <a:ahLst/>
              <a:cxnLst/>
              <a:rect l="l" t="t" r="r" b="b"/>
              <a:pathLst>
                <a:path w="111760" h="111760">
                  <a:moveTo>
                    <a:pt x="0" y="0"/>
                  </a:moveTo>
                  <a:lnTo>
                    <a:pt x="111252" y="0"/>
                  </a:lnTo>
                  <a:lnTo>
                    <a:pt x="111252" y="111252"/>
                  </a:lnTo>
                  <a:lnTo>
                    <a:pt x="0" y="111252"/>
                  </a:lnTo>
                  <a:lnTo>
                    <a:pt x="0" y="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sp>
          <p:nvSpPr>
            <p:cNvPr id="26" name="object 26"/>
            <p:cNvSpPr/>
            <p:nvPr/>
          </p:nvSpPr>
          <p:spPr>
            <a:xfrm>
              <a:off x="6222491" y="4162044"/>
              <a:ext cx="111760" cy="111760"/>
            </a:xfrm>
            <a:custGeom>
              <a:avLst/>
              <a:gdLst/>
              <a:ahLst/>
              <a:cxnLst/>
              <a:rect l="l" t="t" r="r" b="b"/>
              <a:pathLst>
                <a:path w="111760" h="111760">
                  <a:moveTo>
                    <a:pt x="111252" y="111252"/>
                  </a:moveTo>
                  <a:lnTo>
                    <a:pt x="0" y="111252"/>
                  </a:lnTo>
                  <a:lnTo>
                    <a:pt x="0" y="0"/>
                  </a:lnTo>
                  <a:lnTo>
                    <a:pt x="111252" y="0"/>
                  </a:lnTo>
                  <a:lnTo>
                    <a:pt x="111252" y="111252"/>
                  </a:lnTo>
                  <a:close/>
                </a:path>
              </a:pathLst>
            </a:custGeom>
            <a:solidFill>
              <a:srgbClr val="9ABA59"/>
            </a:solidFill>
          </p:spPr>
          <p:txBody>
            <a:bodyPr wrap="square" lIns="0" tIns="0" rIns="0" bIns="0" rtlCol="0"/>
            <a:lstStyle/>
            <a:p>
              <a:pPr defTabSz="806867"/>
              <a:endParaRPr sz="1588">
                <a:solidFill>
                  <a:prstClr val="black"/>
                </a:solidFill>
                <a:latin typeface="Calibri"/>
              </a:endParaRPr>
            </a:p>
          </p:txBody>
        </p:sp>
        <p:sp>
          <p:nvSpPr>
            <p:cNvPr id="27" name="object 27"/>
            <p:cNvSpPr/>
            <p:nvPr/>
          </p:nvSpPr>
          <p:spPr>
            <a:xfrm>
              <a:off x="6222491" y="4162044"/>
              <a:ext cx="111760" cy="111760"/>
            </a:xfrm>
            <a:custGeom>
              <a:avLst/>
              <a:gdLst/>
              <a:ahLst/>
              <a:cxnLst/>
              <a:rect l="l" t="t" r="r" b="b"/>
              <a:pathLst>
                <a:path w="111760" h="111760">
                  <a:moveTo>
                    <a:pt x="0" y="0"/>
                  </a:moveTo>
                  <a:lnTo>
                    <a:pt x="111252" y="0"/>
                  </a:lnTo>
                  <a:lnTo>
                    <a:pt x="111252" y="111252"/>
                  </a:lnTo>
                  <a:lnTo>
                    <a:pt x="0" y="111252"/>
                  </a:lnTo>
                  <a:lnTo>
                    <a:pt x="0" y="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grpSp>
      <p:sp>
        <p:nvSpPr>
          <p:cNvPr id="28" name="object 28"/>
          <p:cNvSpPr txBox="1"/>
          <p:nvPr/>
        </p:nvSpPr>
        <p:spPr>
          <a:xfrm>
            <a:off x="2545505" y="1419080"/>
            <a:ext cx="6773956" cy="2396264"/>
          </a:xfrm>
          <a:prstGeom prst="rect">
            <a:avLst/>
          </a:prstGeom>
        </p:spPr>
        <p:txBody>
          <a:bodyPr vert="horz" wrap="square" lIns="0" tIns="11206" rIns="0" bIns="0" rtlCol="0">
            <a:spAutoFit/>
          </a:bodyPr>
          <a:lstStyle/>
          <a:p>
            <a:pPr marL="170899" marR="107022" indent="-160253" defTabSz="806867">
              <a:lnSpc>
                <a:spcPct val="120000"/>
              </a:lnSpc>
              <a:spcBef>
                <a:spcPts val="88"/>
              </a:spcBef>
            </a:pPr>
            <a:r>
              <a:rPr lang="fr-FR" sz="1412" spc="-767" dirty="0">
                <a:solidFill>
                  <a:srgbClr val="A5A5A5"/>
                </a:solidFill>
                <a:latin typeface="Georgia"/>
                <a:cs typeface="Carlito"/>
              </a:rPr>
              <a:t>	</a:t>
            </a:r>
            <a:r>
              <a:rPr sz="1412" spc="-4" dirty="0">
                <a:solidFill>
                  <a:prstClr val="black"/>
                </a:solidFill>
                <a:latin typeface="Carlito"/>
                <a:cs typeface="Carlito"/>
              </a:rPr>
              <a:t>KEITI </a:t>
            </a:r>
            <a:r>
              <a:rPr sz="1412" spc="-9" dirty="0">
                <a:solidFill>
                  <a:prstClr val="black"/>
                </a:solidFill>
                <a:latin typeface="Carlito"/>
                <a:cs typeface="Carlito"/>
              </a:rPr>
              <a:t>conducted survey </a:t>
            </a:r>
            <a:r>
              <a:rPr sz="1412" spc="-4" dirty="0">
                <a:solidFill>
                  <a:prstClr val="black"/>
                </a:solidFill>
                <a:latin typeface="Carlito"/>
                <a:cs typeface="Carlito"/>
              </a:rPr>
              <a:t>on the </a:t>
            </a:r>
            <a:r>
              <a:rPr sz="1412" spc="-9" dirty="0">
                <a:solidFill>
                  <a:prstClr val="black"/>
                </a:solidFill>
                <a:latin typeface="Carlito"/>
                <a:cs typeface="Carlito"/>
              </a:rPr>
              <a:t>obstacles </a:t>
            </a:r>
            <a:r>
              <a:rPr sz="1412" spc="-4" dirty="0">
                <a:solidFill>
                  <a:prstClr val="black"/>
                </a:solidFill>
                <a:latin typeface="Carlito"/>
                <a:cs typeface="Carlito"/>
              </a:rPr>
              <a:t>hampering GPP </a:t>
            </a:r>
            <a:r>
              <a:rPr sz="1412" dirty="0">
                <a:solidFill>
                  <a:prstClr val="black"/>
                </a:solidFill>
                <a:latin typeface="Carlito"/>
                <a:cs typeface="Carlito"/>
              </a:rPr>
              <a:t>with </a:t>
            </a:r>
            <a:r>
              <a:rPr sz="1412" spc="-9" dirty="0">
                <a:solidFill>
                  <a:prstClr val="black"/>
                </a:solidFill>
                <a:latin typeface="Carlito"/>
                <a:cs typeface="Carlito"/>
              </a:rPr>
              <a:t>around 5,000 </a:t>
            </a:r>
            <a:r>
              <a:rPr sz="1412" spc="-13" dirty="0">
                <a:solidFill>
                  <a:prstClr val="black"/>
                </a:solidFill>
                <a:latin typeface="Carlito"/>
                <a:cs typeface="Carlito"/>
              </a:rPr>
              <a:t>procurers </a:t>
            </a:r>
            <a:r>
              <a:rPr sz="1412" spc="-4" dirty="0">
                <a:solidFill>
                  <a:prstClr val="black"/>
                </a:solidFill>
                <a:latin typeface="Carlito"/>
                <a:cs typeface="Carlito"/>
              </a:rPr>
              <a:t>via  </a:t>
            </a:r>
            <a:r>
              <a:rPr sz="1412" spc="-13" dirty="0">
                <a:solidFill>
                  <a:prstClr val="black"/>
                </a:solidFill>
                <a:latin typeface="Carlito"/>
                <a:cs typeface="Carlito"/>
              </a:rPr>
              <a:t>Green </a:t>
            </a:r>
            <a:r>
              <a:rPr sz="1412" spc="-9" dirty="0">
                <a:solidFill>
                  <a:prstClr val="black"/>
                </a:solidFill>
                <a:latin typeface="Carlito"/>
                <a:cs typeface="Carlito"/>
              </a:rPr>
              <a:t>Product Information </a:t>
            </a:r>
            <a:r>
              <a:rPr sz="1412" spc="-13" dirty="0">
                <a:solidFill>
                  <a:prstClr val="black"/>
                </a:solidFill>
                <a:latin typeface="Carlito"/>
                <a:cs typeface="Carlito"/>
              </a:rPr>
              <a:t>System </a:t>
            </a:r>
            <a:r>
              <a:rPr sz="1412" spc="-4" dirty="0">
                <a:solidFill>
                  <a:prstClr val="black"/>
                </a:solidFill>
                <a:latin typeface="Carlito"/>
                <a:cs typeface="Carlito"/>
              </a:rPr>
              <a:t>in</a:t>
            </a:r>
            <a:r>
              <a:rPr sz="1412" spc="93" dirty="0">
                <a:solidFill>
                  <a:prstClr val="black"/>
                </a:solidFill>
                <a:latin typeface="Carlito"/>
                <a:cs typeface="Carlito"/>
              </a:rPr>
              <a:t> </a:t>
            </a:r>
            <a:r>
              <a:rPr sz="1412" spc="-9" dirty="0">
                <a:solidFill>
                  <a:prstClr val="black"/>
                </a:solidFill>
                <a:latin typeface="Carlito"/>
                <a:cs typeface="Carlito"/>
              </a:rPr>
              <a:t>2018</a:t>
            </a:r>
            <a:endParaRPr sz="1412" dirty="0">
              <a:solidFill>
                <a:prstClr val="black"/>
              </a:solidFill>
              <a:latin typeface="Carlito"/>
              <a:cs typeface="Carlito"/>
            </a:endParaRPr>
          </a:p>
          <a:p>
            <a:pPr defTabSz="806867">
              <a:spcBef>
                <a:spcPts val="18"/>
              </a:spcBef>
            </a:pPr>
            <a:endParaRPr sz="2030" dirty="0">
              <a:solidFill>
                <a:prstClr val="black"/>
              </a:solidFill>
              <a:latin typeface="Carlito"/>
              <a:cs typeface="Carlito"/>
            </a:endParaRPr>
          </a:p>
          <a:p>
            <a:pPr marL="4747065" defTabSz="806867">
              <a:spcBef>
                <a:spcPts val="4"/>
              </a:spcBef>
            </a:pPr>
            <a:r>
              <a:rPr sz="1412" spc="-4" dirty="0">
                <a:solidFill>
                  <a:srgbClr val="595959"/>
                </a:solidFill>
                <a:latin typeface="Carlito"/>
                <a:cs typeface="Carlito"/>
              </a:rPr>
              <a:t>the lack </a:t>
            </a:r>
            <a:r>
              <a:rPr sz="1412" spc="-9" dirty="0">
                <a:solidFill>
                  <a:srgbClr val="595959"/>
                </a:solidFill>
                <a:latin typeface="Carlito"/>
                <a:cs typeface="Carlito"/>
              </a:rPr>
              <a:t>of </a:t>
            </a:r>
            <a:r>
              <a:rPr sz="1412" spc="-4" dirty="0">
                <a:solidFill>
                  <a:srgbClr val="595959"/>
                </a:solidFill>
                <a:latin typeface="Carlito"/>
                <a:cs typeface="Carlito"/>
              </a:rPr>
              <a:t>diverse products</a:t>
            </a:r>
            <a:endParaRPr sz="1412" dirty="0">
              <a:solidFill>
                <a:prstClr val="black"/>
              </a:solidFill>
              <a:latin typeface="Carlito"/>
              <a:cs typeface="Carlito"/>
            </a:endParaRPr>
          </a:p>
          <a:p>
            <a:pPr marL="1989150" defTabSz="806867">
              <a:lnSpc>
                <a:spcPts val="1849"/>
              </a:lnSpc>
              <a:spcBef>
                <a:spcPts val="224"/>
              </a:spcBef>
            </a:pPr>
            <a:r>
              <a:rPr sz="1588" dirty="0">
                <a:solidFill>
                  <a:srgbClr val="3F3F3F"/>
                </a:solidFill>
                <a:latin typeface="Carlito"/>
                <a:cs typeface="Carlito"/>
              </a:rPr>
              <a:t>6%</a:t>
            </a:r>
            <a:endParaRPr sz="1588" dirty="0">
              <a:solidFill>
                <a:prstClr val="black"/>
              </a:solidFill>
              <a:latin typeface="Carlito"/>
              <a:cs typeface="Carlito"/>
            </a:endParaRPr>
          </a:p>
          <a:p>
            <a:pPr marL="1459083" defTabSz="806867">
              <a:lnSpc>
                <a:spcPts val="1655"/>
              </a:lnSpc>
            </a:pPr>
            <a:r>
              <a:rPr sz="1588" dirty="0">
                <a:solidFill>
                  <a:srgbClr val="3F3F3F"/>
                </a:solidFill>
                <a:latin typeface="Carlito"/>
                <a:cs typeface="Carlito"/>
              </a:rPr>
              <a:t>6%</a:t>
            </a:r>
            <a:endParaRPr sz="1588" dirty="0">
              <a:solidFill>
                <a:prstClr val="black"/>
              </a:solidFill>
              <a:latin typeface="Carlito"/>
              <a:cs typeface="Carlito"/>
            </a:endParaRPr>
          </a:p>
          <a:p>
            <a:pPr marL="4747065" defTabSz="806867">
              <a:lnSpc>
                <a:spcPts val="1500"/>
              </a:lnSpc>
            </a:pPr>
            <a:r>
              <a:rPr sz="1412" dirty="0">
                <a:solidFill>
                  <a:srgbClr val="595959"/>
                </a:solidFill>
                <a:latin typeface="Carlito"/>
                <a:cs typeface="Carlito"/>
              </a:rPr>
              <a:t>lack </a:t>
            </a:r>
            <a:r>
              <a:rPr sz="1412" spc="-4" dirty="0">
                <a:solidFill>
                  <a:srgbClr val="595959"/>
                </a:solidFill>
                <a:latin typeface="Carlito"/>
                <a:cs typeface="Carlito"/>
              </a:rPr>
              <a:t>of awareness on</a:t>
            </a:r>
            <a:r>
              <a:rPr sz="1412" spc="-31" dirty="0">
                <a:solidFill>
                  <a:srgbClr val="595959"/>
                </a:solidFill>
                <a:latin typeface="Carlito"/>
                <a:cs typeface="Carlito"/>
              </a:rPr>
              <a:t> </a:t>
            </a:r>
            <a:r>
              <a:rPr sz="1412" spc="-4" dirty="0">
                <a:solidFill>
                  <a:srgbClr val="595959"/>
                </a:solidFill>
                <a:latin typeface="Carlito"/>
                <a:cs typeface="Carlito"/>
              </a:rPr>
              <a:t>GPP</a:t>
            </a:r>
            <a:endParaRPr sz="1412" dirty="0">
              <a:solidFill>
                <a:prstClr val="black"/>
              </a:solidFill>
              <a:latin typeface="Carlito"/>
              <a:cs typeface="Carlito"/>
            </a:endParaRPr>
          </a:p>
          <a:p>
            <a:pPr marL="996816" defTabSz="806867">
              <a:spcBef>
                <a:spcPts val="415"/>
              </a:spcBef>
            </a:pPr>
            <a:r>
              <a:rPr sz="1588" dirty="0">
                <a:solidFill>
                  <a:srgbClr val="3F3F3F"/>
                </a:solidFill>
                <a:latin typeface="Carlito"/>
                <a:cs typeface="Carlito"/>
              </a:rPr>
              <a:t>8%</a:t>
            </a:r>
            <a:endParaRPr sz="1588" dirty="0">
              <a:solidFill>
                <a:prstClr val="black"/>
              </a:solidFill>
              <a:latin typeface="Carlito"/>
              <a:cs typeface="Carlito"/>
            </a:endParaRPr>
          </a:p>
          <a:p>
            <a:pPr marL="4747065" defTabSz="806867">
              <a:spcBef>
                <a:spcPts val="1227"/>
              </a:spcBef>
            </a:pPr>
            <a:r>
              <a:rPr sz="1412" spc="-4" dirty="0">
                <a:solidFill>
                  <a:srgbClr val="595959"/>
                </a:solidFill>
                <a:latin typeface="Carlito"/>
                <a:cs typeface="Carlito"/>
              </a:rPr>
              <a:t>difficulties </a:t>
            </a:r>
            <a:r>
              <a:rPr sz="1412" spc="-13" dirty="0">
                <a:solidFill>
                  <a:srgbClr val="595959"/>
                </a:solidFill>
                <a:latin typeface="Carlito"/>
                <a:cs typeface="Carlito"/>
              </a:rPr>
              <a:t>in </a:t>
            </a:r>
            <a:r>
              <a:rPr sz="1412" spc="-4" dirty="0">
                <a:solidFill>
                  <a:srgbClr val="595959"/>
                </a:solidFill>
                <a:latin typeface="Carlito"/>
                <a:cs typeface="Carlito"/>
              </a:rPr>
              <a:t>meeting</a:t>
            </a:r>
            <a:r>
              <a:rPr sz="1412" spc="18" dirty="0">
                <a:solidFill>
                  <a:srgbClr val="595959"/>
                </a:solidFill>
                <a:latin typeface="Carlito"/>
                <a:cs typeface="Carlito"/>
              </a:rPr>
              <a:t> </a:t>
            </a:r>
            <a:r>
              <a:rPr sz="1412" spc="-9" dirty="0">
                <a:solidFill>
                  <a:srgbClr val="595959"/>
                </a:solidFill>
                <a:latin typeface="Carlito"/>
                <a:cs typeface="Carlito"/>
              </a:rPr>
              <a:t>other</a:t>
            </a:r>
            <a:endParaRPr sz="1412" dirty="0">
              <a:solidFill>
                <a:prstClr val="black"/>
              </a:solidFill>
              <a:latin typeface="Carlito"/>
              <a:cs typeface="Carlito"/>
            </a:endParaRPr>
          </a:p>
        </p:txBody>
      </p:sp>
      <p:sp>
        <p:nvSpPr>
          <p:cNvPr id="29" name="object 29"/>
          <p:cNvSpPr txBox="1"/>
          <p:nvPr/>
        </p:nvSpPr>
        <p:spPr>
          <a:xfrm>
            <a:off x="7281573" y="3801033"/>
            <a:ext cx="2496110" cy="228054"/>
          </a:xfrm>
          <a:prstGeom prst="rect">
            <a:avLst/>
          </a:prstGeom>
        </p:spPr>
        <p:txBody>
          <a:bodyPr vert="horz" wrap="square" lIns="0" tIns="10646" rIns="0" bIns="0" rtlCol="0">
            <a:spAutoFit/>
          </a:bodyPr>
          <a:lstStyle/>
          <a:p>
            <a:pPr marL="11206" defTabSz="806867">
              <a:spcBef>
                <a:spcPts val="84"/>
              </a:spcBef>
            </a:pPr>
            <a:r>
              <a:rPr sz="1412" spc="-4" dirty="0">
                <a:solidFill>
                  <a:srgbClr val="595959"/>
                </a:solidFill>
                <a:latin typeface="Carlito"/>
                <a:cs typeface="Carlito"/>
              </a:rPr>
              <a:t>competing procurement</a:t>
            </a:r>
            <a:r>
              <a:rPr sz="1412" spc="-9" dirty="0">
                <a:solidFill>
                  <a:srgbClr val="595959"/>
                </a:solidFill>
                <a:latin typeface="Carlito"/>
                <a:cs typeface="Carlito"/>
              </a:rPr>
              <a:t> </a:t>
            </a:r>
            <a:r>
              <a:rPr sz="1412" spc="-4" dirty="0">
                <a:solidFill>
                  <a:srgbClr val="595959"/>
                </a:solidFill>
                <a:latin typeface="Carlito"/>
                <a:cs typeface="Carlito"/>
              </a:rPr>
              <a:t>priorities</a:t>
            </a:r>
            <a:endParaRPr sz="1412">
              <a:solidFill>
                <a:prstClr val="black"/>
              </a:solidFill>
              <a:latin typeface="Carlito"/>
              <a:cs typeface="Carlito"/>
            </a:endParaRPr>
          </a:p>
        </p:txBody>
      </p:sp>
      <p:grpSp>
        <p:nvGrpSpPr>
          <p:cNvPr id="30" name="object 30"/>
          <p:cNvGrpSpPr/>
          <p:nvPr/>
        </p:nvGrpSpPr>
        <p:grpSpPr>
          <a:xfrm>
            <a:off x="7140781" y="4329897"/>
            <a:ext cx="114860" cy="114860"/>
            <a:chOff x="6213284" y="4907216"/>
            <a:chExt cx="130175" cy="130175"/>
          </a:xfrm>
        </p:grpSpPr>
        <p:sp>
          <p:nvSpPr>
            <p:cNvPr id="31" name="object 31"/>
            <p:cNvSpPr/>
            <p:nvPr/>
          </p:nvSpPr>
          <p:spPr>
            <a:xfrm>
              <a:off x="6222491" y="4916423"/>
              <a:ext cx="111760" cy="111760"/>
            </a:xfrm>
            <a:custGeom>
              <a:avLst/>
              <a:gdLst/>
              <a:ahLst/>
              <a:cxnLst/>
              <a:rect l="l" t="t" r="r" b="b"/>
              <a:pathLst>
                <a:path w="111760" h="111760">
                  <a:moveTo>
                    <a:pt x="111252" y="111251"/>
                  </a:moveTo>
                  <a:lnTo>
                    <a:pt x="0" y="111251"/>
                  </a:lnTo>
                  <a:lnTo>
                    <a:pt x="0" y="0"/>
                  </a:lnTo>
                  <a:lnTo>
                    <a:pt x="111252" y="0"/>
                  </a:lnTo>
                  <a:lnTo>
                    <a:pt x="111252" y="111251"/>
                  </a:lnTo>
                  <a:close/>
                </a:path>
              </a:pathLst>
            </a:custGeom>
            <a:solidFill>
              <a:srgbClr val="8064A1"/>
            </a:solidFill>
          </p:spPr>
          <p:txBody>
            <a:bodyPr wrap="square" lIns="0" tIns="0" rIns="0" bIns="0" rtlCol="0"/>
            <a:lstStyle/>
            <a:p>
              <a:pPr defTabSz="806867"/>
              <a:endParaRPr sz="1588">
                <a:solidFill>
                  <a:prstClr val="black"/>
                </a:solidFill>
                <a:latin typeface="Calibri"/>
              </a:endParaRPr>
            </a:p>
          </p:txBody>
        </p:sp>
        <p:sp>
          <p:nvSpPr>
            <p:cNvPr id="32" name="object 32"/>
            <p:cNvSpPr/>
            <p:nvPr/>
          </p:nvSpPr>
          <p:spPr>
            <a:xfrm>
              <a:off x="6222491" y="4916423"/>
              <a:ext cx="111760" cy="111760"/>
            </a:xfrm>
            <a:custGeom>
              <a:avLst/>
              <a:gdLst/>
              <a:ahLst/>
              <a:cxnLst/>
              <a:rect l="l" t="t" r="r" b="b"/>
              <a:pathLst>
                <a:path w="111760" h="111760">
                  <a:moveTo>
                    <a:pt x="0" y="0"/>
                  </a:moveTo>
                  <a:lnTo>
                    <a:pt x="111252" y="0"/>
                  </a:lnTo>
                  <a:lnTo>
                    <a:pt x="111252" y="111251"/>
                  </a:lnTo>
                  <a:lnTo>
                    <a:pt x="0" y="111251"/>
                  </a:lnTo>
                  <a:lnTo>
                    <a:pt x="0" y="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grpSp>
      <p:sp>
        <p:nvSpPr>
          <p:cNvPr id="33" name="object 33"/>
          <p:cNvSpPr txBox="1"/>
          <p:nvPr/>
        </p:nvSpPr>
        <p:spPr>
          <a:xfrm>
            <a:off x="7281573" y="4247447"/>
            <a:ext cx="383241" cy="228054"/>
          </a:xfrm>
          <a:prstGeom prst="rect">
            <a:avLst/>
          </a:prstGeom>
        </p:spPr>
        <p:txBody>
          <a:bodyPr vert="horz" wrap="square" lIns="0" tIns="10646" rIns="0" bIns="0" rtlCol="0">
            <a:spAutoFit/>
          </a:bodyPr>
          <a:lstStyle/>
          <a:p>
            <a:pPr marL="11206" defTabSz="806867">
              <a:spcBef>
                <a:spcPts val="84"/>
              </a:spcBef>
            </a:pPr>
            <a:r>
              <a:rPr sz="1412" dirty="0">
                <a:solidFill>
                  <a:srgbClr val="595959"/>
                </a:solidFill>
                <a:latin typeface="Carlito"/>
                <a:cs typeface="Carlito"/>
              </a:rPr>
              <a:t>P</a:t>
            </a:r>
            <a:r>
              <a:rPr sz="1412" spc="-18" dirty="0">
                <a:solidFill>
                  <a:srgbClr val="595959"/>
                </a:solidFill>
                <a:latin typeface="Carlito"/>
                <a:cs typeface="Carlito"/>
              </a:rPr>
              <a:t>r</a:t>
            </a:r>
            <a:r>
              <a:rPr sz="1412" spc="9" dirty="0">
                <a:solidFill>
                  <a:srgbClr val="595959"/>
                </a:solidFill>
                <a:latin typeface="Carlito"/>
                <a:cs typeface="Carlito"/>
              </a:rPr>
              <a:t>i</a:t>
            </a:r>
            <a:r>
              <a:rPr sz="1412" spc="-9" dirty="0">
                <a:solidFill>
                  <a:srgbClr val="595959"/>
                </a:solidFill>
                <a:latin typeface="Carlito"/>
                <a:cs typeface="Carlito"/>
              </a:rPr>
              <a:t>c</a:t>
            </a:r>
            <a:r>
              <a:rPr sz="1412" spc="-4" dirty="0">
                <a:solidFill>
                  <a:srgbClr val="595959"/>
                </a:solidFill>
                <a:latin typeface="Carlito"/>
                <a:cs typeface="Carlito"/>
              </a:rPr>
              <a:t>e</a:t>
            </a:r>
            <a:endParaRPr sz="1412">
              <a:solidFill>
                <a:prstClr val="black"/>
              </a:solidFill>
              <a:latin typeface="Carlito"/>
              <a:cs typeface="Carlito"/>
            </a:endParaRPr>
          </a:p>
        </p:txBody>
      </p:sp>
      <p:grpSp>
        <p:nvGrpSpPr>
          <p:cNvPr id="34" name="object 34"/>
          <p:cNvGrpSpPr/>
          <p:nvPr/>
        </p:nvGrpSpPr>
        <p:grpSpPr>
          <a:xfrm>
            <a:off x="7140781" y="4994182"/>
            <a:ext cx="114860" cy="114860"/>
            <a:chOff x="6213284" y="5660072"/>
            <a:chExt cx="130175" cy="130175"/>
          </a:xfrm>
        </p:grpSpPr>
        <p:sp>
          <p:nvSpPr>
            <p:cNvPr id="35" name="object 35"/>
            <p:cNvSpPr/>
            <p:nvPr/>
          </p:nvSpPr>
          <p:spPr>
            <a:xfrm>
              <a:off x="6222491" y="5669279"/>
              <a:ext cx="111760" cy="111760"/>
            </a:xfrm>
            <a:custGeom>
              <a:avLst/>
              <a:gdLst/>
              <a:ahLst/>
              <a:cxnLst/>
              <a:rect l="l" t="t" r="r" b="b"/>
              <a:pathLst>
                <a:path w="111760" h="111760">
                  <a:moveTo>
                    <a:pt x="111252" y="111251"/>
                  </a:moveTo>
                  <a:lnTo>
                    <a:pt x="0" y="111251"/>
                  </a:lnTo>
                  <a:lnTo>
                    <a:pt x="0" y="0"/>
                  </a:lnTo>
                  <a:lnTo>
                    <a:pt x="111252" y="0"/>
                  </a:lnTo>
                  <a:lnTo>
                    <a:pt x="111252" y="111251"/>
                  </a:lnTo>
                  <a:close/>
                </a:path>
              </a:pathLst>
            </a:custGeom>
            <a:solidFill>
              <a:srgbClr val="4BACC6"/>
            </a:solidFill>
          </p:spPr>
          <p:txBody>
            <a:bodyPr wrap="square" lIns="0" tIns="0" rIns="0" bIns="0" rtlCol="0"/>
            <a:lstStyle/>
            <a:p>
              <a:pPr defTabSz="806867"/>
              <a:endParaRPr sz="1588">
                <a:solidFill>
                  <a:prstClr val="black"/>
                </a:solidFill>
                <a:latin typeface="Calibri"/>
              </a:endParaRPr>
            </a:p>
          </p:txBody>
        </p:sp>
        <p:sp>
          <p:nvSpPr>
            <p:cNvPr id="36" name="object 36"/>
            <p:cNvSpPr/>
            <p:nvPr/>
          </p:nvSpPr>
          <p:spPr>
            <a:xfrm>
              <a:off x="6222491" y="5669279"/>
              <a:ext cx="111760" cy="111760"/>
            </a:xfrm>
            <a:custGeom>
              <a:avLst/>
              <a:gdLst/>
              <a:ahLst/>
              <a:cxnLst/>
              <a:rect l="l" t="t" r="r" b="b"/>
              <a:pathLst>
                <a:path w="111760" h="111760">
                  <a:moveTo>
                    <a:pt x="0" y="0"/>
                  </a:moveTo>
                  <a:lnTo>
                    <a:pt x="111252" y="0"/>
                  </a:lnTo>
                  <a:lnTo>
                    <a:pt x="111252" y="111251"/>
                  </a:lnTo>
                  <a:lnTo>
                    <a:pt x="0" y="111251"/>
                  </a:lnTo>
                  <a:lnTo>
                    <a:pt x="0" y="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grpSp>
      <p:sp>
        <p:nvSpPr>
          <p:cNvPr id="37" name="object 37"/>
          <p:cNvSpPr txBox="1"/>
          <p:nvPr/>
        </p:nvSpPr>
        <p:spPr>
          <a:xfrm>
            <a:off x="7281573" y="4911740"/>
            <a:ext cx="885265" cy="228054"/>
          </a:xfrm>
          <a:prstGeom prst="rect">
            <a:avLst/>
          </a:prstGeom>
        </p:spPr>
        <p:txBody>
          <a:bodyPr vert="horz" wrap="square" lIns="0" tIns="10646" rIns="0" bIns="0" rtlCol="0">
            <a:spAutoFit/>
          </a:bodyPr>
          <a:lstStyle/>
          <a:p>
            <a:pPr marL="11206" defTabSz="806867">
              <a:spcBef>
                <a:spcPts val="84"/>
              </a:spcBef>
            </a:pPr>
            <a:r>
              <a:rPr sz="1412" spc="-4" dirty="0">
                <a:solidFill>
                  <a:srgbClr val="595959"/>
                </a:solidFill>
                <a:latin typeface="Carlito"/>
                <a:cs typeface="Carlito"/>
              </a:rPr>
              <a:t>Low</a:t>
            </a:r>
            <a:r>
              <a:rPr sz="1412" spc="-53" dirty="0">
                <a:solidFill>
                  <a:srgbClr val="595959"/>
                </a:solidFill>
                <a:latin typeface="Carlito"/>
                <a:cs typeface="Carlito"/>
              </a:rPr>
              <a:t> </a:t>
            </a:r>
            <a:r>
              <a:rPr sz="1412" spc="-4" dirty="0">
                <a:solidFill>
                  <a:srgbClr val="595959"/>
                </a:solidFill>
                <a:latin typeface="Carlito"/>
                <a:cs typeface="Carlito"/>
              </a:rPr>
              <a:t>Quality</a:t>
            </a:r>
            <a:endParaRPr sz="1412">
              <a:solidFill>
                <a:prstClr val="black"/>
              </a:solidFill>
              <a:latin typeface="Carlito"/>
              <a:cs typeface="Carlito"/>
            </a:endParaRPr>
          </a:p>
        </p:txBody>
      </p:sp>
      <p:grpSp>
        <p:nvGrpSpPr>
          <p:cNvPr id="38" name="object 38"/>
          <p:cNvGrpSpPr/>
          <p:nvPr/>
        </p:nvGrpSpPr>
        <p:grpSpPr>
          <a:xfrm>
            <a:off x="7140836" y="5658522"/>
            <a:ext cx="114299" cy="115981"/>
            <a:chOff x="6213347" y="6412991"/>
            <a:chExt cx="129539" cy="131445"/>
          </a:xfrm>
        </p:grpSpPr>
        <p:sp>
          <p:nvSpPr>
            <p:cNvPr id="39" name="object 39"/>
            <p:cNvSpPr/>
            <p:nvPr/>
          </p:nvSpPr>
          <p:spPr>
            <a:xfrm>
              <a:off x="6222491" y="6422135"/>
              <a:ext cx="111760" cy="113030"/>
            </a:xfrm>
            <a:custGeom>
              <a:avLst/>
              <a:gdLst/>
              <a:ahLst/>
              <a:cxnLst/>
              <a:rect l="l" t="t" r="r" b="b"/>
              <a:pathLst>
                <a:path w="111760" h="113029">
                  <a:moveTo>
                    <a:pt x="111252" y="112776"/>
                  </a:moveTo>
                  <a:lnTo>
                    <a:pt x="0" y="112776"/>
                  </a:lnTo>
                  <a:lnTo>
                    <a:pt x="0" y="0"/>
                  </a:lnTo>
                  <a:lnTo>
                    <a:pt x="111252" y="0"/>
                  </a:lnTo>
                  <a:lnTo>
                    <a:pt x="111252" y="112776"/>
                  </a:lnTo>
                  <a:close/>
                </a:path>
              </a:pathLst>
            </a:custGeom>
            <a:solidFill>
              <a:srgbClr val="F69546"/>
            </a:solidFill>
          </p:spPr>
          <p:txBody>
            <a:bodyPr wrap="square" lIns="0" tIns="0" rIns="0" bIns="0" rtlCol="0"/>
            <a:lstStyle/>
            <a:p>
              <a:pPr defTabSz="806867"/>
              <a:endParaRPr sz="1588">
                <a:solidFill>
                  <a:prstClr val="black"/>
                </a:solidFill>
                <a:latin typeface="Calibri"/>
              </a:endParaRPr>
            </a:p>
          </p:txBody>
        </p:sp>
        <p:sp>
          <p:nvSpPr>
            <p:cNvPr id="40" name="object 40"/>
            <p:cNvSpPr/>
            <p:nvPr/>
          </p:nvSpPr>
          <p:spPr>
            <a:xfrm>
              <a:off x="6222491" y="6422135"/>
              <a:ext cx="111760" cy="113030"/>
            </a:xfrm>
            <a:custGeom>
              <a:avLst/>
              <a:gdLst/>
              <a:ahLst/>
              <a:cxnLst/>
              <a:rect l="l" t="t" r="r" b="b"/>
              <a:pathLst>
                <a:path w="111760" h="113029">
                  <a:moveTo>
                    <a:pt x="0" y="0"/>
                  </a:moveTo>
                  <a:lnTo>
                    <a:pt x="111252" y="0"/>
                  </a:lnTo>
                  <a:lnTo>
                    <a:pt x="111252" y="112776"/>
                  </a:lnTo>
                  <a:lnTo>
                    <a:pt x="0" y="112776"/>
                  </a:lnTo>
                  <a:lnTo>
                    <a:pt x="0" y="0"/>
                  </a:lnTo>
                  <a:close/>
                </a:path>
              </a:pathLst>
            </a:custGeom>
            <a:ln w="18288">
              <a:solidFill>
                <a:srgbClr val="FFFFFF"/>
              </a:solidFill>
            </a:ln>
          </p:spPr>
          <p:txBody>
            <a:bodyPr wrap="square" lIns="0" tIns="0" rIns="0" bIns="0" rtlCol="0"/>
            <a:lstStyle/>
            <a:p>
              <a:pPr defTabSz="806867"/>
              <a:endParaRPr sz="1588">
                <a:solidFill>
                  <a:prstClr val="black"/>
                </a:solidFill>
                <a:latin typeface="Calibri"/>
              </a:endParaRPr>
            </a:p>
          </p:txBody>
        </p:sp>
      </p:grpSp>
      <p:sp>
        <p:nvSpPr>
          <p:cNvPr id="41" name="object 41"/>
          <p:cNvSpPr txBox="1"/>
          <p:nvPr/>
        </p:nvSpPr>
        <p:spPr>
          <a:xfrm>
            <a:off x="7281573" y="5577321"/>
            <a:ext cx="518272" cy="228054"/>
          </a:xfrm>
          <a:prstGeom prst="rect">
            <a:avLst/>
          </a:prstGeom>
        </p:spPr>
        <p:txBody>
          <a:bodyPr vert="horz" wrap="square" lIns="0" tIns="10646" rIns="0" bIns="0" rtlCol="0">
            <a:spAutoFit/>
          </a:bodyPr>
          <a:lstStyle/>
          <a:p>
            <a:pPr marL="11206" defTabSz="806867">
              <a:spcBef>
                <a:spcPts val="84"/>
              </a:spcBef>
            </a:pPr>
            <a:r>
              <a:rPr sz="1412" spc="-4" dirty="0">
                <a:solidFill>
                  <a:srgbClr val="595959"/>
                </a:solidFill>
                <a:latin typeface="Carlito"/>
                <a:cs typeface="Carlito"/>
              </a:rPr>
              <a:t>Others</a:t>
            </a:r>
            <a:endParaRPr sz="1412">
              <a:solidFill>
                <a:prstClr val="black"/>
              </a:solidFill>
              <a:latin typeface="Carlito"/>
              <a:cs typeface="Carlito"/>
            </a:endParaRPr>
          </a:p>
        </p:txBody>
      </p:sp>
    </p:spTree>
    <p:extLst>
      <p:ext uri="{BB962C8B-B14F-4D97-AF65-F5344CB8AC3E}">
        <p14:creationId xmlns:p14="http://schemas.microsoft.com/office/powerpoint/2010/main" val="207580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61883" y="403412"/>
            <a:ext cx="8068235" cy="6051176"/>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3" name="object 3"/>
          <p:cNvSpPr txBox="1"/>
          <p:nvPr/>
        </p:nvSpPr>
        <p:spPr>
          <a:xfrm>
            <a:off x="2962419" y="1341539"/>
            <a:ext cx="2883274" cy="215089"/>
          </a:xfrm>
          <a:prstGeom prst="rect">
            <a:avLst/>
          </a:prstGeom>
        </p:spPr>
        <p:txBody>
          <a:bodyPr vert="horz" wrap="square" lIns="0" tIns="11206" rIns="0" bIns="0" rtlCol="0">
            <a:spAutoFit/>
          </a:bodyPr>
          <a:lstStyle/>
          <a:p>
            <a:pPr marL="11206" defTabSz="806867">
              <a:spcBef>
                <a:spcPts val="88"/>
              </a:spcBef>
            </a:pPr>
            <a:r>
              <a:rPr sz="1324" b="1" spc="-9" dirty="0">
                <a:solidFill>
                  <a:srgbClr val="8CC63F"/>
                </a:solidFill>
                <a:latin typeface="Carlito"/>
                <a:cs typeface="Carlito"/>
              </a:rPr>
              <a:t>Growing </a:t>
            </a:r>
            <a:r>
              <a:rPr sz="1324" b="1" spc="-13" dirty="0">
                <a:solidFill>
                  <a:srgbClr val="8CC63F"/>
                </a:solidFill>
                <a:latin typeface="Carlito"/>
                <a:cs typeface="Carlito"/>
              </a:rPr>
              <a:t>market </a:t>
            </a:r>
            <a:r>
              <a:rPr sz="1324" b="1" spc="-9" dirty="0">
                <a:solidFill>
                  <a:srgbClr val="8CC63F"/>
                </a:solidFill>
                <a:latin typeface="Carlito"/>
                <a:cs typeface="Carlito"/>
              </a:rPr>
              <a:t>for </a:t>
            </a:r>
            <a:r>
              <a:rPr sz="1324" b="1" spc="-4" dirty="0">
                <a:solidFill>
                  <a:srgbClr val="8CC63F"/>
                </a:solidFill>
                <a:latin typeface="Carlito"/>
                <a:cs typeface="Carlito"/>
              </a:rPr>
              <a:t>eco-labeled</a:t>
            </a:r>
            <a:r>
              <a:rPr sz="1324" b="1" dirty="0">
                <a:solidFill>
                  <a:srgbClr val="8CC63F"/>
                </a:solidFill>
                <a:latin typeface="Carlito"/>
                <a:cs typeface="Carlito"/>
              </a:rPr>
              <a:t> </a:t>
            </a:r>
            <a:r>
              <a:rPr sz="1324" b="1" spc="-9" dirty="0">
                <a:solidFill>
                  <a:srgbClr val="8CC63F"/>
                </a:solidFill>
                <a:latin typeface="Carlito"/>
                <a:cs typeface="Carlito"/>
              </a:rPr>
              <a:t>products</a:t>
            </a:r>
            <a:endParaRPr sz="1324">
              <a:solidFill>
                <a:prstClr val="black"/>
              </a:solidFill>
              <a:latin typeface="Carlito"/>
              <a:cs typeface="Carlito"/>
            </a:endParaRPr>
          </a:p>
        </p:txBody>
      </p:sp>
      <p:sp>
        <p:nvSpPr>
          <p:cNvPr id="4" name="object 4"/>
          <p:cNvSpPr/>
          <p:nvPr/>
        </p:nvSpPr>
        <p:spPr>
          <a:xfrm>
            <a:off x="2696583" y="1360843"/>
            <a:ext cx="178909" cy="175543"/>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txBox="1"/>
          <p:nvPr/>
        </p:nvSpPr>
        <p:spPr>
          <a:xfrm>
            <a:off x="2939506" y="1695214"/>
            <a:ext cx="2583516" cy="174309"/>
          </a:xfrm>
          <a:prstGeom prst="rect">
            <a:avLst/>
          </a:prstGeom>
        </p:spPr>
        <p:txBody>
          <a:bodyPr vert="horz" wrap="square" lIns="0" tIns="11206" rIns="0" bIns="0" rtlCol="0">
            <a:spAutoFit/>
          </a:bodyPr>
          <a:lstStyle/>
          <a:p>
            <a:pPr marL="11206" defTabSz="806867">
              <a:spcBef>
                <a:spcPts val="88"/>
              </a:spcBef>
            </a:pPr>
            <a:r>
              <a:rPr sz="1059" spc="-578" dirty="0">
                <a:solidFill>
                  <a:srgbClr val="A5A5A5"/>
                </a:solidFill>
                <a:latin typeface="Georgia"/>
                <a:cs typeface="Georgia"/>
              </a:rPr>
              <a:t></a:t>
            </a:r>
            <a:r>
              <a:rPr sz="1059" spc="202" dirty="0">
                <a:solidFill>
                  <a:srgbClr val="A5A5A5"/>
                </a:solidFill>
                <a:latin typeface="Georgia"/>
                <a:cs typeface="Georgia"/>
              </a:rPr>
              <a:t> </a:t>
            </a:r>
            <a:r>
              <a:rPr sz="1059" spc="-4" dirty="0">
                <a:solidFill>
                  <a:prstClr val="black"/>
                </a:solidFill>
                <a:latin typeface="Carlito"/>
                <a:cs typeface="Carlito"/>
              </a:rPr>
              <a:t>GPP extend </a:t>
            </a:r>
            <a:r>
              <a:rPr sz="1059" dirty="0">
                <a:solidFill>
                  <a:prstClr val="black"/>
                </a:solidFill>
                <a:latin typeface="Carlito"/>
                <a:cs typeface="Carlito"/>
              </a:rPr>
              <a:t>the </a:t>
            </a:r>
            <a:r>
              <a:rPr sz="1059" spc="-4" dirty="0">
                <a:solidFill>
                  <a:prstClr val="black"/>
                </a:solidFill>
                <a:latin typeface="Carlito"/>
                <a:cs typeface="Carlito"/>
              </a:rPr>
              <a:t>eco-labeled products</a:t>
            </a:r>
            <a:r>
              <a:rPr sz="1059" spc="-31" dirty="0">
                <a:solidFill>
                  <a:prstClr val="black"/>
                </a:solidFill>
                <a:latin typeface="Carlito"/>
                <a:cs typeface="Carlito"/>
              </a:rPr>
              <a:t> </a:t>
            </a:r>
            <a:r>
              <a:rPr sz="1059" spc="-9" dirty="0">
                <a:solidFill>
                  <a:prstClr val="black"/>
                </a:solidFill>
                <a:latin typeface="Carlito"/>
                <a:cs typeface="Carlito"/>
              </a:rPr>
              <a:t>market</a:t>
            </a:r>
            <a:endParaRPr sz="1059">
              <a:solidFill>
                <a:prstClr val="black"/>
              </a:solidFill>
              <a:latin typeface="Carlito"/>
              <a:cs typeface="Carlito"/>
            </a:endParaRPr>
          </a:p>
        </p:txBody>
      </p:sp>
      <p:grpSp>
        <p:nvGrpSpPr>
          <p:cNvPr id="6" name="object 6"/>
          <p:cNvGrpSpPr/>
          <p:nvPr/>
        </p:nvGrpSpPr>
        <p:grpSpPr>
          <a:xfrm>
            <a:off x="2779787" y="1721055"/>
            <a:ext cx="7086040" cy="4018429"/>
            <a:chOff x="1270825" y="1950529"/>
            <a:chExt cx="8030845" cy="4554220"/>
          </a:xfrm>
        </p:grpSpPr>
        <p:sp>
          <p:nvSpPr>
            <p:cNvPr id="7" name="object 7"/>
            <p:cNvSpPr/>
            <p:nvPr/>
          </p:nvSpPr>
          <p:spPr>
            <a:xfrm>
              <a:off x="1275588" y="2409444"/>
              <a:ext cx="8021320" cy="3634740"/>
            </a:xfrm>
            <a:custGeom>
              <a:avLst/>
              <a:gdLst/>
              <a:ahLst/>
              <a:cxnLst/>
              <a:rect l="l" t="t" r="r" b="b"/>
              <a:pathLst>
                <a:path w="8021320" h="3634740">
                  <a:moveTo>
                    <a:pt x="0" y="3634740"/>
                  </a:moveTo>
                  <a:lnTo>
                    <a:pt x="1560576" y="3634740"/>
                  </a:lnTo>
                </a:path>
                <a:path w="8021320" h="3634740">
                  <a:moveTo>
                    <a:pt x="1699260" y="3634740"/>
                  </a:moveTo>
                  <a:lnTo>
                    <a:pt x="2177796" y="3634740"/>
                  </a:lnTo>
                </a:path>
                <a:path w="8021320" h="3634740">
                  <a:moveTo>
                    <a:pt x="2316480" y="3634740"/>
                  </a:moveTo>
                  <a:lnTo>
                    <a:pt x="2795016" y="3634740"/>
                  </a:lnTo>
                </a:path>
                <a:path w="8021320" h="3634740">
                  <a:moveTo>
                    <a:pt x="2933700" y="3634740"/>
                  </a:moveTo>
                  <a:lnTo>
                    <a:pt x="3412236" y="3634740"/>
                  </a:lnTo>
                </a:path>
                <a:path w="8021320" h="3634740">
                  <a:moveTo>
                    <a:pt x="3549396" y="3634740"/>
                  </a:moveTo>
                  <a:lnTo>
                    <a:pt x="3852672" y="3634740"/>
                  </a:lnTo>
                </a:path>
                <a:path w="8021320" h="3634740">
                  <a:moveTo>
                    <a:pt x="3991356" y="3634740"/>
                  </a:moveTo>
                  <a:lnTo>
                    <a:pt x="4029456" y="3634740"/>
                  </a:lnTo>
                </a:path>
                <a:path w="8021320" h="3634740">
                  <a:moveTo>
                    <a:pt x="4166616" y="3634740"/>
                  </a:moveTo>
                  <a:lnTo>
                    <a:pt x="4469892" y="3634740"/>
                  </a:lnTo>
                </a:path>
                <a:path w="8021320" h="3634740">
                  <a:moveTo>
                    <a:pt x="4608576" y="3634740"/>
                  </a:moveTo>
                  <a:lnTo>
                    <a:pt x="4645152" y="3634740"/>
                  </a:lnTo>
                </a:path>
                <a:path w="8021320" h="3634740">
                  <a:moveTo>
                    <a:pt x="4783836" y="3634740"/>
                  </a:moveTo>
                  <a:lnTo>
                    <a:pt x="5087112" y="3634740"/>
                  </a:lnTo>
                </a:path>
                <a:path w="8021320" h="3634740">
                  <a:moveTo>
                    <a:pt x="5225796" y="3634740"/>
                  </a:moveTo>
                  <a:lnTo>
                    <a:pt x="5262372" y="3634740"/>
                  </a:lnTo>
                </a:path>
                <a:path w="8021320" h="3634740">
                  <a:moveTo>
                    <a:pt x="5401056" y="3634740"/>
                  </a:moveTo>
                  <a:lnTo>
                    <a:pt x="5704332" y="3634740"/>
                  </a:lnTo>
                </a:path>
                <a:path w="8021320" h="3634740">
                  <a:moveTo>
                    <a:pt x="5843016" y="3634740"/>
                  </a:moveTo>
                  <a:lnTo>
                    <a:pt x="5879592" y="3634740"/>
                  </a:lnTo>
                </a:path>
                <a:path w="8021320" h="3634740">
                  <a:moveTo>
                    <a:pt x="6018276" y="3634740"/>
                  </a:moveTo>
                  <a:lnTo>
                    <a:pt x="6321552" y="3634740"/>
                  </a:lnTo>
                </a:path>
                <a:path w="8021320" h="3634740">
                  <a:moveTo>
                    <a:pt x="6460236" y="3634740"/>
                  </a:moveTo>
                  <a:lnTo>
                    <a:pt x="6496812" y="3634740"/>
                  </a:lnTo>
                </a:path>
                <a:path w="8021320" h="3634740">
                  <a:moveTo>
                    <a:pt x="6635496" y="3634740"/>
                  </a:moveTo>
                  <a:lnTo>
                    <a:pt x="6938772" y="3634740"/>
                  </a:lnTo>
                </a:path>
                <a:path w="8021320" h="3634740">
                  <a:moveTo>
                    <a:pt x="7075932" y="3634740"/>
                  </a:moveTo>
                  <a:lnTo>
                    <a:pt x="7114032" y="3634740"/>
                  </a:lnTo>
                </a:path>
                <a:path w="8021320" h="3634740">
                  <a:moveTo>
                    <a:pt x="7252716" y="3634740"/>
                  </a:moveTo>
                  <a:lnTo>
                    <a:pt x="7555992" y="3634740"/>
                  </a:lnTo>
                </a:path>
                <a:path w="8021320" h="3634740">
                  <a:moveTo>
                    <a:pt x="7693152" y="3634740"/>
                  </a:moveTo>
                  <a:lnTo>
                    <a:pt x="7731252" y="3634740"/>
                  </a:lnTo>
                </a:path>
                <a:path w="8021320" h="3634740">
                  <a:moveTo>
                    <a:pt x="7869936" y="3634740"/>
                  </a:moveTo>
                  <a:lnTo>
                    <a:pt x="8020811" y="3634740"/>
                  </a:lnTo>
                </a:path>
                <a:path w="8021320" h="3634740">
                  <a:moveTo>
                    <a:pt x="0" y="3180588"/>
                  </a:moveTo>
                  <a:lnTo>
                    <a:pt x="1560576" y="3180588"/>
                  </a:lnTo>
                </a:path>
                <a:path w="8021320" h="3634740">
                  <a:moveTo>
                    <a:pt x="1699260" y="3180588"/>
                  </a:moveTo>
                  <a:lnTo>
                    <a:pt x="2177796" y="3180588"/>
                  </a:lnTo>
                </a:path>
                <a:path w="8021320" h="3634740">
                  <a:moveTo>
                    <a:pt x="2316480" y="3180588"/>
                  </a:moveTo>
                  <a:lnTo>
                    <a:pt x="2795016" y="3180588"/>
                  </a:lnTo>
                </a:path>
                <a:path w="8021320" h="3634740">
                  <a:moveTo>
                    <a:pt x="2933700" y="3180588"/>
                  </a:moveTo>
                  <a:lnTo>
                    <a:pt x="3412236" y="3180588"/>
                  </a:lnTo>
                </a:path>
                <a:path w="8021320" h="3634740">
                  <a:moveTo>
                    <a:pt x="3549396" y="3180588"/>
                  </a:moveTo>
                  <a:lnTo>
                    <a:pt x="4029456" y="3180588"/>
                  </a:lnTo>
                </a:path>
                <a:path w="8021320" h="3634740">
                  <a:moveTo>
                    <a:pt x="4166616" y="3180588"/>
                  </a:moveTo>
                  <a:lnTo>
                    <a:pt x="4645152" y="3180588"/>
                  </a:lnTo>
                </a:path>
                <a:path w="8021320" h="3634740">
                  <a:moveTo>
                    <a:pt x="4783836" y="3180588"/>
                  </a:moveTo>
                  <a:lnTo>
                    <a:pt x="5262372" y="3180588"/>
                  </a:lnTo>
                </a:path>
                <a:path w="8021320" h="3634740">
                  <a:moveTo>
                    <a:pt x="5401056" y="3180588"/>
                  </a:moveTo>
                  <a:lnTo>
                    <a:pt x="5879592" y="3180588"/>
                  </a:lnTo>
                </a:path>
                <a:path w="8021320" h="3634740">
                  <a:moveTo>
                    <a:pt x="6018276" y="3180588"/>
                  </a:moveTo>
                  <a:lnTo>
                    <a:pt x="6496812" y="3180588"/>
                  </a:lnTo>
                </a:path>
                <a:path w="8021320" h="3634740">
                  <a:moveTo>
                    <a:pt x="6635496" y="3180588"/>
                  </a:moveTo>
                  <a:lnTo>
                    <a:pt x="7114032" y="3180588"/>
                  </a:lnTo>
                </a:path>
                <a:path w="8021320" h="3634740">
                  <a:moveTo>
                    <a:pt x="7252716" y="3180588"/>
                  </a:moveTo>
                  <a:lnTo>
                    <a:pt x="7555992" y="3180588"/>
                  </a:lnTo>
                </a:path>
                <a:path w="8021320" h="3634740">
                  <a:moveTo>
                    <a:pt x="7693152" y="3180588"/>
                  </a:moveTo>
                  <a:lnTo>
                    <a:pt x="7731252" y="3180588"/>
                  </a:lnTo>
                </a:path>
                <a:path w="8021320" h="3634740">
                  <a:moveTo>
                    <a:pt x="7869936" y="3180588"/>
                  </a:moveTo>
                  <a:lnTo>
                    <a:pt x="8020811" y="3180588"/>
                  </a:lnTo>
                </a:path>
                <a:path w="8021320" h="3634740">
                  <a:moveTo>
                    <a:pt x="0" y="2726436"/>
                  </a:moveTo>
                  <a:lnTo>
                    <a:pt x="2177796" y="2726436"/>
                  </a:lnTo>
                </a:path>
                <a:path w="8021320" h="3634740">
                  <a:moveTo>
                    <a:pt x="2316480" y="2726436"/>
                  </a:moveTo>
                  <a:lnTo>
                    <a:pt x="2795016" y="2726436"/>
                  </a:lnTo>
                </a:path>
                <a:path w="8021320" h="3634740">
                  <a:moveTo>
                    <a:pt x="2933700" y="2726436"/>
                  </a:moveTo>
                  <a:lnTo>
                    <a:pt x="3412236" y="2726436"/>
                  </a:lnTo>
                </a:path>
                <a:path w="8021320" h="3634740">
                  <a:moveTo>
                    <a:pt x="3549396" y="2726436"/>
                  </a:moveTo>
                  <a:lnTo>
                    <a:pt x="4029456" y="2726436"/>
                  </a:lnTo>
                </a:path>
                <a:path w="8021320" h="3634740">
                  <a:moveTo>
                    <a:pt x="4166616" y="2726436"/>
                  </a:moveTo>
                  <a:lnTo>
                    <a:pt x="4645152" y="2726436"/>
                  </a:lnTo>
                </a:path>
                <a:path w="8021320" h="3634740">
                  <a:moveTo>
                    <a:pt x="4783836" y="2726436"/>
                  </a:moveTo>
                  <a:lnTo>
                    <a:pt x="5262372" y="2726436"/>
                  </a:lnTo>
                </a:path>
                <a:path w="8021320" h="3634740">
                  <a:moveTo>
                    <a:pt x="5401056" y="2726436"/>
                  </a:moveTo>
                  <a:lnTo>
                    <a:pt x="5879592" y="2726436"/>
                  </a:lnTo>
                </a:path>
                <a:path w="8021320" h="3634740">
                  <a:moveTo>
                    <a:pt x="6018276" y="2726436"/>
                  </a:moveTo>
                  <a:lnTo>
                    <a:pt x="6496812" y="2726436"/>
                  </a:lnTo>
                </a:path>
                <a:path w="8021320" h="3634740">
                  <a:moveTo>
                    <a:pt x="6635496" y="2726436"/>
                  </a:moveTo>
                  <a:lnTo>
                    <a:pt x="7114032" y="2726436"/>
                  </a:lnTo>
                </a:path>
                <a:path w="8021320" h="3634740">
                  <a:moveTo>
                    <a:pt x="7252716" y="2726436"/>
                  </a:moveTo>
                  <a:lnTo>
                    <a:pt x="7731252" y="2726436"/>
                  </a:lnTo>
                </a:path>
                <a:path w="8021320" h="3634740">
                  <a:moveTo>
                    <a:pt x="7869936" y="2726436"/>
                  </a:moveTo>
                  <a:lnTo>
                    <a:pt x="8020811" y="2726436"/>
                  </a:lnTo>
                </a:path>
                <a:path w="8021320" h="3634740">
                  <a:moveTo>
                    <a:pt x="0" y="2272284"/>
                  </a:moveTo>
                  <a:lnTo>
                    <a:pt x="3412236" y="2272284"/>
                  </a:lnTo>
                </a:path>
                <a:path w="8021320" h="3634740">
                  <a:moveTo>
                    <a:pt x="3549396" y="2272284"/>
                  </a:moveTo>
                  <a:lnTo>
                    <a:pt x="4029456" y="2272284"/>
                  </a:lnTo>
                </a:path>
                <a:path w="8021320" h="3634740">
                  <a:moveTo>
                    <a:pt x="4166616" y="2272284"/>
                  </a:moveTo>
                  <a:lnTo>
                    <a:pt x="4645152" y="2272284"/>
                  </a:lnTo>
                </a:path>
                <a:path w="8021320" h="3634740">
                  <a:moveTo>
                    <a:pt x="4783836" y="2272284"/>
                  </a:moveTo>
                  <a:lnTo>
                    <a:pt x="5262372" y="2272284"/>
                  </a:lnTo>
                </a:path>
                <a:path w="8021320" h="3634740">
                  <a:moveTo>
                    <a:pt x="5401056" y="2272284"/>
                  </a:moveTo>
                  <a:lnTo>
                    <a:pt x="5879592" y="2272284"/>
                  </a:lnTo>
                </a:path>
                <a:path w="8021320" h="3634740">
                  <a:moveTo>
                    <a:pt x="6018276" y="2272284"/>
                  </a:moveTo>
                  <a:lnTo>
                    <a:pt x="6496812" y="2272284"/>
                  </a:lnTo>
                </a:path>
                <a:path w="8021320" h="3634740">
                  <a:moveTo>
                    <a:pt x="6635496" y="2272284"/>
                  </a:moveTo>
                  <a:lnTo>
                    <a:pt x="7114032" y="2272284"/>
                  </a:lnTo>
                </a:path>
                <a:path w="8021320" h="3634740">
                  <a:moveTo>
                    <a:pt x="7252716" y="2272284"/>
                  </a:moveTo>
                  <a:lnTo>
                    <a:pt x="7731252" y="2272284"/>
                  </a:lnTo>
                </a:path>
                <a:path w="8021320" h="3634740">
                  <a:moveTo>
                    <a:pt x="7869936" y="2272284"/>
                  </a:moveTo>
                  <a:lnTo>
                    <a:pt x="8020811" y="2272284"/>
                  </a:lnTo>
                </a:path>
                <a:path w="8021320" h="3634740">
                  <a:moveTo>
                    <a:pt x="0" y="1818132"/>
                  </a:moveTo>
                  <a:lnTo>
                    <a:pt x="4029456" y="1818132"/>
                  </a:lnTo>
                </a:path>
                <a:path w="8021320" h="3634740">
                  <a:moveTo>
                    <a:pt x="4166616" y="1818132"/>
                  </a:moveTo>
                  <a:lnTo>
                    <a:pt x="4645152" y="1818132"/>
                  </a:lnTo>
                </a:path>
                <a:path w="8021320" h="3634740">
                  <a:moveTo>
                    <a:pt x="4783836" y="1818132"/>
                  </a:moveTo>
                  <a:lnTo>
                    <a:pt x="5262372" y="1818132"/>
                  </a:lnTo>
                </a:path>
                <a:path w="8021320" h="3634740">
                  <a:moveTo>
                    <a:pt x="5401056" y="1818132"/>
                  </a:moveTo>
                  <a:lnTo>
                    <a:pt x="5879592" y="1818132"/>
                  </a:lnTo>
                </a:path>
                <a:path w="8021320" h="3634740">
                  <a:moveTo>
                    <a:pt x="6018276" y="1818132"/>
                  </a:moveTo>
                  <a:lnTo>
                    <a:pt x="6496812" y="1818132"/>
                  </a:lnTo>
                </a:path>
                <a:path w="8021320" h="3634740">
                  <a:moveTo>
                    <a:pt x="6635496" y="1818132"/>
                  </a:moveTo>
                  <a:lnTo>
                    <a:pt x="7114032" y="1818132"/>
                  </a:lnTo>
                </a:path>
                <a:path w="8021320" h="3634740">
                  <a:moveTo>
                    <a:pt x="7252716" y="1818132"/>
                  </a:moveTo>
                  <a:lnTo>
                    <a:pt x="7731252" y="1818132"/>
                  </a:lnTo>
                </a:path>
                <a:path w="8021320" h="3634740">
                  <a:moveTo>
                    <a:pt x="7869936" y="1818132"/>
                  </a:moveTo>
                  <a:lnTo>
                    <a:pt x="8020811" y="1818132"/>
                  </a:lnTo>
                </a:path>
                <a:path w="8021320" h="3634740">
                  <a:moveTo>
                    <a:pt x="0" y="1363980"/>
                  </a:moveTo>
                  <a:lnTo>
                    <a:pt x="4645152" y="1363980"/>
                  </a:lnTo>
                </a:path>
                <a:path w="8021320" h="3634740">
                  <a:moveTo>
                    <a:pt x="4783836" y="1363980"/>
                  </a:moveTo>
                  <a:lnTo>
                    <a:pt x="5262372" y="1363980"/>
                  </a:lnTo>
                </a:path>
                <a:path w="8021320" h="3634740">
                  <a:moveTo>
                    <a:pt x="5401056" y="1363980"/>
                  </a:moveTo>
                  <a:lnTo>
                    <a:pt x="5879592" y="1363980"/>
                  </a:lnTo>
                </a:path>
                <a:path w="8021320" h="3634740">
                  <a:moveTo>
                    <a:pt x="6018276" y="1363980"/>
                  </a:moveTo>
                  <a:lnTo>
                    <a:pt x="6496812" y="1363980"/>
                  </a:lnTo>
                </a:path>
                <a:path w="8021320" h="3634740">
                  <a:moveTo>
                    <a:pt x="6635496" y="1363980"/>
                  </a:moveTo>
                  <a:lnTo>
                    <a:pt x="7114032" y="1363980"/>
                  </a:lnTo>
                </a:path>
                <a:path w="8021320" h="3634740">
                  <a:moveTo>
                    <a:pt x="7252716" y="1363980"/>
                  </a:moveTo>
                  <a:lnTo>
                    <a:pt x="7731252" y="1363980"/>
                  </a:lnTo>
                </a:path>
                <a:path w="8021320" h="3634740">
                  <a:moveTo>
                    <a:pt x="7869936" y="1363980"/>
                  </a:moveTo>
                  <a:lnTo>
                    <a:pt x="8020811" y="1363980"/>
                  </a:lnTo>
                </a:path>
                <a:path w="8021320" h="3634740">
                  <a:moveTo>
                    <a:pt x="5401056" y="908304"/>
                  </a:moveTo>
                  <a:lnTo>
                    <a:pt x="5879592" y="908304"/>
                  </a:lnTo>
                </a:path>
                <a:path w="8021320" h="3634740">
                  <a:moveTo>
                    <a:pt x="6018276" y="908304"/>
                  </a:moveTo>
                  <a:lnTo>
                    <a:pt x="6496812" y="908304"/>
                  </a:lnTo>
                </a:path>
                <a:path w="8021320" h="3634740">
                  <a:moveTo>
                    <a:pt x="6635496" y="908304"/>
                  </a:moveTo>
                  <a:lnTo>
                    <a:pt x="7114032" y="908304"/>
                  </a:lnTo>
                </a:path>
                <a:path w="8021320" h="3634740">
                  <a:moveTo>
                    <a:pt x="7252716" y="908304"/>
                  </a:moveTo>
                  <a:lnTo>
                    <a:pt x="7731252" y="908304"/>
                  </a:lnTo>
                </a:path>
                <a:path w="8021320" h="3634740">
                  <a:moveTo>
                    <a:pt x="7869936" y="908304"/>
                  </a:moveTo>
                  <a:lnTo>
                    <a:pt x="8020811" y="908304"/>
                  </a:lnTo>
                </a:path>
                <a:path w="8021320" h="3634740">
                  <a:moveTo>
                    <a:pt x="0" y="454152"/>
                  </a:moveTo>
                  <a:lnTo>
                    <a:pt x="5262372" y="454152"/>
                  </a:lnTo>
                </a:path>
                <a:path w="8021320" h="3634740">
                  <a:moveTo>
                    <a:pt x="5401056" y="454152"/>
                  </a:moveTo>
                  <a:lnTo>
                    <a:pt x="5879592" y="454152"/>
                  </a:lnTo>
                </a:path>
                <a:path w="8021320" h="3634740">
                  <a:moveTo>
                    <a:pt x="6018276" y="454152"/>
                  </a:moveTo>
                  <a:lnTo>
                    <a:pt x="7731252" y="454152"/>
                  </a:lnTo>
                </a:path>
                <a:path w="8021320" h="3634740">
                  <a:moveTo>
                    <a:pt x="7869936" y="454152"/>
                  </a:moveTo>
                  <a:lnTo>
                    <a:pt x="8020811" y="454152"/>
                  </a:lnTo>
                </a:path>
                <a:path w="8021320" h="3634740">
                  <a:moveTo>
                    <a:pt x="0" y="0"/>
                  </a:moveTo>
                  <a:lnTo>
                    <a:pt x="5879592" y="0"/>
                  </a:lnTo>
                </a:path>
                <a:path w="8021320" h="3634740">
                  <a:moveTo>
                    <a:pt x="6018276" y="0"/>
                  </a:moveTo>
                  <a:lnTo>
                    <a:pt x="8020811" y="0"/>
                  </a:lnTo>
                </a:path>
              </a:pathLst>
            </a:custGeom>
            <a:ln w="9144">
              <a:solidFill>
                <a:srgbClr val="D8D8D8"/>
              </a:solidFill>
            </a:ln>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1275588" y="1955292"/>
              <a:ext cx="8021320" cy="0"/>
            </a:xfrm>
            <a:custGeom>
              <a:avLst/>
              <a:gdLst/>
              <a:ahLst/>
              <a:cxnLst/>
              <a:rect l="l" t="t" r="r" b="b"/>
              <a:pathLst>
                <a:path w="8021320">
                  <a:moveTo>
                    <a:pt x="0" y="0"/>
                  </a:moveTo>
                  <a:lnTo>
                    <a:pt x="8020812" y="0"/>
                  </a:lnTo>
                </a:path>
              </a:pathLst>
            </a:custGeom>
            <a:ln w="9144">
              <a:solidFill>
                <a:srgbClr val="D8D8D8"/>
              </a:solidFill>
            </a:ln>
          </p:spPr>
          <p:txBody>
            <a:bodyPr wrap="square" lIns="0" tIns="0" rIns="0" bIns="0" rtlCol="0"/>
            <a:lstStyle/>
            <a:p>
              <a:pPr defTabSz="806867"/>
              <a:endParaRPr sz="1588">
                <a:solidFill>
                  <a:prstClr val="black"/>
                </a:solidFill>
                <a:latin typeface="Calibri"/>
              </a:endParaRPr>
            </a:p>
          </p:txBody>
        </p:sp>
        <p:sp>
          <p:nvSpPr>
            <p:cNvPr id="9" name="object 9"/>
            <p:cNvSpPr/>
            <p:nvPr/>
          </p:nvSpPr>
          <p:spPr>
            <a:xfrm>
              <a:off x="1426464" y="5535168"/>
              <a:ext cx="7542530" cy="965200"/>
            </a:xfrm>
            <a:custGeom>
              <a:avLst/>
              <a:gdLst/>
              <a:ahLst/>
              <a:cxnLst/>
              <a:rect l="l" t="t" r="r" b="b"/>
              <a:pathLst>
                <a:path w="7542530" h="965200">
                  <a:moveTo>
                    <a:pt x="138684" y="955560"/>
                  </a:moveTo>
                  <a:lnTo>
                    <a:pt x="0" y="955560"/>
                  </a:lnTo>
                  <a:lnTo>
                    <a:pt x="0" y="964704"/>
                  </a:lnTo>
                  <a:lnTo>
                    <a:pt x="138684" y="964704"/>
                  </a:lnTo>
                  <a:lnTo>
                    <a:pt x="138684" y="955560"/>
                  </a:lnTo>
                  <a:close/>
                </a:path>
                <a:path w="7542530" h="965200">
                  <a:moveTo>
                    <a:pt x="755904" y="922020"/>
                  </a:moveTo>
                  <a:lnTo>
                    <a:pt x="617220" y="922020"/>
                  </a:lnTo>
                  <a:lnTo>
                    <a:pt x="617220" y="964704"/>
                  </a:lnTo>
                  <a:lnTo>
                    <a:pt x="755904" y="964704"/>
                  </a:lnTo>
                  <a:lnTo>
                    <a:pt x="755904" y="922020"/>
                  </a:lnTo>
                  <a:close/>
                </a:path>
                <a:path w="7542530" h="965200">
                  <a:moveTo>
                    <a:pt x="1373124" y="749808"/>
                  </a:moveTo>
                  <a:lnTo>
                    <a:pt x="1234440" y="749808"/>
                  </a:lnTo>
                  <a:lnTo>
                    <a:pt x="1234440" y="964704"/>
                  </a:lnTo>
                  <a:lnTo>
                    <a:pt x="1373124" y="964704"/>
                  </a:lnTo>
                  <a:lnTo>
                    <a:pt x="1373124" y="749808"/>
                  </a:lnTo>
                  <a:close/>
                </a:path>
                <a:path w="7542530" h="965200">
                  <a:moveTo>
                    <a:pt x="1988820" y="591312"/>
                  </a:moveTo>
                  <a:lnTo>
                    <a:pt x="1851660" y="591312"/>
                  </a:lnTo>
                  <a:lnTo>
                    <a:pt x="1851660" y="964704"/>
                  </a:lnTo>
                  <a:lnTo>
                    <a:pt x="1988820" y="964704"/>
                  </a:lnTo>
                  <a:lnTo>
                    <a:pt x="1988820" y="591312"/>
                  </a:lnTo>
                  <a:close/>
                </a:path>
                <a:path w="7542530" h="965200">
                  <a:moveTo>
                    <a:pt x="2606040" y="591312"/>
                  </a:moveTo>
                  <a:lnTo>
                    <a:pt x="2468880" y="591312"/>
                  </a:lnTo>
                  <a:lnTo>
                    <a:pt x="2468880" y="964704"/>
                  </a:lnTo>
                  <a:lnTo>
                    <a:pt x="2606040" y="964704"/>
                  </a:lnTo>
                  <a:lnTo>
                    <a:pt x="2606040" y="591312"/>
                  </a:lnTo>
                  <a:close/>
                </a:path>
                <a:path w="7542530" h="965200">
                  <a:moveTo>
                    <a:pt x="3223260" y="545592"/>
                  </a:moveTo>
                  <a:lnTo>
                    <a:pt x="3084576" y="545592"/>
                  </a:lnTo>
                  <a:lnTo>
                    <a:pt x="3084576" y="964704"/>
                  </a:lnTo>
                  <a:lnTo>
                    <a:pt x="3223260" y="964704"/>
                  </a:lnTo>
                  <a:lnTo>
                    <a:pt x="3223260" y="545592"/>
                  </a:lnTo>
                  <a:close/>
                </a:path>
                <a:path w="7542530" h="965200">
                  <a:moveTo>
                    <a:pt x="3840480" y="502920"/>
                  </a:moveTo>
                  <a:lnTo>
                    <a:pt x="3701796" y="502920"/>
                  </a:lnTo>
                  <a:lnTo>
                    <a:pt x="3701796" y="964704"/>
                  </a:lnTo>
                  <a:lnTo>
                    <a:pt x="3840480" y="964704"/>
                  </a:lnTo>
                  <a:lnTo>
                    <a:pt x="3840480" y="502920"/>
                  </a:lnTo>
                  <a:close/>
                </a:path>
                <a:path w="7542530" h="965200">
                  <a:moveTo>
                    <a:pt x="4457700" y="420624"/>
                  </a:moveTo>
                  <a:lnTo>
                    <a:pt x="4319016" y="420624"/>
                  </a:lnTo>
                  <a:lnTo>
                    <a:pt x="4319016" y="964704"/>
                  </a:lnTo>
                  <a:lnTo>
                    <a:pt x="4457700" y="964704"/>
                  </a:lnTo>
                  <a:lnTo>
                    <a:pt x="4457700" y="420624"/>
                  </a:lnTo>
                  <a:close/>
                </a:path>
                <a:path w="7542530" h="965200">
                  <a:moveTo>
                    <a:pt x="5074920" y="341376"/>
                  </a:moveTo>
                  <a:lnTo>
                    <a:pt x="4936236" y="341376"/>
                  </a:lnTo>
                  <a:lnTo>
                    <a:pt x="4936236" y="964704"/>
                  </a:lnTo>
                  <a:lnTo>
                    <a:pt x="5074920" y="964704"/>
                  </a:lnTo>
                  <a:lnTo>
                    <a:pt x="5074920" y="341376"/>
                  </a:lnTo>
                  <a:close/>
                </a:path>
                <a:path w="7542530" h="965200">
                  <a:moveTo>
                    <a:pt x="5692140" y="385572"/>
                  </a:moveTo>
                  <a:lnTo>
                    <a:pt x="5553456" y="385572"/>
                  </a:lnTo>
                  <a:lnTo>
                    <a:pt x="5553456" y="964704"/>
                  </a:lnTo>
                  <a:lnTo>
                    <a:pt x="5692140" y="964704"/>
                  </a:lnTo>
                  <a:lnTo>
                    <a:pt x="5692140" y="385572"/>
                  </a:lnTo>
                  <a:close/>
                </a:path>
                <a:path w="7542530" h="965200">
                  <a:moveTo>
                    <a:pt x="6309360" y="135636"/>
                  </a:moveTo>
                  <a:lnTo>
                    <a:pt x="6170676" y="135636"/>
                  </a:lnTo>
                  <a:lnTo>
                    <a:pt x="6170676" y="964704"/>
                  </a:lnTo>
                  <a:lnTo>
                    <a:pt x="6309360" y="964704"/>
                  </a:lnTo>
                  <a:lnTo>
                    <a:pt x="6309360" y="135636"/>
                  </a:lnTo>
                  <a:close/>
                </a:path>
                <a:path w="7542530" h="965200">
                  <a:moveTo>
                    <a:pt x="6925056" y="94488"/>
                  </a:moveTo>
                  <a:lnTo>
                    <a:pt x="6787896" y="94488"/>
                  </a:lnTo>
                  <a:lnTo>
                    <a:pt x="6787896" y="964704"/>
                  </a:lnTo>
                  <a:lnTo>
                    <a:pt x="6925056" y="964704"/>
                  </a:lnTo>
                  <a:lnTo>
                    <a:pt x="6925056" y="94488"/>
                  </a:lnTo>
                  <a:close/>
                </a:path>
                <a:path w="7542530" h="965200">
                  <a:moveTo>
                    <a:pt x="7542276" y="0"/>
                  </a:moveTo>
                  <a:lnTo>
                    <a:pt x="7405116" y="0"/>
                  </a:lnTo>
                  <a:lnTo>
                    <a:pt x="7405116" y="964704"/>
                  </a:lnTo>
                  <a:lnTo>
                    <a:pt x="7542276" y="964704"/>
                  </a:lnTo>
                  <a:lnTo>
                    <a:pt x="7542276" y="0"/>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1601724" y="2389631"/>
              <a:ext cx="7543800" cy="4110354"/>
            </a:xfrm>
            <a:custGeom>
              <a:avLst/>
              <a:gdLst/>
              <a:ahLst/>
              <a:cxnLst/>
              <a:rect l="l" t="t" r="r" b="b"/>
              <a:pathLst>
                <a:path w="7543800" h="4110354">
                  <a:moveTo>
                    <a:pt x="138684" y="4090428"/>
                  </a:moveTo>
                  <a:lnTo>
                    <a:pt x="0" y="4090428"/>
                  </a:lnTo>
                  <a:lnTo>
                    <a:pt x="0" y="4110240"/>
                  </a:lnTo>
                  <a:lnTo>
                    <a:pt x="138684" y="4110240"/>
                  </a:lnTo>
                  <a:lnTo>
                    <a:pt x="138684" y="4090428"/>
                  </a:lnTo>
                  <a:close/>
                </a:path>
                <a:path w="7543800" h="4110354">
                  <a:moveTo>
                    <a:pt x="755904" y="4035552"/>
                  </a:moveTo>
                  <a:lnTo>
                    <a:pt x="617220" y="4035552"/>
                  </a:lnTo>
                  <a:lnTo>
                    <a:pt x="617220" y="4110240"/>
                  </a:lnTo>
                  <a:lnTo>
                    <a:pt x="755904" y="4110240"/>
                  </a:lnTo>
                  <a:lnTo>
                    <a:pt x="755904" y="4035552"/>
                  </a:lnTo>
                  <a:close/>
                </a:path>
                <a:path w="7543800" h="4110354">
                  <a:moveTo>
                    <a:pt x="1373124" y="3055620"/>
                  </a:moveTo>
                  <a:lnTo>
                    <a:pt x="1234440" y="3055620"/>
                  </a:lnTo>
                  <a:lnTo>
                    <a:pt x="1234440" y="4110240"/>
                  </a:lnTo>
                  <a:lnTo>
                    <a:pt x="1373124" y="4110240"/>
                  </a:lnTo>
                  <a:lnTo>
                    <a:pt x="1373124" y="3055620"/>
                  </a:lnTo>
                  <a:close/>
                </a:path>
                <a:path w="7543800" h="4110354">
                  <a:moveTo>
                    <a:pt x="1990344" y="2313432"/>
                  </a:moveTo>
                  <a:lnTo>
                    <a:pt x="1851660" y="2313432"/>
                  </a:lnTo>
                  <a:lnTo>
                    <a:pt x="1851660" y="4110240"/>
                  </a:lnTo>
                  <a:lnTo>
                    <a:pt x="1990344" y="4110240"/>
                  </a:lnTo>
                  <a:lnTo>
                    <a:pt x="1990344" y="2313432"/>
                  </a:lnTo>
                  <a:close/>
                </a:path>
                <a:path w="7543800" h="4110354">
                  <a:moveTo>
                    <a:pt x="2607564" y="2342388"/>
                  </a:moveTo>
                  <a:lnTo>
                    <a:pt x="2468880" y="2342388"/>
                  </a:lnTo>
                  <a:lnTo>
                    <a:pt x="2468880" y="4110240"/>
                  </a:lnTo>
                  <a:lnTo>
                    <a:pt x="2607564" y="4110240"/>
                  </a:lnTo>
                  <a:lnTo>
                    <a:pt x="2607564" y="2342388"/>
                  </a:lnTo>
                  <a:close/>
                </a:path>
                <a:path w="7543800" h="4110354">
                  <a:moveTo>
                    <a:pt x="3223260" y="2033016"/>
                  </a:moveTo>
                  <a:lnTo>
                    <a:pt x="3086100" y="2033016"/>
                  </a:lnTo>
                  <a:lnTo>
                    <a:pt x="3086100" y="4110240"/>
                  </a:lnTo>
                  <a:lnTo>
                    <a:pt x="3223260" y="4110240"/>
                  </a:lnTo>
                  <a:lnTo>
                    <a:pt x="3223260" y="2033016"/>
                  </a:lnTo>
                  <a:close/>
                </a:path>
                <a:path w="7543800" h="4110354">
                  <a:moveTo>
                    <a:pt x="3840480" y="1738884"/>
                  </a:moveTo>
                  <a:lnTo>
                    <a:pt x="3703320" y="1738884"/>
                  </a:lnTo>
                  <a:lnTo>
                    <a:pt x="3703320" y="4110240"/>
                  </a:lnTo>
                  <a:lnTo>
                    <a:pt x="3840480" y="4110240"/>
                  </a:lnTo>
                  <a:lnTo>
                    <a:pt x="3840480" y="1738884"/>
                  </a:lnTo>
                  <a:close/>
                </a:path>
                <a:path w="7543800" h="4110354">
                  <a:moveTo>
                    <a:pt x="4457700" y="1075944"/>
                  </a:moveTo>
                  <a:lnTo>
                    <a:pt x="4319016" y="1075944"/>
                  </a:lnTo>
                  <a:lnTo>
                    <a:pt x="4319016" y="4110240"/>
                  </a:lnTo>
                  <a:lnTo>
                    <a:pt x="4457700" y="4110240"/>
                  </a:lnTo>
                  <a:lnTo>
                    <a:pt x="4457700" y="1075944"/>
                  </a:lnTo>
                  <a:close/>
                </a:path>
                <a:path w="7543800" h="4110354">
                  <a:moveTo>
                    <a:pt x="5074920" y="327660"/>
                  </a:moveTo>
                  <a:lnTo>
                    <a:pt x="4936236" y="327660"/>
                  </a:lnTo>
                  <a:lnTo>
                    <a:pt x="4936236" y="4110240"/>
                  </a:lnTo>
                  <a:lnTo>
                    <a:pt x="5074920" y="4110240"/>
                  </a:lnTo>
                  <a:lnTo>
                    <a:pt x="5074920" y="327660"/>
                  </a:lnTo>
                  <a:close/>
                </a:path>
                <a:path w="7543800" h="4110354">
                  <a:moveTo>
                    <a:pt x="5692140" y="0"/>
                  </a:moveTo>
                  <a:lnTo>
                    <a:pt x="5553456" y="0"/>
                  </a:lnTo>
                  <a:lnTo>
                    <a:pt x="5553456" y="4110240"/>
                  </a:lnTo>
                  <a:lnTo>
                    <a:pt x="5692140" y="4110240"/>
                  </a:lnTo>
                  <a:lnTo>
                    <a:pt x="5692140" y="0"/>
                  </a:lnTo>
                  <a:close/>
                </a:path>
                <a:path w="7543800" h="4110354">
                  <a:moveTo>
                    <a:pt x="6309360" y="781812"/>
                  </a:moveTo>
                  <a:lnTo>
                    <a:pt x="6170676" y="781812"/>
                  </a:lnTo>
                  <a:lnTo>
                    <a:pt x="6170676" y="4110240"/>
                  </a:lnTo>
                  <a:lnTo>
                    <a:pt x="6309360" y="4110240"/>
                  </a:lnTo>
                  <a:lnTo>
                    <a:pt x="6309360" y="781812"/>
                  </a:lnTo>
                  <a:close/>
                </a:path>
                <a:path w="7543800" h="4110354">
                  <a:moveTo>
                    <a:pt x="6926580" y="769620"/>
                  </a:moveTo>
                  <a:lnTo>
                    <a:pt x="6787896" y="769620"/>
                  </a:lnTo>
                  <a:lnTo>
                    <a:pt x="6787896" y="4110240"/>
                  </a:lnTo>
                  <a:lnTo>
                    <a:pt x="6926580" y="4110240"/>
                  </a:lnTo>
                  <a:lnTo>
                    <a:pt x="6926580" y="769620"/>
                  </a:lnTo>
                  <a:close/>
                </a:path>
                <a:path w="7543800" h="4110354">
                  <a:moveTo>
                    <a:pt x="7543800" y="388620"/>
                  </a:moveTo>
                  <a:lnTo>
                    <a:pt x="7405116" y="388620"/>
                  </a:lnTo>
                  <a:lnTo>
                    <a:pt x="7405116" y="4110240"/>
                  </a:lnTo>
                  <a:lnTo>
                    <a:pt x="7543800" y="4110240"/>
                  </a:lnTo>
                  <a:lnTo>
                    <a:pt x="7543800" y="388620"/>
                  </a:lnTo>
                  <a:close/>
                </a:path>
              </a:pathLst>
            </a:custGeom>
            <a:solidFill>
              <a:srgbClr val="BF504D"/>
            </a:solidFill>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1275588" y="6499860"/>
              <a:ext cx="8021320" cy="0"/>
            </a:xfrm>
            <a:custGeom>
              <a:avLst/>
              <a:gdLst/>
              <a:ahLst/>
              <a:cxnLst/>
              <a:rect l="l" t="t" r="r" b="b"/>
              <a:pathLst>
                <a:path w="8021320">
                  <a:moveTo>
                    <a:pt x="0" y="0"/>
                  </a:moveTo>
                  <a:lnTo>
                    <a:pt x="8020811" y="0"/>
                  </a:lnTo>
                </a:path>
              </a:pathLst>
            </a:custGeom>
            <a:ln w="9144">
              <a:solidFill>
                <a:srgbClr val="D8D8D8"/>
              </a:solidFill>
            </a:ln>
          </p:spPr>
          <p:txBody>
            <a:bodyPr wrap="square" lIns="0" tIns="0" rIns="0" bIns="0" rtlCol="0"/>
            <a:lstStyle/>
            <a:p>
              <a:pPr defTabSz="806867"/>
              <a:endParaRPr sz="1588">
                <a:solidFill>
                  <a:prstClr val="black"/>
                </a:solidFill>
                <a:latin typeface="Calibri"/>
              </a:endParaRPr>
            </a:p>
          </p:txBody>
        </p:sp>
      </p:grpSp>
      <p:sp>
        <p:nvSpPr>
          <p:cNvPr id="12" name="object 12"/>
          <p:cNvSpPr txBox="1"/>
          <p:nvPr/>
        </p:nvSpPr>
        <p:spPr>
          <a:xfrm>
            <a:off x="3953416" y="5313812"/>
            <a:ext cx="228040"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941</a:t>
            </a:r>
            <a:endParaRPr sz="1059">
              <a:solidFill>
                <a:prstClr val="black"/>
              </a:solidFill>
              <a:latin typeface="Carlito"/>
              <a:cs typeface="Carlito"/>
            </a:endParaRPr>
          </a:p>
        </p:txBody>
      </p:sp>
      <p:sp>
        <p:nvSpPr>
          <p:cNvPr id="13" name="object 13"/>
          <p:cNvSpPr txBox="1"/>
          <p:nvPr/>
        </p:nvSpPr>
        <p:spPr>
          <a:xfrm>
            <a:off x="4283337" y="5173958"/>
            <a:ext cx="414057" cy="174309"/>
          </a:xfrm>
          <a:prstGeom prst="rect">
            <a:avLst/>
          </a:prstGeom>
        </p:spPr>
        <p:txBody>
          <a:bodyPr vert="horz" wrap="square" lIns="0" tIns="11206" rIns="0" bIns="0" rtlCol="0">
            <a:spAutoFit/>
          </a:bodyPr>
          <a:lstStyle/>
          <a:p>
            <a:pPr marL="174261" defTabSz="806867">
              <a:spcBef>
                <a:spcPts val="88"/>
              </a:spcBef>
            </a:pPr>
            <a:r>
              <a:rPr sz="1059" dirty="0">
                <a:solidFill>
                  <a:srgbClr val="3F3F3F"/>
                </a:solidFill>
                <a:latin typeface="Carlito"/>
                <a:cs typeface="Carlito"/>
              </a:rPr>
              <a:t>1,63</a:t>
            </a:r>
            <a:endParaRPr sz="1059">
              <a:solidFill>
                <a:prstClr val="black"/>
              </a:solidFill>
              <a:latin typeface="Carlito"/>
              <a:cs typeface="Carlito"/>
            </a:endParaRPr>
          </a:p>
        </p:txBody>
      </p:sp>
      <p:sp>
        <p:nvSpPr>
          <p:cNvPr id="14" name="object 14"/>
          <p:cNvSpPr txBox="1"/>
          <p:nvPr/>
        </p:nvSpPr>
        <p:spPr>
          <a:xfrm>
            <a:off x="4697474" y="5173958"/>
            <a:ext cx="624168" cy="174309"/>
          </a:xfrm>
          <a:prstGeom prst="rect">
            <a:avLst/>
          </a:prstGeom>
        </p:spPr>
        <p:txBody>
          <a:bodyPr vert="horz" wrap="square" lIns="0" tIns="11206" rIns="0" bIns="0" rtlCol="0">
            <a:spAutoFit/>
          </a:bodyPr>
          <a:lstStyle/>
          <a:p>
            <a:pPr defTabSz="806867">
              <a:spcBef>
                <a:spcPts val="88"/>
              </a:spcBef>
              <a:tabLst>
                <a:tab pos="304816" algn="l"/>
              </a:tabLst>
            </a:pPr>
            <a:r>
              <a:rPr sz="1059" dirty="0">
                <a:solidFill>
                  <a:srgbClr val="3F3F3F"/>
                </a:solidFill>
                <a:latin typeface="Carlito"/>
                <a:cs typeface="Carlito"/>
              </a:rPr>
              <a:t>6	1,636</a:t>
            </a:r>
            <a:endParaRPr sz="1059">
              <a:solidFill>
                <a:prstClr val="black"/>
              </a:solidFill>
              <a:latin typeface="Carlito"/>
              <a:cs typeface="Carlito"/>
            </a:endParaRPr>
          </a:p>
        </p:txBody>
      </p:sp>
      <p:sp>
        <p:nvSpPr>
          <p:cNvPr id="15" name="object 15"/>
          <p:cNvSpPr txBox="1"/>
          <p:nvPr/>
        </p:nvSpPr>
        <p:spPr>
          <a:xfrm>
            <a:off x="5372549" y="5133577"/>
            <a:ext cx="493619" cy="174309"/>
          </a:xfrm>
          <a:prstGeom prst="rect">
            <a:avLst/>
          </a:prstGeom>
        </p:spPr>
        <p:txBody>
          <a:bodyPr vert="horz" wrap="square" lIns="0" tIns="11206" rIns="0" bIns="0" rtlCol="0">
            <a:spAutoFit/>
          </a:bodyPr>
          <a:lstStyle/>
          <a:p>
            <a:pPr marL="174261" defTabSz="806867">
              <a:spcBef>
                <a:spcPts val="88"/>
              </a:spcBef>
            </a:pPr>
            <a:r>
              <a:rPr sz="1059" dirty="0">
                <a:solidFill>
                  <a:srgbClr val="3F3F3F"/>
                </a:solidFill>
                <a:latin typeface="Carlito"/>
                <a:cs typeface="Carlito"/>
              </a:rPr>
              <a:t>1,841</a:t>
            </a:r>
            <a:endParaRPr sz="1059">
              <a:solidFill>
                <a:prstClr val="black"/>
              </a:solidFill>
              <a:latin typeface="Carlito"/>
              <a:cs typeface="Carlito"/>
            </a:endParaRPr>
          </a:p>
        </p:txBody>
      </p:sp>
      <p:sp>
        <p:nvSpPr>
          <p:cNvPr id="16" name="object 16"/>
          <p:cNvSpPr txBox="1"/>
          <p:nvPr/>
        </p:nvSpPr>
        <p:spPr>
          <a:xfrm>
            <a:off x="5915809" y="5095987"/>
            <a:ext cx="495300" cy="174309"/>
          </a:xfrm>
          <a:prstGeom prst="rect">
            <a:avLst/>
          </a:prstGeom>
        </p:spPr>
        <p:txBody>
          <a:bodyPr vert="horz" wrap="square" lIns="0" tIns="11206" rIns="0" bIns="0" rtlCol="0">
            <a:spAutoFit/>
          </a:bodyPr>
          <a:lstStyle/>
          <a:p>
            <a:pPr marL="175942" defTabSz="806867">
              <a:spcBef>
                <a:spcPts val="88"/>
              </a:spcBef>
            </a:pPr>
            <a:r>
              <a:rPr sz="1059" dirty="0">
                <a:solidFill>
                  <a:srgbClr val="3F3F3F"/>
                </a:solidFill>
                <a:latin typeface="Carlito"/>
                <a:cs typeface="Carlito"/>
              </a:rPr>
              <a:t>2,025</a:t>
            </a:r>
            <a:endParaRPr sz="1059">
              <a:solidFill>
                <a:prstClr val="black"/>
              </a:solidFill>
              <a:latin typeface="Carlito"/>
              <a:cs typeface="Carlito"/>
            </a:endParaRPr>
          </a:p>
        </p:txBody>
      </p:sp>
      <p:sp>
        <p:nvSpPr>
          <p:cNvPr id="17" name="object 17"/>
          <p:cNvSpPr txBox="1"/>
          <p:nvPr/>
        </p:nvSpPr>
        <p:spPr>
          <a:xfrm>
            <a:off x="6460416" y="5023352"/>
            <a:ext cx="493619" cy="174309"/>
          </a:xfrm>
          <a:prstGeom prst="rect">
            <a:avLst/>
          </a:prstGeom>
        </p:spPr>
        <p:txBody>
          <a:bodyPr vert="horz" wrap="square" lIns="0" tIns="11206" rIns="0" bIns="0" rtlCol="0">
            <a:spAutoFit/>
          </a:bodyPr>
          <a:lstStyle/>
          <a:p>
            <a:pPr marL="174261" defTabSz="806867">
              <a:spcBef>
                <a:spcPts val="88"/>
              </a:spcBef>
            </a:pPr>
            <a:r>
              <a:rPr sz="1059" dirty="0">
                <a:solidFill>
                  <a:srgbClr val="3F3F3F"/>
                </a:solidFill>
                <a:latin typeface="Carlito"/>
                <a:cs typeface="Carlito"/>
              </a:rPr>
              <a:t>2,387</a:t>
            </a:r>
            <a:endParaRPr sz="1059">
              <a:solidFill>
                <a:prstClr val="black"/>
              </a:solidFill>
              <a:latin typeface="Carlito"/>
              <a:cs typeface="Carlito"/>
            </a:endParaRPr>
          </a:p>
        </p:txBody>
      </p:sp>
      <p:sp>
        <p:nvSpPr>
          <p:cNvPr id="18" name="object 18"/>
          <p:cNvSpPr txBox="1"/>
          <p:nvPr/>
        </p:nvSpPr>
        <p:spPr>
          <a:xfrm>
            <a:off x="7005022" y="4953425"/>
            <a:ext cx="493619" cy="174309"/>
          </a:xfrm>
          <a:prstGeom prst="rect">
            <a:avLst/>
          </a:prstGeom>
        </p:spPr>
        <p:txBody>
          <a:bodyPr vert="horz" wrap="square" lIns="0" tIns="11206" rIns="0" bIns="0" rtlCol="0">
            <a:spAutoFit/>
          </a:bodyPr>
          <a:lstStyle/>
          <a:p>
            <a:pPr marL="174821" defTabSz="806867">
              <a:spcBef>
                <a:spcPts val="88"/>
              </a:spcBef>
            </a:pPr>
            <a:r>
              <a:rPr sz="1059" dirty="0">
                <a:solidFill>
                  <a:srgbClr val="3F3F3F"/>
                </a:solidFill>
                <a:latin typeface="Carlito"/>
                <a:cs typeface="Carlito"/>
              </a:rPr>
              <a:t>2,738</a:t>
            </a:r>
            <a:endParaRPr sz="1059">
              <a:solidFill>
                <a:prstClr val="black"/>
              </a:solidFill>
              <a:latin typeface="Carlito"/>
              <a:cs typeface="Carlito"/>
            </a:endParaRPr>
          </a:p>
        </p:txBody>
      </p:sp>
      <p:sp>
        <p:nvSpPr>
          <p:cNvPr id="19" name="object 19"/>
          <p:cNvSpPr txBox="1"/>
          <p:nvPr/>
        </p:nvSpPr>
        <p:spPr>
          <a:xfrm>
            <a:off x="7549628" y="4991097"/>
            <a:ext cx="493619" cy="174309"/>
          </a:xfrm>
          <a:prstGeom prst="rect">
            <a:avLst/>
          </a:prstGeom>
        </p:spPr>
        <p:txBody>
          <a:bodyPr vert="horz" wrap="square" lIns="0" tIns="11206" rIns="0" bIns="0" rtlCol="0">
            <a:spAutoFit/>
          </a:bodyPr>
          <a:lstStyle/>
          <a:p>
            <a:pPr marL="174261" defTabSz="806867">
              <a:spcBef>
                <a:spcPts val="88"/>
              </a:spcBef>
            </a:pPr>
            <a:r>
              <a:rPr sz="1059" dirty="0">
                <a:solidFill>
                  <a:srgbClr val="3F3F3F"/>
                </a:solidFill>
                <a:latin typeface="Carlito"/>
                <a:cs typeface="Carlito"/>
              </a:rPr>
              <a:t>2,547</a:t>
            </a:r>
            <a:endParaRPr sz="1059">
              <a:solidFill>
                <a:prstClr val="black"/>
              </a:solidFill>
              <a:latin typeface="Carlito"/>
              <a:cs typeface="Carlito"/>
            </a:endParaRPr>
          </a:p>
        </p:txBody>
      </p:sp>
      <p:sp>
        <p:nvSpPr>
          <p:cNvPr id="20" name="object 20"/>
          <p:cNvSpPr txBox="1"/>
          <p:nvPr/>
        </p:nvSpPr>
        <p:spPr>
          <a:xfrm>
            <a:off x="8094233" y="4771877"/>
            <a:ext cx="493619" cy="174309"/>
          </a:xfrm>
          <a:prstGeom prst="rect">
            <a:avLst/>
          </a:prstGeom>
        </p:spPr>
        <p:txBody>
          <a:bodyPr vert="horz" wrap="square" lIns="0" tIns="11206" rIns="0" bIns="0" rtlCol="0">
            <a:spAutoFit/>
          </a:bodyPr>
          <a:lstStyle/>
          <a:p>
            <a:pPr marL="174821" defTabSz="806867">
              <a:spcBef>
                <a:spcPts val="88"/>
              </a:spcBef>
            </a:pPr>
            <a:r>
              <a:rPr sz="1059" dirty="0">
                <a:solidFill>
                  <a:srgbClr val="3F3F3F"/>
                </a:solidFill>
                <a:latin typeface="Carlito"/>
                <a:cs typeface="Carlito"/>
              </a:rPr>
              <a:t>3,643</a:t>
            </a:r>
            <a:endParaRPr sz="1059">
              <a:solidFill>
                <a:prstClr val="black"/>
              </a:solidFill>
              <a:latin typeface="Carlito"/>
              <a:cs typeface="Carlito"/>
            </a:endParaRPr>
          </a:p>
        </p:txBody>
      </p:sp>
      <p:sp>
        <p:nvSpPr>
          <p:cNvPr id="21" name="object 21"/>
          <p:cNvSpPr txBox="1"/>
          <p:nvPr/>
        </p:nvSpPr>
        <p:spPr>
          <a:xfrm>
            <a:off x="8638839" y="4735559"/>
            <a:ext cx="477371" cy="174309"/>
          </a:xfrm>
          <a:prstGeom prst="rect">
            <a:avLst/>
          </a:prstGeom>
        </p:spPr>
        <p:txBody>
          <a:bodyPr vert="horz" wrap="square" lIns="0" tIns="11206" rIns="0" bIns="0" rtlCol="0">
            <a:spAutoFit/>
          </a:bodyPr>
          <a:lstStyle/>
          <a:p>
            <a:pPr marL="192190" defTabSz="806867">
              <a:spcBef>
                <a:spcPts val="88"/>
              </a:spcBef>
            </a:pPr>
            <a:r>
              <a:rPr sz="1059" dirty="0">
                <a:solidFill>
                  <a:srgbClr val="3F3F3F"/>
                </a:solidFill>
                <a:latin typeface="Carlito"/>
                <a:cs typeface="Carlito"/>
              </a:rPr>
              <a:t>3825</a:t>
            </a:r>
            <a:endParaRPr sz="1059">
              <a:solidFill>
                <a:prstClr val="black"/>
              </a:solidFill>
              <a:latin typeface="Carlito"/>
              <a:cs typeface="Carlito"/>
            </a:endParaRPr>
          </a:p>
        </p:txBody>
      </p:sp>
      <p:sp>
        <p:nvSpPr>
          <p:cNvPr id="22" name="object 22"/>
          <p:cNvSpPr txBox="1"/>
          <p:nvPr/>
        </p:nvSpPr>
        <p:spPr>
          <a:xfrm>
            <a:off x="9183445" y="4652254"/>
            <a:ext cx="477931" cy="174309"/>
          </a:xfrm>
          <a:prstGeom prst="rect">
            <a:avLst/>
          </a:prstGeom>
        </p:spPr>
        <p:txBody>
          <a:bodyPr vert="horz" wrap="square" lIns="0" tIns="11206" rIns="0" bIns="0" rtlCol="0">
            <a:spAutoFit/>
          </a:bodyPr>
          <a:lstStyle/>
          <a:p>
            <a:pPr marL="192190" defTabSz="806867">
              <a:spcBef>
                <a:spcPts val="88"/>
              </a:spcBef>
            </a:pPr>
            <a:r>
              <a:rPr sz="1059" dirty="0">
                <a:solidFill>
                  <a:srgbClr val="3F3F3F"/>
                </a:solidFill>
                <a:latin typeface="Carlito"/>
                <a:cs typeface="Carlito"/>
              </a:rPr>
              <a:t>4241</a:t>
            </a:r>
            <a:endParaRPr sz="1059">
              <a:solidFill>
                <a:prstClr val="black"/>
              </a:solidFill>
              <a:latin typeface="Carlito"/>
              <a:cs typeface="Carlito"/>
            </a:endParaRPr>
          </a:p>
        </p:txBody>
      </p:sp>
      <p:sp>
        <p:nvSpPr>
          <p:cNvPr id="23" name="object 23"/>
          <p:cNvSpPr txBox="1"/>
          <p:nvPr/>
        </p:nvSpPr>
        <p:spPr>
          <a:xfrm>
            <a:off x="2899191" y="5495361"/>
            <a:ext cx="315446"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37</a:t>
            </a:r>
            <a:r>
              <a:rPr sz="1059" spc="-146" dirty="0">
                <a:solidFill>
                  <a:srgbClr val="3F3F3F"/>
                </a:solidFill>
                <a:latin typeface="Carlito"/>
                <a:cs typeface="Carlito"/>
              </a:rPr>
              <a:t> </a:t>
            </a:r>
            <a:r>
              <a:rPr sz="1588" baseline="4629" dirty="0">
                <a:solidFill>
                  <a:srgbClr val="3F3F3F"/>
                </a:solidFill>
                <a:latin typeface="Carlito"/>
                <a:cs typeface="Carlito"/>
              </a:rPr>
              <a:t>82</a:t>
            </a:r>
            <a:endParaRPr sz="1588" baseline="4629">
              <a:solidFill>
                <a:prstClr val="black"/>
              </a:solidFill>
              <a:latin typeface="Carlito"/>
              <a:cs typeface="Carlito"/>
            </a:endParaRPr>
          </a:p>
        </p:txBody>
      </p:sp>
      <p:sp>
        <p:nvSpPr>
          <p:cNvPr id="24" name="object 24"/>
          <p:cNvSpPr txBox="1"/>
          <p:nvPr/>
        </p:nvSpPr>
        <p:spPr>
          <a:xfrm>
            <a:off x="3386426" y="5436144"/>
            <a:ext cx="428625" cy="174309"/>
          </a:xfrm>
          <a:prstGeom prst="rect">
            <a:avLst/>
          </a:prstGeom>
        </p:spPr>
        <p:txBody>
          <a:bodyPr vert="horz" wrap="square" lIns="0" tIns="11206" rIns="0" bIns="0" rtlCol="0">
            <a:spAutoFit/>
          </a:bodyPr>
          <a:lstStyle/>
          <a:p>
            <a:pPr marL="33619" defTabSz="806867">
              <a:spcBef>
                <a:spcPts val="88"/>
              </a:spcBef>
            </a:pPr>
            <a:r>
              <a:rPr sz="1588" spc="-99" baseline="-11574" dirty="0">
                <a:solidFill>
                  <a:srgbClr val="3F3F3F"/>
                </a:solidFill>
                <a:latin typeface="Carlito"/>
                <a:cs typeface="Carlito"/>
              </a:rPr>
              <a:t>182</a:t>
            </a:r>
            <a:r>
              <a:rPr sz="1059" spc="-66" dirty="0">
                <a:solidFill>
                  <a:srgbClr val="3F3F3F"/>
                </a:solidFill>
                <a:latin typeface="Carlito"/>
                <a:cs typeface="Carlito"/>
              </a:rPr>
              <a:t>326</a:t>
            </a:r>
            <a:endParaRPr sz="1059">
              <a:solidFill>
                <a:prstClr val="black"/>
              </a:solidFill>
              <a:latin typeface="Carlito"/>
              <a:cs typeface="Carlito"/>
            </a:endParaRPr>
          </a:p>
        </p:txBody>
      </p:sp>
      <p:sp>
        <p:nvSpPr>
          <p:cNvPr id="25" name="object 25"/>
          <p:cNvSpPr txBox="1"/>
          <p:nvPr/>
        </p:nvSpPr>
        <p:spPr>
          <a:xfrm>
            <a:off x="4056961" y="4572847"/>
            <a:ext cx="330013"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4,639</a:t>
            </a:r>
            <a:endParaRPr sz="1059">
              <a:solidFill>
                <a:prstClr val="black"/>
              </a:solidFill>
              <a:latin typeface="Carlito"/>
              <a:cs typeface="Carlito"/>
            </a:endParaRPr>
          </a:p>
        </p:txBody>
      </p:sp>
      <p:sp>
        <p:nvSpPr>
          <p:cNvPr id="26" name="object 26"/>
          <p:cNvSpPr txBox="1"/>
          <p:nvPr/>
        </p:nvSpPr>
        <p:spPr>
          <a:xfrm>
            <a:off x="4601605" y="3918044"/>
            <a:ext cx="330013"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7,904</a:t>
            </a:r>
            <a:endParaRPr sz="1059">
              <a:solidFill>
                <a:prstClr val="black"/>
              </a:solidFill>
              <a:latin typeface="Carlito"/>
              <a:cs typeface="Carlito"/>
            </a:endParaRPr>
          </a:p>
        </p:txBody>
      </p:sp>
      <p:sp>
        <p:nvSpPr>
          <p:cNvPr id="27" name="object 27"/>
          <p:cNvSpPr txBox="1"/>
          <p:nvPr/>
        </p:nvSpPr>
        <p:spPr>
          <a:xfrm>
            <a:off x="5146183" y="3943585"/>
            <a:ext cx="330013"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7,777</a:t>
            </a:r>
            <a:endParaRPr sz="1059">
              <a:solidFill>
                <a:prstClr val="black"/>
              </a:solidFill>
              <a:latin typeface="Carlito"/>
              <a:cs typeface="Carlito"/>
            </a:endParaRPr>
          </a:p>
        </p:txBody>
      </p:sp>
      <p:sp>
        <p:nvSpPr>
          <p:cNvPr id="28" name="object 28"/>
          <p:cNvSpPr txBox="1"/>
          <p:nvPr/>
        </p:nvSpPr>
        <p:spPr>
          <a:xfrm>
            <a:off x="5690761" y="3670574"/>
            <a:ext cx="330013"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9,140</a:t>
            </a:r>
            <a:endParaRPr sz="1059">
              <a:solidFill>
                <a:prstClr val="black"/>
              </a:solidFill>
              <a:latin typeface="Carlito"/>
              <a:cs typeface="Carlito"/>
            </a:endParaRPr>
          </a:p>
        </p:txBody>
      </p:sp>
      <p:sp>
        <p:nvSpPr>
          <p:cNvPr id="29" name="object 29"/>
          <p:cNvSpPr txBox="1"/>
          <p:nvPr/>
        </p:nvSpPr>
        <p:spPr>
          <a:xfrm>
            <a:off x="6201804" y="3409709"/>
            <a:ext cx="398929"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10,436</a:t>
            </a:r>
            <a:endParaRPr sz="1059">
              <a:solidFill>
                <a:prstClr val="black"/>
              </a:solidFill>
              <a:latin typeface="Carlito"/>
              <a:cs typeface="Carlito"/>
            </a:endParaRPr>
          </a:p>
        </p:txBody>
      </p:sp>
      <p:sp>
        <p:nvSpPr>
          <p:cNvPr id="30" name="object 30"/>
          <p:cNvSpPr txBox="1"/>
          <p:nvPr/>
        </p:nvSpPr>
        <p:spPr>
          <a:xfrm>
            <a:off x="2772784" y="2826129"/>
            <a:ext cx="4666129" cy="174309"/>
          </a:xfrm>
          <a:prstGeom prst="rect">
            <a:avLst/>
          </a:prstGeom>
        </p:spPr>
        <p:txBody>
          <a:bodyPr vert="horz" wrap="square" lIns="0" tIns="11206" rIns="0" bIns="0" rtlCol="0">
            <a:spAutoFit/>
          </a:bodyPr>
          <a:lstStyle/>
          <a:p>
            <a:pPr marL="11206" defTabSz="806867">
              <a:spcBef>
                <a:spcPts val="88"/>
              </a:spcBef>
              <a:tabLst>
                <a:tab pos="3984464" algn="l"/>
                <a:tab pos="4654611" algn="l"/>
              </a:tabLst>
            </a:pPr>
            <a:r>
              <a:rPr sz="1059" strike="sngStrike" dirty="0">
                <a:solidFill>
                  <a:srgbClr val="3F3F3F"/>
                </a:solidFill>
                <a:latin typeface="Times New Roman"/>
                <a:cs typeface="Times New Roman"/>
              </a:rPr>
              <a:t> 	</a:t>
            </a:r>
            <a:r>
              <a:rPr sz="1059" strike="sngStrike" dirty="0">
                <a:solidFill>
                  <a:srgbClr val="3F3F3F"/>
                </a:solidFill>
                <a:latin typeface="Carlito"/>
                <a:cs typeface="Carlito"/>
              </a:rPr>
              <a:t>13,352	</a:t>
            </a:r>
            <a:endParaRPr sz="1059">
              <a:solidFill>
                <a:prstClr val="black"/>
              </a:solidFill>
              <a:latin typeface="Carlito"/>
              <a:cs typeface="Carlito"/>
            </a:endParaRPr>
          </a:p>
        </p:txBody>
      </p:sp>
      <p:sp>
        <p:nvSpPr>
          <p:cNvPr id="31" name="object 31"/>
          <p:cNvSpPr txBox="1"/>
          <p:nvPr/>
        </p:nvSpPr>
        <p:spPr>
          <a:xfrm>
            <a:off x="7291010" y="2165859"/>
            <a:ext cx="398929"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16,647</a:t>
            </a:r>
            <a:endParaRPr sz="1059">
              <a:solidFill>
                <a:prstClr val="black"/>
              </a:solidFill>
              <a:latin typeface="Carlito"/>
              <a:cs typeface="Carlito"/>
            </a:endParaRPr>
          </a:p>
        </p:txBody>
      </p:sp>
      <p:sp>
        <p:nvSpPr>
          <p:cNvPr id="32" name="object 32"/>
          <p:cNvSpPr txBox="1"/>
          <p:nvPr/>
        </p:nvSpPr>
        <p:spPr>
          <a:xfrm>
            <a:off x="7835571" y="1876761"/>
            <a:ext cx="398929"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18,086</a:t>
            </a:r>
            <a:endParaRPr sz="1059">
              <a:solidFill>
                <a:prstClr val="black"/>
              </a:solidFill>
              <a:latin typeface="Carlito"/>
              <a:cs typeface="Carlito"/>
            </a:endParaRPr>
          </a:p>
        </p:txBody>
      </p:sp>
      <p:sp>
        <p:nvSpPr>
          <p:cNvPr id="33" name="object 33"/>
          <p:cNvSpPr txBox="1"/>
          <p:nvPr/>
        </p:nvSpPr>
        <p:spPr>
          <a:xfrm>
            <a:off x="8094233" y="2566578"/>
            <a:ext cx="1478056" cy="174309"/>
          </a:xfrm>
          <a:prstGeom prst="rect">
            <a:avLst/>
          </a:prstGeom>
        </p:spPr>
        <p:txBody>
          <a:bodyPr vert="horz" wrap="square" lIns="0" tIns="11206" rIns="0" bIns="0" rtlCol="0">
            <a:spAutoFit/>
          </a:bodyPr>
          <a:lstStyle/>
          <a:p>
            <a:pPr marL="295291" defTabSz="806867">
              <a:spcBef>
                <a:spcPts val="88"/>
              </a:spcBef>
              <a:tabLst>
                <a:tab pos="856175" algn="l"/>
              </a:tabLst>
            </a:pPr>
            <a:r>
              <a:rPr sz="1059" dirty="0">
                <a:solidFill>
                  <a:srgbClr val="3F3F3F"/>
                </a:solidFill>
                <a:latin typeface="Carlito"/>
                <a:cs typeface="Carlito"/>
              </a:rPr>
              <a:t>14,647	</a:t>
            </a:r>
            <a:r>
              <a:rPr sz="1588" baseline="4629" dirty="0">
                <a:solidFill>
                  <a:srgbClr val="3F3F3F"/>
                </a:solidFill>
                <a:latin typeface="Carlito"/>
                <a:cs typeface="Carlito"/>
              </a:rPr>
              <a:t>14698</a:t>
            </a:r>
            <a:endParaRPr sz="1588" baseline="4629">
              <a:solidFill>
                <a:prstClr val="black"/>
              </a:solidFill>
              <a:latin typeface="Carlito"/>
              <a:cs typeface="Carlito"/>
            </a:endParaRPr>
          </a:p>
        </p:txBody>
      </p:sp>
      <p:sp>
        <p:nvSpPr>
          <p:cNvPr id="34" name="object 34"/>
          <p:cNvSpPr txBox="1"/>
          <p:nvPr/>
        </p:nvSpPr>
        <p:spPr>
          <a:xfrm>
            <a:off x="9484153" y="2219634"/>
            <a:ext cx="365312" cy="174309"/>
          </a:xfrm>
          <a:prstGeom prst="rect">
            <a:avLst/>
          </a:prstGeom>
        </p:spPr>
        <p:txBody>
          <a:bodyPr vert="horz" wrap="square" lIns="0" tIns="11206" rIns="0" bIns="0" rtlCol="0">
            <a:spAutoFit/>
          </a:bodyPr>
          <a:lstStyle/>
          <a:p>
            <a:pPr marL="11206" defTabSz="806867">
              <a:spcBef>
                <a:spcPts val="88"/>
              </a:spcBef>
            </a:pPr>
            <a:r>
              <a:rPr sz="1059" dirty="0">
                <a:solidFill>
                  <a:srgbClr val="3F3F3F"/>
                </a:solidFill>
                <a:latin typeface="Carlito"/>
                <a:cs typeface="Carlito"/>
              </a:rPr>
              <a:t>16376</a:t>
            </a:r>
            <a:endParaRPr sz="1059">
              <a:solidFill>
                <a:prstClr val="black"/>
              </a:solidFill>
              <a:latin typeface="Carlito"/>
              <a:cs typeface="Carlito"/>
            </a:endParaRPr>
          </a:p>
        </p:txBody>
      </p:sp>
      <p:sp>
        <p:nvSpPr>
          <p:cNvPr id="35" name="object 35"/>
          <p:cNvSpPr txBox="1"/>
          <p:nvPr/>
        </p:nvSpPr>
        <p:spPr>
          <a:xfrm>
            <a:off x="2580480" y="5627172"/>
            <a:ext cx="90768"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0</a:t>
            </a:r>
            <a:endParaRPr sz="1059">
              <a:solidFill>
                <a:prstClr val="black"/>
              </a:solidFill>
              <a:latin typeface="Carlito"/>
              <a:cs typeface="Carlito"/>
            </a:endParaRPr>
          </a:p>
        </p:txBody>
      </p:sp>
      <p:sp>
        <p:nvSpPr>
          <p:cNvPr id="36" name="object 36"/>
          <p:cNvSpPr txBox="1"/>
          <p:nvPr/>
        </p:nvSpPr>
        <p:spPr>
          <a:xfrm>
            <a:off x="2377462" y="5226444"/>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00</a:t>
            </a:r>
            <a:endParaRPr sz="1059">
              <a:solidFill>
                <a:prstClr val="black"/>
              </a:solidFill>
              <a:latin typeface="Carlito"/>
              <a:cs typeface="Carlito"/>
            </a:endParaRPr>
          </a:p>
        </p:txBody>
      </p:sp>
      <p:sp>
        <p:nvSpPr>
          <p:cNvPr id="37" name="object 37"/>
          <p:cNvSpPr txBox="1"/>
          <p:nvPr/>
        </p:nvSpPr>
        <p:spPr>
          <a:xfrm>
            <a:off x="2377462" y="4825717"/>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4</a:t>
            </a:r>
            <a:r>
              <a:rPr sz="1059" spc="-9" dirty="0">
                <a:solidFill>
                  <a:srgbClr val="595959"/>
                </a:solidFill>
                <a:latin typeface="Carlito"/>
                <a:cs typeface="Carlito"/>
              </a:rPr>
              <a:t>0</a:t>
            </a:r>
            <a:r>
              <a:rPr sz="1059" dirty="0">
                <a:solidFill>
                  <a:srgbClr val="595959"/>
                </a:solidFill>
                <a:latin typeface="Carlito"/>
                <a:cs typeface="Carlito"/>
              </a:rPr>
              <a:t>00</a:t>
            </a:r>
            <a:endParaRPr sz="1059">
              <a:solidFill>
                <a:prstClr val="black"/>
              </a:solidFill>
              <a:latin typeface="Carlito"/>
              <a:cs typeface="Carlito"/>
            </a:endParaRPr>
          </a:p>
        </p:txBody>
      </p:sp>
      <p:sp>
        <p:nvSpPr>
          <p:cNvPr id="38" name="object 38"/>
          <p:cNvSpPr txBox="1"/>
          <p:nvPr/>
        </p:nvSpPr>
        <p:spPr>
          <a:xfrm>
            <a:off x="2377462" y="4424991"/>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6</a:t>
            </a:r>
            <a:r>
              <a:rPr sz="1059" spc="-9" dirty="0">
                <a:solidFill>
                  <a:srgbClr val="595959"/>
                </a:solidFill>
                <a:latin typeface="Carlito"/>
                <a:cs typeface="Carlito"/>
              </a:rPr>
              <a:t>0</a:t>
            </a:r>
            <a:r>
              <a:rPr sz="1059" dirty="0">
                <a:solidFill>
                  <a:srgbClr val="595959"/>
                </a:solidFill>
                <a:latin typeface="Carlito"/>
                <a:cs typeface="Carlito"/>
              </a:rPr>
              <a:t>00</a:t>
            </a:r>
            <a:endParaRPr sz="1059">
              <a:solidFill>
                <a:prstClr val="black"/>
              </a:solidFill>
              <a:latin typeface="Carlito"/>
              <a:cs typeface="Carlito"/>
            </a:endParaRPr>
          </a:p>
        </p:txBody>
      </p:sp>
      <p:sp>
        <p:nvSpPr>
          <p:cNvPr id="39" name="object 39"/>
          <p:cNvSpPr txBox="1"/>
          <p:nvPr/>
        </p:nvSpPr>
        <p:spPr>
          <a:xfrm>
            <a:off x="2377462" y="4022909"/>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8</a:t>
            </a:r>
            <a:r>
              <a:rPr sz="1059" spc="-9" dirty="0">
                <a:solidFill>
                  <a:srgbClr val="595959"/>
                </a:solidFill>
                <a:latin typeface="Carlito"/>
                <a:cs typeface="Carlito"/>
              </a:rPr>
              <a:t>0</a:t>
            </a:r>
            <a:r>
              <a:rPr sz="1059" dirty="0">
                <a:solidFill>
                  <a:srgbClr val="595959"/>
                </a:solidFill>
                <a:latin typeface="Carlito"/>
                <a:cs typeface="Carlito"/>
              </a:rPr>
              <a:t>00</a:t>
            </a:r>
            <a:endParaRPr sz="1059">
              <a:solidFill>
                <a:prstClr val="black"/>
              </a:solidFill>
              <a:latin typeface="Carlito"/>
              <a:cs typeface="Carlito"/>
            </a:endParaRPr>
          </a:p>
        </p:txBody>
      </p:sp>
      <p:sp>
        <p:nvSpPr>
          <p:cNvPr id="40" name="object 40"/>
          <p:cNvSpPr txBox="1"/>
          <p:nvPr/>
        </p:nvSpPr>
        <p:spPr>
          <a:xfrm>
            <a:off x="2308848" y="3622183"/>
            <a:ext cx="362510"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a:t>
            </a:r>
            <a:r>
              <a:rPr sz="1059" spc="-9" dirty="0">
                <a:solidFill>
                  <a:srgbClr val="595959"/>
                </a:solidFill>
                <a:latin typeface="Carlito"/>
                <a:cs typeface="Carlito"/>
              </a:rPr>
              <a:t>0</a:t>
            </a:r>
            <a:r>
              <a:rPr sz="1059" dirty="0">
                <a:solidFill>
                  <a:srgbClr val="595959"/>
                </a:solidFill>
                <a:latin typeface="Carlito"/>
                <a:cs typeface="Carlito"/>
              </a:rPr>
              <a:t>0</a:t>
            </a:r>
            <a:r>
              <a:rPr sz="1059" spc="-9" dirty="0">
                <a:solidFill>
                  <a:srgbClr val="595959"/>
                </a:solidFill>
                <a:latin typeface="Carlito"/>
                <a:cs typeface="Carlito"/>
              </a:rPr>
              <a:t>0</a:t>
            </a:r>
            <a:r>
              <a:rPr sz="1059" dirty="0">
                <a:solidFill>
                  <a:srgbClr val="595959"/>
                </a:solidFill>
                <a:latin typeface="Carlito"/>
                <a:cs typeface="Carlito"/>
              </a:rPr>
              <a:t>0</a:t>
            </a:r>
            <a:endParaRPr sz="1059">
              <a:solidFill>
                <a:prstClr val="black"/>
              </a:solidFill>
              <a:latin typeface="Carlito"/>
              <a:cs typeface="Carlito"/>
            </a:endParaRPr>
          </a:p>
        </p:txBody>
      </p:sp>
      <p:sp>
        <p:nvSpPr>
          <p:cNvPr id="41" name="object 41"/>
          <p:cNvSpPr txBox="1"/>
          <p:nvPr/>
        </p:nvSpPr>
        <p:spPr>
          <a:xfrm>
            <a:off x="2308848" y="3221464"/>
            <a:ext cx="362510"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a:t>
            </a:r>
            <a:r>
              <a:rPr sz="1059" spc="-9" dirty="0">
                <a:solidFill>
                  <a:srgbClr val="595959"/>
                </a:solidFill>
                <a:latin typeface="Carlito"/>
                <a:cs typeface="Carlito"/>
              </a:rPr>
              <a:t>2</a:t>
            </a:r>
            <a:r>
              <a:rPr sz="1059" dirty="0">
                <a:solidFill>
                  <a:srgbClr val="595959"/>
                </a:solidFill>
                <a:latin typeface="Carlito"/>
                <a:cs typeface="Carlito"/>
              </a:rPr>
              <a:t>0</a:t>
            </a:r>
            <a:r>
              <a:rPr sz="1059" spc="-9" dirty="0">
                <a:solidFill>
                  <a:srgbClr val="595959"/>
                </a:solidFill>
                <a:latin typeface="Carlito"/>
                <a:cs typeface="Carlito"/>
              </a:rPr>
              <a:t>0</a:t>
            </a:r>
            <a:r>
              <a:rPr sz="1059" dirty="0">
                <a:solidFill>
                  <a:srgbClr val="595959"/>
                </a:solidFill>
                <a:latin typeface="Carlito"/>
                <a:cs typeface="Carlito"/>
              </a:rPr>
              <a:t>0</a:t>
            </a:r>
            <a:endParaRPr sz="1059">
              <a:solidFill>
                <a:prstClr val="black"/>
              </a:solidFill>
              <a:latin typeface="Carlito"/>
              <a:cs typeface="Carlito"/>
            </a:endParaRPr>
          </a:p>
        </p:txBody>
      </p:sp>
      <p:sp>
        <p:nvSpPr>
          <p:cNvPr id="42" name="object 42"/>
          <p:cNvSpPr txBox="1"/>
          <p:nvPr/>
        </p:nvSpPr>
        <p:spPr>
          <a:xfrm>
            <a:off x="2308848" y="2820745"/>
            <a:ext cx="362510"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a:t>
            </a:r>
            <a:r>
              <a:rPr sz="1059" spc="-9" dirty="0">
                <a:solidFill>
                  <a:srgbClr val="595959"/>
                </a:solidFill>
                <a:latin typeface="Carlito"/>
                <a:cs typeface="Carlito"/>
              </a:rPr>
              <a:t>4</a:t>
            </a:r>
            <a:r>
              <a:rPr sz="1059" dirty="0">
                <a:solidFill>
                  <a:srgbClr val="595959"/>
                </a:solidFill>
                <a:latin typeface="Carlito"/>
                <a:cs typeface="Carlito"/>
              </a:rPr>
              <a:t>0</a:t>
            </a:r>
            <a:r>
              <a:rPr sz="1059" spc="-9" dirty="0">
                <a:solidFill>
                  <a:srgbClr val="595959"/>
                </a:solidFill>
                <a:latin typeface="Carlito"/>
                <a:cs typeface="Carlito"/>
              </a:rPr>
              <a:t>0</a:t>
            </a:r>
            <a:r>
              <a:rPr sz="1059" dirty="0">
                <a:solidFill>
                  <a:srgbClr val="595959"/>
                </a:solidFill>
                <a:latin typeface="Carlito"/>
                <a:cs typeface="Carlito"/>
              </a:rPr>
              <a:t>0</a:t>
            </a:r>
            <a:endParaRPr sz="1059">
              <a:solidFill>
                <a:prstClr val="black"/>
              </a:solidFill>
              <a:latin typeface="Carlito"/>
              <a:cs typeface="Carlito"/>
            </a:endParaRPr>
          </a:p>
        </p:txBody>
      </p:sp>
      <p:sp>
        <p:nvSpPr>
          <p:cNvPr id="43" name="object 43"/>
          <p:cNvSpPr txBox="1"/>
          <p:nvPr/>
        </p:nvSpPr>
        <p:spPr>
          <a:xfrm>
            <a:off x="2308848" y="2420026"/>
            <a:ext cx="362510"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a:t>
            </a:r>
            <a:r>
              <a:rPr sz="1059" spc="-9" dirty="0">
                <a:solidFill>
                  <a:srgbClr val="595959"/>
                </a:solidFill>
                <a:latin typeface="Carlito"/>
                <a:cs typeface="Carlito"/>
              </a:rPr>
              <a:t>6</a:t>
            </a:r>
            <a:r>
              <a:rPr sz="1059" dirty="0">
                <a:solidFill>
                  <a:srgbClr val="595959"/>
                </a:solidFill>
                <a:latin typeface="Carlito"/>
                <a:cs typeface="Carlito"/>
              </a:rPr>
              <a:t>0</a:t>
            </a:r>
            <a:r>
              <a:rPr sz="1059" spc="-9" dirty="0">
                <a:solidFill>
                  <a:srgbClr val="595959"/>
                </a:solidFill>
                <a:latin typeface="Carlito"/>
                <a:cs typeface="Carlito"/>
              </a:rPr>
              <a:t>0</a:t>
            </a:r>
            <a:r>
              <a:rPr sz="1059" dirty="0">
                <a:solidFill>
                  <a:srgbClr val="595959"/>
                </a:solidFill>
                <a:latin typeface="Carlito"/>
                <a:cs typeface="Carlito"/>
              </a:rPr>
              <a:t>0</a:t>
            </a:r>
            <a:endParaRPr sz="1059">
              <a:solidFill>
                <a:prstClr val="black"/>
              </a:solidFill>
              <a:latin typeface="Carlito"/>
              <a:cs typeface="Carlito"/>
            </a:endParaRPr>
          </a:p>
        </p:txBody>
      </p:sp>
      <p:sp>
        <p:nvSpPr>
          <p:cNvPr id="44" name="object 44"/>
          <p:cNvSpPr txBox="1"/>
          <p:nvPr/>
        </p:nvSpPr>
        <p:spPr>
          <a:xfrm>
            <a:off x="2308848" y="2019308"/>
            <a:ext cx="362510"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a:t>
            </a:r>
            <a:r>
              <a:rPr sz="1059" spc="-9" dirty="0">
                <a:solidFill>
                  <a:srgbClr val="595959"/>
                </a:solidFill>
                <a:latin typeface="Carlito"/>
                <a:cs typeface="Carlito"/>
              </a:rPr>
              <a:t>8</a:t>
            </a:r>
            <a:r>
              <a:rPr sz="1059" dirty="0">
                <a:solidFill>
                  <a:srgbClr val="595959"/>
                </a:solidFill>
                <a:latin typeface="Carlito"/>
                <a:cs typeface="Carlito"/>
              </a:rPr>
              <a:t>0</a:t>
            </a:r>
            <a:r>
              <a:rPr sz="1059" spc="-9" dirty="0">
                <a:solidFill>
                  <a:srgbClr val="595959"/>
                </a:solidFill>
                <a:latin typeface="Carlito"/>
                <a:cs typeface="Carlito"/>
              </a:rPr>
              <a:t>0</a:t>
            </a:r>
            <a:r>
              <a:rPr sz="1059" dirty="0">
                <a:solidFill>
                  <a:srgbClr val="595959"/>
                </a:solidFill>
                <a:latin typeface="Carlito"/>
                <a:cs typeface="Carlito"/>
              </a:rPr>
              <a:t>0</a:t>
            </a:r>
            <a:endParaRPr sz="1059">
              <a:solidFill>
                <a:prstClr val="black"/>
              </a:solidFill>
              <a:latin typeface="Carlito"/>
              <a:cs typeface="Carlito"/>
            </a:endParaRPr>
          </a:p>
        </p:txBody>
      </p:sp>
      <p:sp>
        <p:nvSpPr>
          <p:cNvPr id="45" name="object 45"/>
          <p:cNvSpPr txBox="1"/>
          <p:nvPr/>
        </p:nvSpPr>
        <p:spPr>
          <a:xfrm>
            <a:off x="2308848" y="1618589"/>
            <a:ext cx="362510"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0</a:t>
            </a:r>
            <a:r>
              <a:rPr sz="1059" spc="-9" dirty="0">
                <a:solidFill>
                  <a:srgbClr val="595959"/>
                </a:solidFill>
                <a:latin typeface="Carlito"/>
                <a:cs typeface="Carlito"/>
              </a:rPr>
              <a:t>0</a:t>
            </a:r>
            <a:r>
              <a:rPr sz="1059" dirty="0">
                <a:solidFill>
                  <a:srgbClr val="595959"/>
                </a:solidFill>
                <a:latin typeface="Carlito"/>
                <a:cs typeface="Carlito"/>
              </a:rPr>
              <a:t>0</a:t>
            </a:r>
            <a:endParaRPr sz="1059">
              <a:solidFill>
                <a:prstClr val="black"/>
              </a:solidFill>
              <a:latin typeface="Carlito"/>
              <a:cs typeface="Carlito"/>
            </a:endParaRPr>
          </a:p>
        </p:txBody>
      </p:sp>
      <p:sp>
        <p:nvSpPr>
          <p:cNvPr id="46" name="object 46"/>
          <p:cNvSpPr txBox="1"/>
          <p:nvPr/>
        </p:nvSpPr>
        <p:spPr>
          <a:xfrm>
            <a:off x="2909959" y="5801948"/>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1</a:t>
            </a:r>
            <a:r>
              <a:rPr sz="1059" spc="-9" dirty="0">
                <a:solidFill>
                  <a:srgbClr val="595959"/>
                </a:solidFill>
                <a:latin typeface="Carlito"/>
                <a:cs typeface="Carlito"/>
              </a:rPr>
              <a:t>9</a:t>
            </a:r>
            <a:r>
              <a:rPr sz="1059" dirty="0">
                <a:solidFill>
                  <a:srgbClr val="595959"/>
                </a:solidFill>
                <a:latin typeface="Carlito"/>
                <a:cs typeface="Carlito"/>
              </a:rPr>
              <a:t>92</a:t>
            </a:r>
            <a:endParaRPr sz="1059">
              <a:solidFill>
                <a:prstClr val="black"/>
              </a:solidFill>
              <a:latin typeface="Carlito"/>
              <a:cs typeface="Carlito"/>
            </a:endParaRPr>
          </a:p>
        </p:txBody>
      </p:sp>
      <p:sp>
        <p:nvSpPr>
          <p:cNvPr id="47" name="object 47"/>
          <p:cNvSpPr txBox="1"/>
          <p:nvPr/>
        </p:nvSpPr>
        <p:spPr>
          <a:xfrm>
            <a:off x="3454563" y="5801948"/>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01</a:t>
            </a:r>
            <a:endParaRPr sz="1059">
              <a:solidFill>
                <a:prstClr val="black"/>
              </a:solidFill>
              <a:latin typeface="Carlito"/>
              <a:cs typeface="Carlito"/>
            </a:endParaRPr>
          </a:p>
        </p:txBody>
      </p:sp>
      <p:sp>
        <p:nvSpPr>
          <p:cNvPr id="48" name="object 48"/>
          <p:cNvSpPr txBox="1"/>
          <p:nvPr/>
        </p:nvSpPr>
        <p:spPr>
          <a:xfrm>
            <a:off x="3999168" y="5801948"/>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06</a:t>
            </a:r>
            <a:endParaRPr sz="1059">
              <a:solidFill>
                <a:prstClr val="black"/>
              </a:solidFill>
              <a:latin typeface="Carlito"/>
              <a:cs typeface="Carlito"/>
            </a:endParaRPr>
          </a:p>
        </p:txBody>
      </p:sp>
      <p:sp>
        <p:nvSpPr>
          <p:cNvPr id="49" name="object 49"/>
          <p:cNvSpPr txBox="1"/>
          <p:nvPr/>
        </p:nvSpPr>
        <p:spPr>
          <a:xfrm>
            <a:off x="7810055" y="5801948"/>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16</a:t>
            </a:r>
            <a:endParaRPr sz="1059">
              <a:solidFill>
                <a:prstClr val="black"/>
              </a:solidFill>
              <a:latin typeface="Carlito"/>
              <a:cs typeface="Carlito"/>
            </a:endParaRPr>
          </a:p>
        </p:txBody>
      </p:sp>
      <p:sp>
        <p:nvSpPr>
          <p:cNvPr id="50" name="object 50"/>
          <p:cNvSpPr txBox="1"/>
          <p:nvPr/>
        </p:nvSpPr>
        <p:spPr>
          <a:xfrm>
            <a:off x="8354659" y="5801948"/>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17</a:t>
            </a:r>
            <a:endParaRPr sz="1059">
              <a:solidFill>
                <a:prstClr val="black"/>
              </a:solidFill>
              <a:latin typeface="Carlito"/>
              <a:cs typeface="Carlito"/>
            </a:endParaRPr>
          </a:p>
        </p:txBody>
      </p:sp>
      <p:sp>
        <p:nvSpPr>
          <p:cNvPr id="51" name="object 51"/>
          <p:cNvSpPr txBox="1"/>
          <p:nvPr/>
        </p:nvSpPr>
        <p:spPr>
          <a:xfrm>
            <a:off x="8899263" y="5801948"/>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18</a:t>
            </a:r>
            <a:endParaRPr sz="1059">
              <a:solidFill>
                <a:prstClr val="black"/>
              </a:solidFill>
              <a:latin typeface="Carlito"/>
              <a:cs typeface="Carlito"/>
            </a:endParaRPr>
          </a:p>
        </p:txBody>
      </p:sp>
      <p:sp>
        <p:nvSpPr>
          <p:cNvPr id="52" name="object 52"/>
          <p:cNvSpPr txBox="1"/>
          <p:nvPr/>
        </p:nvSpPr>
        <p:spPr>
          <a:xfrm>
            <a:off x="9442523" y="5801948"/>
            <a:ext cx="295275" cy="174309"/>
          </a:xfrm>
          <a:prstGeom prst="rect">
            <a:avLst/>
          </a:prstGeom>
        </p:spPr>
        <p:txBody>
          <a:bodyPr vert="horz" wrap="square" lIns="0" tIns="11206" rIns="0" bIns="0" rtlCol="0">
            <a:spAutoFit/>
          </a:bodyPr>
          <a:lstStyle/>
          <a:p>
            <a:pPr marL="11206" defTabSz="806867">
              <a:spcBef>
                <a:spcPts val="88"/>
              </a:spcBef>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19</a:t>
            </a:r>
            <a:endParaRPr sz="1059">
              <a:solidFill>
                <a:prstClr val="black"/>
              </a:solidFill>
              <a:latin typeface="Carlito"/>
              <a:cs typeface="Carlito"/>
            </a:endParaRPr>
          </a:p>
        </p:txBody>
      </p:sp>
      <p:sp>
        <p:nvSpPr>
          <p:cNvPr id="53" name="object 53"/>
          <p:cNvSpPr/>
          <p:nvPr/>
        </p:nvSpPr>
        <p:spPr>
          <a:xfrm>
            <a:off x="4681369" y="6236745"/>
            <a:ext cx="73959" cy="73959"/>
          </a:xfrm>
          <a:custGeom>
            <a:avLst/>
            <a:gdLst/>
            <a:ahLst/>
            <a:cxnLst/>
            <a:rect l="l" t="t" r="r" b="b"/>
            <a:pathLst>
              <a:path w="83820" h="83820">
                <a:moveTo>
                  <a:pt x="83820" y="83819"/>
                </a:moveTo>
                <a:lnTo>
                  <a:pt x="0" y="83819"/>
                </a:lnTo>
                <a:lnTo>
                  <a:pt x="0" y="0"/>
                </a:lnTo>
                <a:lnTo>
                  <a:pt x="83820" y="0"/>
                </a:lnTo>
                <a:lnTo>
                  <a:pt x="83820" y="83819"/>
                </a:lnTo>
                <a:close/>
              </a:path>
            </a:pathLst>
          </a:custGeom>
          <a:solidFill>
            <a:srgbClr val="4F80BC"/>
          </a:solidFill>
        </p:spPr>
        <p:txBody>
          <a:bodyPr wrap="square" lIns="0" tIns="0" rIns="0" bIns="0" rtlCol="0"/>
          <a:lstStyle/>
          <a:p>
            <a:pPr defTabSz="806867"/>
            <a:endParaRPr sz="1588">
              <a:solidFill>
                <a:prstClr val="black"/>
              </a:solidFill>
              <a:latin typeface="Calibri"/>
            </a:endParaRPr>
          </a:p>
        </p:txBody>
      </p:sp>
      <p:sp>
        <p:nvSpPr>
          <p:cNvPr id="54" name="object 54"/>
          <p:cNvSpPr txBox="1"/>
          <p:nvPr/>
        </p:nvSpPr>
        <p:spPr>
          <a:xfrm>
            <a:off x="4543772" y="5801949"/>
            <a:ext cx="1594597" cy="534151"/>
          </a:xfrm>
          <a:prstGeom prst="rect">
            <a:avLst/>
          </a:prstGeom>
        </p:spPr>
        <p:txBody>
          <a:bodyPr vert="horz" wrap="square" lIns="0" tIns="11206" rIns="0" bIns="0" rtlCol="0">
            <a:spAutoFit/>
          </a:bodyPr>
          <a:lstStyle/>
          <a:p>
            <a:pPr marL="11206" defTabSz="806867">
              <a:spcBef>
                <a:spcPts val="88"/>
              </a:spcBef>
              <a:tabLst>
                <a:tab pos="554160" algn="l"/>
                <a:tab pos="1098795" algn="l"/>
              </a:tabLst>
            </a:pPr>
            <a:r>
              <a:rPr sz="1059" spc="-4" dirty="0">
                <a:solidFill>
                  <a:srgbClr val="595959"/>
                </a:solidFill>
                <a:latin typeface="Carlito"/>
                <a:cs typeface="Carlito"/>
              </a:rPr>
              <a:t>2010	2011	2012</a:t>
            </a:r>
            <a:endParaRPr sz="1059">
              <a:solidFill>
                <a:prstClr val="black"/>
              </a:solidFill>
              <a:latin typeface="Carlito"/>
              <a:cs typeface="Carlito"/>
            </a:endParaRPr>
          </a:p>
          <a:p>
            <a:pPr defTabSz="806867">
              <a:spcBef>
                <a:spcPts val="26"/>
              </a:spcBef>
            </a:pPr>
            <a:endParaRPr sz="1279">
              <a:solidFill>
                <a:prstClr val="black"/>
              </a:solidFill>
              <a:latin typeface="Carlito"/>
              <a:cs typeface="Carlito"/>
            </a:endParaRPr>
          </a:p>
          <a:p>
            <a:pPr marL="244862" defTabSz="806867"/>
            <a:r>
              <a:rPr sz="1059" spc="-4" dirty="0">
                <a:solidFill>
                  <a:srgbClr val="595959"/>
                </a:solidFill>
                <a:latin typeface="Carlito"/>
                <a:cs typeface="Carlito"/>
              </a:rPr>
              <a:t>Eco-Certified</a:t>
            </a:r>
            <a:r>
              <a:rPr sz="1059" spc="-44" dirty="0">
                <a:solidFill>
                  <a:srgbClr val="595959"/>
                </a:solidFill>
                <a:latin typeface="Carlito"/>
                <a:cs typeface="Carlito"/>
              </a:rPr>
              <a:t> </a:t>
            </a:r>
            <a:r>
              <a:rPr sz="1059" spc="-4" dirty="0">
                <a:solidFill>
                  <a:srgbClr val="595959"/>
                </a:solidFill>
                <a:latin typeface="Carlito"/>
                <a:cs typeface="Carlito"/>
              </a:rPr>
              <a:t>Companies</a:t>
            </a:r>
            <a:endParaRPr sz="1059">
              <a:solidFill>
                <a:prstClr val="black"/>
              </a:solidFill>
              <a:latin typeface="Carlito"/>
              <a:cs typeface="Carlito"/>
            </a:endParaRPr>
          </a:p>
        </p:txBody>
      </p:sp>
      <p:sp>
        <p:nvSpPr>
          <p:cNvPr id="55" name="object 55"/>
          <p:cNvSpPr/>
          <p:nvPr/>
        </p:nvSpPr>
        <p:spPr>
          <a:xfrm>
            <a:off x="6350149" y="6236745"/>
            <a:ext cx="72838" cy="73959"/>
          </a:xfrm>
          <a:custGeom>
            <a:avLst/>
            <a:gdLst/>
            <a:ahLst/>
            <a:cxnLst/>
            <a:rect l="l" t="t" r="r" b="b"/>
            <a:pathLst>
              <a:path w="82550" h="83820">
                <a:moveTo>
                  <a:pt x="82295" y="83819"/>
                </a:moveTo>
                <a:lnTo>
                  <a:pt x="0" y="83819"/>
                </a:lnTo>
                <a:lnTo>
                  <a:pt x="0" y="0"/>
                </a:lnTo>
                <a:lnTo>
                  <a:pt x="82295" y="0"/>
                </a:lnTo>
                <a:lnTo>
                  <a:pt x="82295" y="83819"/>
                </a:lnTo>
                <a:close/>
              </a:path>
            </a:pathLst>
          </a:custGeom>
          <a:solidFill>
            <a:srgbClr val="BF504D"/>
          </a:solidFill>
        </p:spPr>
        <p:txBody>
          <a:bodyPr wrap="square" lIns="0" tIns="0" rIns="0" bIns="0" rtlCol="0"/>
          <a:lstStyle/>
          <a:p>
            <a:pPr defTabSz="806867"/>
            <a:endParaRPr sz="1588">
              <a:solidFill>
                <a:prstClr val="black"/>
              </a:solidFill>
              <a:latin typeface="Calibri"/>
            </a:endParaRPr>
          </a:p>
        </p:txBody>
      </p:sp>
      <p:sp>
        <p:nvSpPr>
          <p:cNvPr id="56" name="object 56"/>
          <p:cNvSpPr txBox="1"/>
          <p:nvPr/>
        </p:nvSpPr>
        <p:spPr>
          <a:xfrm>
            <a:off x="6176240" y="5801949"/>
            <a:ext cx="1397374" cy="534151"/>
          </a:xfrm>
          <a:prstGeom prst="rect">
            <a:avLst/>
          </a:prstGeom>
        </p:spPr>
        <p:txBody>
          <a:bodyPr vert="horz" wrap="square" lIns="0" tIns="11206" rIns="0" bIns="0" rtlCol="0">
            <a:spAutoFit/>
          </a:bodyPr>
          <a:lstStyle/>
          <a:p>
            <a:pPr marR="16810" algn="r" defTabSz="806867">
              <a:spcBef>
                <a:spcPts val="88"/>
              </a:spcBef>
              <a:tabLst>
                <a:tab pos="544075" algn="l"/>
                <a:tab pos="1088710" algn="l"/>
              </a:tabLst>
            </a:pPr>
            <a:r>
              <a:rPr sz="1059" dirty="0">
                <a:solidFill>
                  <a:srgbClr val="595959"/>
                </a:solidFill>
                <a:latin typeface="Carlito"/>
                <a:cs typeface="Carlito"/>
              </a:rPr>
              <a:t>2</a:t>
            </a:r>
            <a:r>
              <a:rPr sz="1059" spc="-9" dirty="0">
                <a:solidFill>
                  <a:srgbClr val="595959"/>
                </a:solidFill>
                <a:latin typeface="Carlito"/>
                <a:cs typeface="Carlito"/>
              </a:rPr>
              <a:t>0</a:t>
            </a:r>
            <a:r>
              <a:rPr sz="1059" dirty="0">
                <a:solidFill>
                  <a:srgbClr val="595959"/>
                </a:solidFill>
                <a:latin typeface="Carlito"/>
                <a:cs typeface="Carlito"/>
              </a:rPr>
              <a:t>13	2</a:t>
            </a:r>
            <a:r>
              <a:rPr sz="1059" spc="-9" dirty="0">
                <a:solidFill>
                  <a:srgbClr val="595959"/>
                </a:solidFill>
                <a:latin typeface="Carlito"/>
                <a:cs typeface="Carlito"/>
              </a:rPr>
              <a:t>0</a:t>
            </a:r>
            <a:r>
              <a:rPr sz="1059" dirty="0">
                <a:solidFill>
                  <a:srgbClr val="595959"/>
                </a:solidFill>
                <a:latin typeface="Carlito"/>
                <a:cs typeface="Carlito"/>
              </a:rPr>
              <a:t>14	2</a:t>
            </a:r>
            <a:r>
              <a:rPr sz="1059" spc="-9" dirty="0">
                <a:solidFill>
                  <a:srgbClr val="595959"/>
                </a:solidFill>
                <a:latin typeface="Carlito"/>
                <a:cs typeface="Carlito"/>
              </a:rPr>
              <a:t>0</a:t>
            </a:r>
            <a:r>
              <a:rPr sz="1059" dirty="0">
                <a:solidFill>
                  <a:srgbClr val="595959"/>
                </a:solidFill>
                <a:latin typeface="Carlito"/>
                <a:cs typeface="Carlito"/>
              </a:rPr>
              <a:t>15</a:t>
            </a:r>
            <a:endParaRPr sz="1059">
              <a:solidFill>
                <a:prstClr val="black"/>
              </a:solidFill>
              <a:latin typeface="Carlito"/>
              <a:cs typeface="Carlito"/>
            </a:endParaRPr>
          </a:p>
          <a:p>
            <a:pPr defTabSz="806867">
              <a:spcBef>
                <a:spcPts val="26"/>
              </a:spcBef>
            </a:pPr>
            <a:endParaRPr sz="1279">
              <a:solidFill>
                <a:prstClr val="black"/>
              </a:solidFill>
              <a:latin typeface="Carlito"/>
              <a:cs typeface="Carlito"/>
            </a:endParaRPr>
          </a:p>
          <a:p>
            <a:pPr marR="4483" algn="r" defTabSz="806867"/>
            <a:r>
              <a:rPr sz="1059" spc="-4" dirty="0">
                <a:solidFill>
                  <a:srgbClr val="595959"/>
                </a:solidFill>
                <a:latin typeface="Carlito"/>
                <a:cs typeface="Carlito"/>
              </a:rPr>
              <a:t>Eco-Labled</a:t>
            </a:r>
            <a:r>
              <a:rPr sz="1059" spc="-71" dirty="0">
                <a:solidFill>
                  <a:srgbClr val="595959"/>
                </a:solidFill>
                <a:latin typeface="Carlito"/>
                <a:cs typeface="Carlito"/>
              </a:rPr>
              <a:t> </a:t>
            </a:r>
            <a:r>
              <a:rPr sz="1059" spc="-4" dirty="0">
                <a:solidFill>
                  <a:srgbClr val="595959"/>
                </a:solidFill>
                <a:latin typeface="Carlito"/>
                <a:cs typeface="Carlito"/>
              </a:rPr>
              <a:t>Products</a:t>
            </a:r>
            <a:endParaRPr sz="1059">
              <a:solidFill>
                <a:prstClr val="black"/>
              </a:solidFill>
              <a:latin typeface="Carlito"/>
              <a:cs typeface="Carlito"/>
            </a:endParaRPr>
          </a:p>
        </p:txBody>
      </p:sp>
      <p:grpSp>
        <p:nvGrpSpPr>
          <p:cNvPr id="57" name="object 57"/>
          <p:cNvGrpSpPr/>
          <p:nvPr/>
        </p:nvGrpSpPr>
        <p:grpSpPr>
          <a:xfrm>
            <a:off x="2455881" y="808168"/>
            <a:ext cx="5613026" cy="309282"/>
            <a:chOff x="903732" y="915924"/>
            <a:chExt cx="6361430" cy="350520"/>
          </a:xfrm>
        </p:grpSpPr>
        <p:sp>
          <p:nvSpPr>
            <p:cNvPr id="58" name="object 58"/>
            <p:cNvSpPr/>
            <p:nvPr/>
          </p:nvSpPr>
          <p:spPr>
            <a:xfrm>
              <a:off x="903732" y="915924"/>
              <a:ext cx="4123944" cy="350520"/>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9" name="object 59"/>
            <p:cNvSpPr/>
            <p:nvPr/>
          </p:nvSpPr>
          <p:spPr>
            <a:xfrm>
              <a:off x="5131308" y="925068"/>
              <a:ext cx="2133600" cy="274320"/>
            </a:xfrm>
            <a:prstGeom prst="rect">
              <a:avLst/>
            </a:prstGeom>
            <a:blipFill>
              <a:blip r:embed="rId5" cstate="print"/>
              <a:stretch>
                <a:fillRect/>
              </a:stretch>
            </a:blipFill>
          </p:spPr>
          <p:txBody>
            <a:bodyPr wrap="square" lIns="0" tIns="0" rIns="0" bIns="0" rtlCol="0"/>
            <a:lstStyle/>
            <a:p>
              <a:pPr defTabSz="806867"/>
              <a:endParaRPr sz="1588">
                <a:solidFill>
                  <a:prstClr val="black"/>
                </a:solidFill>
                <a:latin typeface="Calibri"/>
              </a:endParaRPr>
            </a:p>
          </p:txBody>
        </p:sp>
      </p:grpSp>
      <p:pic>
        <p:nvPicPr>
          <p:cNvPr id="60" name="Picture 2" descr="Korean Ecolabel | Ecolabel Index">
            <a:extLst>
              <a:ext uri="{FF2B5EF4-FFF2-40B4-BE49-F238E27FC236}">
                <a16:creationId xmlns:a16="http://schemas.microsoft.com/office/drawing/2014/main" id="{A81A6A97-13AB-4EA2-9A7C-8FA2E5E86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2282" y="355974"/>
            <a:ext cx="1251425" cy="13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3912-0A65-4B33-A66E-0283377C0C56}"/>
              </a:ext>
            </a:extLst>
          </p:cNvPr>
          <p:cNvSpPr>
            <a:spLocks noGrp="1"/>
          </p:cNvSpPr>
          <p:nvPr>
            <p:ph type="title"/>
          </p:nvPr>
        </p:nvSpPr>
        <p:spPr/>
        <p:txBody>
          <a:bodyPr/>
          <a:lstStyle/>
          <a:p>
            <a:r>
              <a:rPr lang="fr-FR" dirty="0" err="1"/>
              <a:t>Recommendations</a:t>
            </a:r>
            <a:endParaRPr lang="en-US" dirty="0"/>
          </a:p>
        </p:txBody>
      </p:sp>
      <p:sp>
        <p:nvSpPr>
          <p:cNvPr id="3" name="Content Placeholder 2">
            <a:extLst>
              <a:ext uri="{FF2B5EF4-FFF2-40B4-BE49-F238E27FC236}">
                <a16:creationId xmlns:a16="http://schemas.microsoft.com/office/drawing/2014/main" id="{8A71E47D-1F29-4968-BE73-10AB9DF560F9}"/>
              </a:ext>
            </a:extLst>
          </p:cNvPr>
          <p:cNvSpPr>
            <a:spLocks noGrp="1"/>
          </p:cNvSpPr>
          <p:nvPr>
            <p:ph idx="1"/>
          </p:nvPr>
        </p:nvSpPr>
        <p:spPr/>
        <p:txBody>
          <a:bodyPr/>
          <a:lstStyle/>
          <a:p>
            <a:r>
              <a:rPr lang="fr-FR" dirty="0"/>
              <a:t>Combine the </a:t>
            </a:r>
            <a:r>
              <a:rPr lang="fr-FR" dirty="0" err="1"/>
              <a:t>regulatory</a:t>
            </a:r>
            <a:r>
              <a:rPr lang="fr-FR" dirty="0"/>
              <a:t> </a:t>
            </a:r>
            <a:r>
              <a:rPr lang="fr-FR" dirty="0" err="1"/>
              <a:t>framework</a:t>
            </a:r>
            <a:r>
              <a:rPr lang="fr-FR" dirty="0"/>
              <a:t> </a:t>
            </a:r>
            <a:r>
              <a:rPr lang="fr-FR" dirty="0" err="1"/>
              <a:t>with</a:t>
            </a:r>
            <a:r>
              <a:rPr lang="fr-FR" dirty="0"/>
              <a:t> direct </a:t>
            </a:r>
            <a:r>
              <a:rPr lang="fr-FR" dirty="0" err="1"/>
              <a:t>market</a:t>
            </a:r>
            <a:r>
              <a:rPr lang="fr-FR" dirty="0"/>
              <a:t> instruments </a:t>
            </a:r>
            <a:r>
              <a:rPr lang="fr-FR" dirty="0" err="1"/>
              <a:t>such</a:t>
            </a:r>
            <a:r>
              <a:rPr lang="fr-FR" dirty="0"/>
              <a:t> as Green Procurement</a:t>
            </a:r>
          </a:p>
          <a:p>
            <a:r>
              <a:rPr lang="fr-FR" dirty="0" err="1"/>
              <a:t>Favor</a:t>
            </a:r>
            <a:r>
              <a:rPr lang="fr-FR" dirty="0"/>
              <a:t> </a:t>
            </a:r>
            <a:r>
              <a:rPr lang="fr-FR" dirty="0" err="1"/>
              <a:t>mandatory</a:t>
            </a:r>
            <a:r>
              <a:rPr lang="fr-FR" dirty="0"/>
              <a:t> </a:t>
            </a:r>
            <a:r>
              <a:rPr lang="fr-FR" dirty="0" err="1"/>
              <a:t>approaches</a:t>
            </a:r>
            <a:endParaRPr lang="fr-FR" dirty="0"/>
          </a:p>
          <a:p>
            <a:r>
              <a:rPr lang="fr-FR" dirty="0" err="1"/>
              <a:t>Ensure</a:t>
            </a:r>
            <a:r>
              <a:rPr lang="fr-FR" dirty="0"/>
              <a:t> a high </a:t>
            </a:r>
            <a:r>
              <a:rPr lang="fr-FR" dirty="0" err="1"/>
              <a:t>quality</a:t>
            </a:r>
            <a:r>
              <a:rPr lang="fr-FR" dirty="0"/>
              <a:t> and </a:t>
            </a:r>
            <a:r>
              <a:rPr lang="fr-FR" dirty="0" err="1"/>
              <a:t>credibility</a:t>
            </a:r>
            <a:r>
              <a:rPr lang="fr-FR" dirty="0"/>
              <a:t> of </a:t>
            </a:r>
            <a:r>
              <a:rPr lang="fr-FR" dirty="0" err="1"/>
              <a:t>sustainability</a:t>
            </a:r>
            <a:r>
              <a:rPr lang="fr-FR" dirty="0"/>
              <a:t> standards and in </a:t>
            </a:r>
            <a:r>
              <a:rPr lang="fr-FR" dirty="0" err="1"/>
              <a:t>particular</a:t>
            </a:r>
            <a:r>
              <a:rPr lang="fr-FR" dirty="0"/>
              <a:t> type I </a:t>
            </a:r>
            <a:r>
              <a:rPr lang="fr-FR" dirty="0" err="1"/>
              <a:t>ecolabels</a:t>
            </a:r>
            <a:endParaRPr lang="fr-FR" dirty="0"/>
          </a:p>
          <a:p>
            <a:r>
              <a:rPr lang="fr-FR" dirty="0" err="1"/>
              <a:t>Pursue</a:t>
            </a:r>
            <a:r>
              <a:rPr lang="fr-FR" dirty="0"/>
              <a:t> </a:t>
            </a:r>
            <a:r>
              <a:rPr lang="fr-FR" dirty="0" err="1"/>
              <a:t>awareness</a:t>
            </a:r>
            <a:r>
              <a:rPr lang="fr-FR" dirty="0"/>
              <a:t> </a:t>
            </a:r>
            <a:r>
              <a:rPr lang="fr-FR" dirty="0" err="1"/>
              <a:t>raising</a:t>
            </a:r>
            <a:r>
              <a:rPr lang="fr-FR" dirty="0"/>
              <a:t> efforts and compliance </a:t>
            </a:r>
            <a:r>
              <a:rPr lang="fr-FR" dirty="0" err="1"/>
              <a:t>with</a:t>
            </a:r>
            <a:r>
              <a:rPr lang="fr-FR" dirty="0"/>
              <a:t> national and </a:t>
            </a:r>
            <a:r>
              <a:rPr lang="fr-FR"/>
              <a:t>international obligations</a:t>
            </a:r>
            <a:endParaRPr lang="fr-FR" dirty="0"/>
          </a:p>
          <a:p>
            <a:endParaRPr lang="en-US" dirty="0"/>
          </a:p>
        </p:txBody>
      </p:sp>
    </p:spTree>
    <p:extLst>
      <p:ext uri="{BB962C8B-B14F-4D97-AF65-F5344CB8AC3E}">
        <p14:creationId xmlns:p14="http://schemas.microsoft.com/office/powerpoint/2010/main" val="3234701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7742" y="3543594"/>
            <a:ext cx="4995349" cy="844551"/>
          </a:xfrm>
        </p:spPr>
        <p:txBody>
          <a:bodyPr vert="horz" lIns="0" tIns="45713" rIns="0" bIns="234000" rtlCol="0" anchor="b">
            <a:noAutofit/>
          </a:bodyPr>
          <a:lstStyle/>
          <a:p>
            <a:r>
              <a:rPr lang="en-US" sz="3600" dirty="0">
                <a:solidFill>
                  <a:schemeClr val="bg1"/>
                </a:solidFill>
              </a:rPr>
              <a:t>Thank you!</a:t>
            </a:r>
            <a:br>
              <a:rPr lang="en-US" sz="3600" dirty="0">
                <a:solidFill>
                  <a:schemeClr val="bg1"/>
                </a:solidFill>
              </a:rPr>
            </a:br>
            <a:br>
              <a:rPr lang="en-US" sz="3600" dirty="0">
                <a:solidFill>
                  <a:schemeClr val="bg1"/>
                </a:solidFill>
              </a:rPr>
            </a:br>
            <a:r>
              <a:rPr lang="az-Cyrl-AZ" sz="3600" dirty="0">
                <a:solidFill>
                  <a:schemeClr val="bg1"/>
                </a:solidFill>
              </a:rPr>
              <a:t>Дякую</a:t>
            </a:r>
            <a:r>
              <a:rPr lang="en-US" sz="3600" dirty="0">
                <a:solidFill>
                  <a:schemeClr val="bg1"/>
                </a:solidFill>
              </a:rPr>
              <a:t>!</a:t>
            </a:r>
          </a:p>
        </p:txBody>
      </p:sp>
      <p:cxnSp>
        <p:nvCxnSpPr>
          <p:cNvPr id="5" name="Straight Connector 4"/>
          <p:cNvCxnSpPr/>
          <p:nvPr/>
        </p:nvCxnSpPr>
        <p:spPr>
          <a:xfrm>
            <a:off x="2252123" y="449368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6" name="Picture 5" descr="UNEnvironment_Logo_English_Short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056" y="2874028"/>
            <a:ext cx="2495615" cy="1619656"/>
          </a:xfrm>
          <a:prstGeom prst="rect">
            <a:avLst/>
          </a:prstGeom>
        </p:spPr>
      </p:pic>
      <p:sp>
        <p:nvSpPr>
          <p:cNvPr id="7" name="Subtitle 2"/>
          <p:cNvSpPr>
            <a:spLocks noGrp="1"/>
          </p:cNvSpPr>
          <p:nvPr>
            <p:ph type="subTitle" idx="1"/>
          </p:nvPr>
        </p:nvSpPr>
        <p:spPr>
          <a:xfrm>
            <a:off x="3975653" y="4493684"/>
            <a:ext cx="5955734" cy="1085481"/>
          </a:xfrm>
        </p:spPr>
        <p:txBody>
          <a:bodyPr vert="horz" lIns="0" tIns="144000" rIns="0" bIns="45713" rtlCol="0" anchor="t">
            <a:normAutofit/>
          </a:bodyPr>
          <a:lstStyle/>
          <a:p>
            <a:pPr algn="r"/>
            <a:r>
              <a:rPr lang="en-US" sz="1400" dirty="0" err="1">
                <a:solidFill>
                  <a:srgbClr val="FFFFFF"/>
                </a:solidFill>
              </a:rPr>
              <a:t>Farid</a:t>
            </a:r>
            <a:r>
              <a:rPr lang="en-US" sz="1400" dirty="0">
                <a:solidFill>
                  <a:srgbClr val="FFFFFF"/>
                </a:solidFill>
              </a:rPr>
              <a:t> </a:t>
            </a:r>
            <a:r>
              <a:rPr lang="en-US" sz="1400" dirty="0" err="1">
                <a:solidFill>
                  <a:srgbClr val="FFFFFF"/>
                </a:solidFill>
              </a:rPr>
              <a:t>Yaker</a:t>
            </a:r>
            <a:r>
              <a:rPr lang="en-US" sz="1400" dirty="0">
                <a:solidFill>
                  <a:srgbClr val="FFFFFF"/>
                </a:solidFill>
              </a:rPr>
              <a:t>/ </a:t>
            </a:r>
            <a:r>
              <a:rPr lang="en-US" sz="1400" dirty="0" err="1">
                <a:solidFill>
                  <a:srgbClr val="FFFFFF"/>
                </a:solidFill>
              </a:rPr>
              <a:t>Programme</a:t>
            </a:r>
            <a:r>
              <a:rPr lang="en-US" sz="1400" dirty="0">
                <a:solidFill>
                  <a:srgbClr val="FFFFFF"/>
                </a:solidFill>
              </a:rPr>
              <a:t> Officer / Sustainable Public Procurement</a:t>
            </a:r>
          </a:p>
          <a:p>
            <a:pPr algn="r"/>
            <a:r>
              <a:rPr lang="en-US" sz="1400" dirty="0">
                <a:solidFill>
                  <a:srgbClr val="FFFFFF"/>
                </a:solidFill>
              </a:rPr>
              <a:t>Farid.yaker@un.org</a:t>
            </a:r>
          </a:p>
        </p:txBody>
      </p:sp>
      <p:cxnSp>
        <p:nvCxnSpPr>
          <p:cNvPr id="8" name="Straight Connector 7"/>
          <p:cNvCxnSpPr/>
          <p:nvPr/>
        </p:nvCxnSpPr>
        <p:spPr>
          <a:xfrm>
            <a:off x="2252123" y="5790240"/>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6680201" y="5790241"/>
            <a:ext cx="3251184" cy="597747"/>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Roboto Regular"/>
                <a:ea typeface="+mn-ea"/>
              </a:rPr>
              <a:t>www.unenvironment.org</a:t>
            </a:r>
          </a:p>
        </p:txBody>
      </p:sp>
    </p:spTree>
    <p:extLst>
      <p:ext uri="{BB962C8B-B14F-4D97-AF65-F5344CB8AC3E}">
        <p14:creationId xmlns:p14="http://schemas.microsoft.com/office/powerpoint/2010/main" val="65972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CB85-7E39-403F-A42A-A6B902E3F0A4}"/>
              </a:ext>
            </a:extLst>
          </p:cNvPr>
          <p:cNvSpPr>
            <a:spLocks noGrp="1"/>
          </p:cNvSpPr>
          <p:nvPr>
            <p:ph type="title"/>
          </p:nvPr>
        </p:nvSpPr>
        <p:spPr>
          <a:xfrm>
            <a:off x="609600" y="592691"/>
            <a:ext cx="10972800" cy="1143000"/>
          </a:xfrm>
        </p:spPr>
        <p:txBody>
          <a:bodyPr>
            <a:normAutofit fontScale="90000"/>
          </a:bodyPr>
          <a:lstStyle/>
          <a:p>
            <a:r>
              <a:rPr lang="en-US" b="0" i="0" dirty="0">
                <a:solidFill>
                  <a:srgbClr val="5B8A5A"/>
                </a:solidFill>
                <a:effectLst/>
                <a:latin typeface="Arial" panose="020B0604020202020204" pitchFamily="34" charset="0"/>
              </a:rPr>
              <a:t>Facts and Figures</a:t>
            </a:r>
            <a:br>
              <a:rPr lang="en-US" b="0" i="0" dirty="0">
                <a:solidFill>
                  <a:srgbClr val="5B8A5A"/>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5C41CF0-C3DB-48A6-9A54-18568DE05471}"/>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000000"/>
                </a:solidFill>
                <a:effectLst/>
                <a:latin typeface="inherit"/>
              </a:rPr>
              <a:t>The global market for low carbon environmental goods and services is estimated at €4.2 trillion. EU companies' market share is 21% (UK Department for Business, Innovations and Skills, 2012)</a:t>
            </a:r>
          </a:p>
          <a:p>
            <a:pPr algn="l">
              <a:buFont typeface="Arial" panose="020B0604020202020204" pitchFamily="34" charset="0"/>
              <a:buChar char="•"/>
            </a:pPr>
            <a:r>
              <a:rPr lang="en-US" b="0" i="0" dirty="0">
                <a:solidFill>
                  <a:srgbClr val="000000"/>
                </a:solidFill>
                <a:effectLst/>
                <a:latin typeface="inherit"/>
              </a:rPr>
              <a:t>There are currently more than 400 environmental labels worldwide (</a:t>
            </a:r>
            <a:r>
              <a:rPr lang="en-US" b="0" i="0" u="none" strike="noStrike" dirty="0">
                <a:solidFill>
                  <a:srgbClr val="004494"/>
                </a:solidFill>
                <a:effectLst/>
                <a:latin typeface="inherit"/>
                <a:hlinkClick r:id="rId2"/>
              </a:rPr>
              <a:t>www.ecolabelindex.com</a:t>
            </a:r>
            <a:r>
              <a:rPr lang="en-US" b="0" i="0" dirty="0">
                <a:solidFill>
                  <a:srgbClr val="000000"/>
                </a:solidFill>
                <a:effectLst/>
                <a:latin typeface="inherit"/>
              </a:rPr>
              <a:t>). </a:t>
            </a:r>
          </a:p>
          <a:p>
            <a:pPr algn="l">
              <a:buFont typeface="Arial" panose="020B0604020202020204" pitchFamily="34" charset="0"/>
              <a:buChar char="•"/>
            </a:pPr>
            <a:r>
              <a:rPr lang="en-US" b="0" i="0" dirty="0">
                <a:solidFill>
                  <a:srgbClr val="000000"/>
                </a:solidFill>
                <a:effectLst/>
                <a:latin typeface="inherit"/>
              </a:rPr>
              <a:t>26% of EU citizens often buy environmentally friendly products, 54% of them sometimes do (Eurobarometer 367, 2013)</a:t>
            </a:r>
          </a:p>
          <a:p>
            <a:pPr algn="l">
              <a:buFont typeface="Arial" panose="020B0604020202020204" pitchFamily="34" charset="0"/>
              <a:buChar char="•"/>
            </a:pPr>
            <a:r>
              <a:rPr lang="en-US" b="0" i="0" dirty="0">
                <a:solidFill>
                  <a:srgbClr val="000000"/>
                </a:solidFill>
                <a:effectLst/>
                <a:latin typeface="inherit"/>
              </a:rPr>
              <a:t>39% of consumers say business claims about the environment are not accurate (GFK, 2011)</a:t>
            </a:r>
          </a:p>
          <a:p>
            <a:pPr algn="l">
              <a:buFont typeface="Arial" panose="020B0604020202020204" pitchFamily="34" charset="0"/>
              <a:buChar char="•"/>
            </a:pPr>
            <a:r>
              <a:rPr lang="en-US" b="0" i="0" dirty="0">
                <a:solidFill>
                  <a:srgbClr val="000000"/>
                </a:solidFill>
                <a:effectLst/>
                <a:latin typeface="inherit"/>
              </a:rPr>
              <a:t>Environmental impacts are the third most important factor for EU consumers, after quality and price (</a:t>
            </a:r>
            <a:r>
              <a:rPr lang="en-US" b="0" i="0" dirty="0" err="1">
                <a:solidFill>
                  <a:srgbClr val="000000"/>
                </a:solidFill>
                <a:effectLst/>
                <a:latin typeface="inherit"/>
              </a:rPr>
              <a:t>Eurobarometers</a:t>
            </a:r>
            <a:r>
              <a:rPr lang="en-US" b="0" i="0" dirty="0">
                <a:solidFill>
                  <a:srgbClr val="000000"/>
                </a:solidFill>
                <a:effectLst/>
                <a:latin typeface="inherit"/>
              </a:rPr>
              <a:t> 2009, 2013)</a:t>
            </a:r>
          </a:p>
          <a:p>
            <a:endParaRPr lang="en-US" dirty="0"/>
          </a:p>
        </p:txBody>
      </p:sp>
    </p:spTree>
    <p:extLst>
      <p:ext uri="{BB962C8B-B14F-4D97-AF65-F5344CB8AC3E}">
        <p14:creationId xmlns:p14="http://schemas.microsoft.com/office/powerpoint/2010/main" val="297801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5854-45C4-4A63-994E-D291623A9AC7}"/>
              </a:ext>
            </a:extLst>
          </p:cNvPr>
          <p:cNvSpPr>
            <a:spLocks noGrp="1"/>
          </p:cNvSpPr>
          <p:nvPr>
            <p:ph type="title"/>
          </p:nvPr>
        </p:nvSpPr>
        <p:spPr/>
        <p:txBody>
          <a:bodyPr/>
          <a:lstStyle/>
          <a:p>
            <a:r>
              <a:rPr lang="en-US" b="0" i="0" dirty="0">
                <a:solidFill>
                  <a:srgbClr val="5B8A5A"/>
                </a:solidFill>
                <a:effectLst/>
                <a:latin typeface="Arial" panose="020B0604020202020204" pitchFamily="34" charset="0"/>
              </a:rPr>
              <a:t>Facts and Figures (2)</a:t>
            </a:r>
            <a:endParaRPr lang="en-US" dirty="0"/>
          </a:p>
        </p:txBody>
      </p:sp>
      <p:sp>
        <p:nvSpPr>
          <p:cNvPr id="3" name="Content Placeholder 2">
            <a:extLst>
              <a:ext uri="{FF2B5EF4-FFF2-40B4-BE49-F238E27FC236}">
                <a16:creationId xmlns:a16="http://schemas.microsoft.com/office/drawing/2014/main" id="{65885786-1966-4DCD-87D7-73CE50EE85C3}"/>
              </a:ext>
            </a:extLst>
          </p:cNvPr>
          <p:cNvSpPr>
            <a:spLocks noGrp="1"/>
          </p:cNvSpPr>
          <p:nvPr>
            <p:ph idx="1"/>
          </p:nvPr>
        </p:nvSpPr>
        <p:spPr/>
        <p:txBody>
          <a:bodyPr>
            <a:normAutofit fontScale="92500"/>
          </a:bodyPr>
          <a:lstStyle/>
          <a:p>
            <a:pPr algn="l">
              <a:buFont typeface="Arial" panose="020B0604020202020204" pitchFamily="34" charset="0"/>
              <a:buChar char="•"/>
            </a:pPr>
            <a:r>
              <a:rPr lang="en-US" b="0" i="0" dirty="0">
                <a:solidFill>
                  <a:srgbClr val="000000"/>
                </a:solidFill>
                <a:effectLst/>
                <a:latin typeface="inherit"/>
              </a:rPr>
              <a:t>48% of consumers say current environmental labels are not clear (Eurobarometer 367, 2013)</a:t>
            </a:r>
          </a:p>
          <a:p>
            <a:pPr algn="l">
              <a:buFont typeface="Arial" panose="020B0604020202020204" pitchFamily="34" charset="0"/>
              <a:buChar char="•"/>
            </a:pPr>
            <a:r>
              <a:rPr lang="en-US" b="0" i="0" dirty="0">
                <a:solidFill>
                  <a:srgbClr val="000000"/>
                </a:solidFill>
                <a:effectLst/>
                <a:latin typeface="inherit"/>
              </a:rPr>
              <a:t>Only 6% of EU citizens trust producers’ claims about their products’ environmental performance completely (Eurobarometer, 2009)</a:t>
            </a:r>
          </a:p>
          <a:p>
            <a:pPr algn="l">
              <a:buFont typeface="Arial" panose="020B0604020202020204" pitchFamily="34" charset="0"/>
              <a:buChar char="•"/>
            </a:pPr>
            <a:r>
              <a:rPr lang="en-US" b="0" i="0" dirty="0">
                <a:solidFill>
                  <a:srgbClr val="000000"/>
                </a:solidFill>
                <a:effectLst/>
                <a:latin typeface="inherit"/>
              </a:rPr>
              <a:t>More than 1/3 of 250 business executives said that they could not keep up with consumer demand for sustainable products and services and 62% declared that sustainable investments were motivated by consumer expectations for green products (Accenture, 2012)</a:t>
            </a:r>
          </a:p>
          <a:p>
            <a:endParaRPr lang="en-US" dirty="0"/>
          </a:p>
        </p:txBody>
      </p:sp>
    </p:spTree>
    <p:extLst>
      <p:ext uri="{BB962C8B-B14F-4D97-AF65-F5344CB8AC3E}">
        <p14:creationId xmlns:p14="http://schemas.microsoft.com/office/powerpoint/2010/main" val="168787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6395-2B58-411C-8AC0-B6F376AA9F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F04244-C42D-4667-A247-0861101391E1}"/>
              </a:ext>
            </a:extLst>
          </p:cNvPr>
          <p:cNvSpPr>
            <a:spLocks noGrp="1"/>
          </p:cNvSpPr>
          <p:nvPr>
            <p:ph idx="1"/>
          </p:nvPr>
        </p:nvSpPr>
        <p:spPr/>
        <p:txBody>
          <a:bodyPr/>
          <a:lstStyle/>
          <a:p>
            <a:r>
              <a:rPr lang="en-US" b="0" i="0" dirty="0">
                <a:solidFill>
                  <a:srgbClr val="636363"/>
                </a:solidFill>
                <a:effectLst/>
                <a:latin typeface="ff-tisa-web-pro"/>
              </a:rPr>
              <a:t>According to research conducted by NYU Stern’s Center for Sustainable Business from 2013 to 2018, the number of products marketed as sustainable grew 5.6 times faster than products that were not</a:t>
            </a:r>
            <a:r>
              <a:rPr lang="en-US" dirty="0">
                <a:solidFill>
                  <a:srgbClr val="636363"/>
                </a:solidFill>
                <a:latin typeface="ff-tisa-web-pro"/>
              </a:rPr>
              <a:t>.  </a:t>
            </a:r>
          </a:p>
          <a:p>
            <a:r>
              <a:rPr lang="en-US" dirty="0">
                <a:solidFill>
                  <a:srgbClr val="636363"/>
                </a:solidFill>
                <a:latin typeface="ff-tisa-web-pro"/>
              </a:rPr>
              <a:t>HP’s sustainability activities helped increase the company’s sales in 2019 </a:t>
            </a:r>
            <a:r>
              <a:rPr lang="en-US" u="sng" dirty="0">
                <a:solidFill>
                  <a:srgbClr val="15928E"/>
                </a:solidFill>
                <a:latin typeface="inherit"/>
                <a:hlinkClick r:id="rId2"/>
              </a:rPr>
              <a:t>by over $1.6 billion</a:t>
            </a:r>
            <a:r>
              <a:rPr lang="en-US" dirty="0">
                <a:solidFill>
                  <a:srgbClr val="636363"/>
                </a:solidFill>
                <a:latin typeface="ff-tisa-web-pro"/>
              </a:rPr>
              <a:t>. And HP is not alone: </a:t>
            </a:r>
            <a:endParaRPr lang="en-US" dirty="0"/>
          </a:p>
        </p:txBody>
      </p:sp>
    </p:spTree>
    <p:extLst>
      <p:ext uri="{BB962C8B-B14F-4D97-AF65-F5344CB8AC3E}">
        <p14:creationId xmlns:p14="http://schemas.microsoft.com/office/powerpoint/2010/main" val="3788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889D-9032-49FD-AFE5-DC360F7D49EC}"/>
              </a:ext>
            </a:extLst>
          </p:cNvPr>
          <p:cNvSpPr>
            <a:spLocks noGrp="1"/>
          </p:cNvSpPr>
          <p:nvPr>
            <p:ph type="title"/>
          </p:nvPr>
        </p:nvSpPr>
        <p:spPr>
          <a:xfrm>
            <a:off x="728869" y="274638"/>
            <a:ext cx="10853531" cy="1143000"/>
          </a:xfrm>
        </p:spPr>
        <p:txBody>
          <a:bodyPr>
            <a:normAutofit fontScale="90000"/>
          </a:bodyPr>
          <a:lstStyle/>
          <a:p>
            <a:pPr algn="ctr"/>
            <a:r>
              <a:rPr lang="fr-FR" dirty="0"/>
              <a:t>An </a:t>
            </a:r>
            <a:r>
              <a:rPr lang="fr-FR" dirty="0" err="1"/>
              <a:t>increased</a:t>
            </a:r>
            <a:r>
              <a:rPr lang="fr-FR" dirty="0"/>
              <a:t> </a:t>
            </a:r>
            <a:r>
              <a:rPr lang="fr-FR" dirty="0" err="1"/>
              <a:t>interest</a:t>
            </a:r>
            <a:r>
              <a:rPr lang="fr-FR" dirty="0"/>
              <a:t>/</a:t>
            </a:r>
            <a:r>
              <a:rPr lang="fr-FR" dirty="0" err="1"/>
              <a:t>demand</a:t>
            </a:r>
            <a:r>
              <a:rPr lang="fr-FR" dirty="0"/>
              <a:t> for </a:t>
            </a:r>
            <a:r>
              <a:rPr lang="fr-FR" dirty="0" err="1"/>
              <a:t>sustainable</a:t>
            </a:r>
            <a:r>
              <a:rPr lang="fr-FR" dirty="0"/>
              <a:t> </a:t>
            </a:r>
            <a:r>
              <a:rPr lang="fr-FR" dirty="0" err="1"/>
              <a:t>products</a:t>
            </a:r>
            <a:endParaRPr lang="en-US" dirty="0"/>
          </a:p>
        </p:txBody>
      </p:sp>
      <p:pic>
        <p:nvPicPr>
          <p:cNvPr id="1026" name="Picture 2">
            <a:extLst>
              <a:ext uri="{FF2B5EF4-FFF2-40B4-BE49-F238E27FC236}">
                <a16:creationId xmlns:a16="http://schemas.microsoft.com/office/drawing/2014/main" id="{C0FF4F15-9968-4AB1-B711-A4C387E617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832" y="1600200"/>
            <a:ext cx="864833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1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New Report Finds &amp;quot;Eco-Awakening&amp;quot; By Consumers Globally - Our Daily Planet">
            <a:extLst>
              <a:ext uri="{FF2B5EF4-FFF2-40B4-BE49-F238E27FC236}">
                <a16:creationId xmlns:a16="http://schemas.microsoft.com/office/drawing/2014/main" id="{4ECAA0EA-FA3B-4B94-92BB-37669C8AE3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827" y="1027706"/>
            <a:ext cx="5846706" cy="45259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880C16D-6F20-43EC-984C-028EF5BEADFB}"/>
              </a:ext>
            </a:extLst>
          </p:cNvPr>
          <p:cNvSpPr txBox="1"/>
          <p:nvPr/>
        </p:nvSpPr>
        <p:spPr>
          <a:xfrm>
            <a:off x="7726017" y="1859526"/>
            <a:ext cx="2743200" cy="2862322"/>
          </a:xfrm>
          <a:prstGeom prst="rect">
            <a:avLst/>
          </a:prstGeom>
          <a:noFill/>
        </p:spPr>
        <p:txBody>
          <a:bodyPr wrap="square">
            <a:spAutoFit/>
          </a:bodyPr>
          <a:lstStyle/>
          <a:p>
            <a:r>
              <a:rPr lang="en-US" dirty="0"/>
              <a:t>https://files.worldwildlife.org/wwfcmsprod/files/Publication/file/93ts5bhvyq_An_EcoWakening_Measuring_awareness__engagement_and_action_for_nature_FINAL_MAY_2021.pdf?_ga=2.104714496.1018157384.1634635917-231319018.1630921833</a:t>
            </a:r>
          </a:p>
        </p:txBody>
      </p:sp>
    </p:spTree>
    <p:extLst>
      <p:ext uri="{BB962C8B-B14F-4D97-AF65-F5344CB8AC3E}">
        <p14:creationId xmlns:p14="http://schemas.microsoft.com/office/powerpoint/2010/main" val="108081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E9A4-32AE-447C-941A-A508AE7030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B245ED-758A-4DCD-9E57-FCB35226430E}"/>
              </a:ext>
            </a:extLst>
          </p:cNvPr>
          <p:cNvSpPr>
            <a:spLocks noGrp="1"/>
          </p:cNvSpPr>
          <p:nvPr>
            <p:ph idx="1"/>
          </p:nvPr>
        </p:nvSpPr>
        <p:spPr/>
        <p:txBody>
          <a:bodyPr>
            <a:normAutofit lnSpcReduction="10000"/>
          </a:bodyPr>
          <a:lstStyle/>
          <a:p>
            <a:r>
              <a:rPr lang="en-US" b="0" i="0" dirty="0">
                <a:solidFill>
                  <a:srgbClr val="636363"/>
                </a:solidFill>
                <a:effectLst/>
                <a:latin typeface="ff-tisa-web-pro"/>
              </a:rPr>
              <a:t>According to the report, the popularity of internet searches for sustainable goods around the world has increased by 71% in just five years. Even in the midst of the ongoing COVID-19 pandemic, that number has continued to grow. </a:t>
            </a:r>
          </a:p>
          <a:p>
            <a:r>
              <a:rPr lang="en-US" b="0" i="0" dirty="0">
                <a:solidFill>
                  <a:srgbClr val="636363"/>
                </a:solidFill>
                <a:effectLst/>
                <a:latin typeface="ff-tisa-web-pro"/>
              </a:rPr>
              <a:t>Rise isn’t limited to developed nations and advanced economies. The EIU report found a similar trend in many developing nations and emerging markets as well. Ecuador, for example, has seen a staggering 120% growth in consumer clicks for sustainable goods.  </a:t>
            </a:r>
          </a:p>
        </p:txBody>
      </p:sp>
    </p:spTree>
    <p:extLst>
      <p:ext uri="{BB962C8B-B14F-4D97-AF65-F5344CB8AC3E}">
        <p14:creationId xmlns:p14="http://schemas.microsoft.com/office/powerpoint/2010/main" val="386776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DB65-E7CE-4CF5-A592-DA9AADC804EB}"/>
              </a:ext>
            </a:extLst>
          </p:cNvPr>
          <p:cNvSpPr>
            <a:spLocks noGrp="1"/>
          </p:cNvSpPr>
          <p:nvPr>
            <p:ph type="title"/>
          </p:nvPr>
        </p:nvSpPr>
        <p:spPr/>
        <p:txBody>
          <a:bodyPr/>
          <a:lstStyle/>
          <a:p>
            <a:pPr algn="ctr"/>
            <a:r>
              <a:rPr lang="fr-FR" dirty="0"/>
              <a:t>USA</a:t>
            </a:r>
            <a:endParaRPr lang="en-US" dirty="0"/>
          </a:p>
        </p:txBody>
      </p:sp>
      <p:sp>
        <p:nvSpPr>
          <p:cNvPr id="3" name="Content Placeholder 2">
            <a:extLst>
              <a:ext uri="{FF2B5EF4-FFF2-40B4-BE49-F238E27FC236}">
                <a16:creationId xmlns:a16="http://schemas.microsoft.com/office/drawing/2014/main" id="{3BB34F9E-D68F-45B2-9C57-4ADB14C0A749}"/>
              </a:ext>
            </a:extLst>
          </p:cNvPr>
          <p:cNvSpPr>
            <a:spLocks noGrp="1"/>
          </p:cNvSpPr>
          <p:nvPr>
            <p:ph idx="1"/>
          </p:nvPr>
        </p:nvSpPr>
        <p:spPr/>
        <p:txBody>
          <a:bodyPr>
            <a:normAutofit fontScale="92500"/>
          </a:bodyPr>
          <a:lstStyle/>
          <a:p>
            <a:r>
              <a:rPr lang="en-US" dirty="0"/>
              <a:t>The United States of America People all across the United States are becoming increasingly concerned about nature loss and are using Twitter to amplify that concern through social media campaigns, such as #NoDAPL, reaching a global audience. </a:t>
            </a:r>
          </a:p>
          <a:p>
            <a:r>
              <a:rPr lang="en-US" dirty="0"/>
              <a:t>Demand for sustainably produced goods is pushing Fortune 500 companies to implement ambitious sustainability measures, and politicians are following suit with some of the most ambitious policymaking in the country’s history. </a:t>
            </a:r>
          </a:p>
        </p:txBody>
      </p:sp>
      <p:sp>
        <p:nvSpPr>
          <p:cNvPr id="4" name="AutoShape 2" descr="United States | Ace Attorney Wiki | Fandom">
            <a:extLst>
              <a:ext uri="{FF2B5EF4-FFF2-40B4-BE49-F238E27FC236}">
                <a16:creationId xmlns:a16="http://schemas.microsoft.com/office/drawing/2014/main" id="{F9733F07-1BDB-4570-A2B9-EB72EDDFCB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United States | Ace Attorney Wiki | Fandom">
            <a:extLst>
              <a:ext uri="{FF2B5EF4-FFF2-40B4-BE49-F238E27FC236}">
                <a16:creationId xmlns:a16="http://schemas.microsoft.com/office/drawing/2014/main" id="{B07A3125-066E-42BB-9C77-2DD4E3F631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Flag USA 40 x 60 cm">
            <a:extLst>
              <a:ext uri="{FF2B5EF4-FFF2-40B4-BE49-F238E27FC236}">
                <a16:creationId xmlns:a16="http://schemas.microsoft.com/office/drawing/2014/main" id="{EBED4223-05A9-4DE2-89D1-28909F144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707" y="368527"/>
            <a:ext cx="1485900" cy="95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169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TotalTime>
  <Words>1698</Words>
  <Application>Microsoft Office PowerPoint</Application>
  <PresentationFormat>Широкоэкранный</PresentationFormat>
  <Paragraphs>227</Paragraphs>
  <Slides>25</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25</vt:i4>
      </vt:variant>
    </vt:vector>
  </HeadingPairs>
  <TitlesOfParts>
    <vt:vector size="38" baseType="lpstr">
      <vt:lpstr>Arial</vt:lpstr>
      <vt:lpstr>Calibri</vt:lpstr>
      <vt:lpstr>Calibri-Light</vt:lpstr>
      <vt:lpstr>Carlito</vt:lpstr>
      <vt:lpstr>ff-tisa-web-pro</vt:lpstr>
      <vt:lpstr>Georgia</vt:lpstr>
      <vt:lpstr>Helvetica Neue</vt:lpstr>
      <vt:lpstr>inherit</vt:lpstr>
      <vt:lpstr>Lato</vt:lpstr>
      <vt:lpstr>Roboto Regular</vt:lpstr>
      <vt:lpstr>Times New Roman</vt:lpstr>
      <vt:lpstr>Wingdings</vt:lpstr>
      <vt:lpstr>1_Office Theme</vt:lpstr>
      <vt:lpstr>Презентация PowerPoint</vt:lpstr>
      <vt:lpstr>Introduction: determinants of the demand for greener products</vt:lpstr>
      <vt:lpstr>Facts and Figures </vt:lpstr>
      <vt:lpstr>Facts and Figures (2)</vt:lpstr>
      <vt:lpstr>Презентация PowerPoint</vt:lpstr>
      <vt:lpstr>An increased interest/demand for sustainable products</vt:lpstr>
      <vt:lpstr>Презентация PowerPoint</vt:lpstr>
      <vt:lpstr>Презентация PowerPoint</vt:lpstr>
      <vt:lpstr>USA</vt:lpstr>
      <vt:lpstr>GreenPrint Survey Finds Consumers Want to Buy Eco-Friendly Products, but Don’t Know How to Identify Them </vt:lpstr>
      <vt:lpstr>Презентация PowerPoint</vt:lpstr>
      <vt:lpstr>Situation in India</vt:lpstr>
      <vt:lpstr>Entire industries are changing as a direct result of increased consumer demand for more sustainable goods and services  </vt:lpstr>
      <vt:lpstr>Decisions made in Europe and North America are protecting nature and vulnerable workers many thousands of miles away</vt:lpstr>
      <vt:lpstr>Cost implications</vt:lpstr>
      <vt:lpstr>Cost implications (2)</vt:lpstr>
      <vt:lpstr>EU’s 2020 Sustainable Products Initiative</vt:lpstr>
      <vt:lpstr>Sustainable products initiative (2)</vt:lpstr>
      <vt:lpstr>Презентация PowerPoint</vt:lpstr>
      <vt:lpstr>Презентация PowerPoint</vt:lpstr>
      <vt:lpstr>Composition &amp; Percentage of GPP by Product Groups in 2017 (%)</vt:lpstr>
      <vt:lpstr>Презентация PowerPoint</vt:lpstr>
      <vt:lpstr>Презентация PowerPoint</vt:lpstr>
      <vt:lpstr>Recommendations</vt:lpstr>
      <vt:lpstr>Thank you!  Дякую!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Yaker</dc:creator>
  <cp:lastModifiedBy>Svetlana Berzina</cp:lastModifiedBy>
  <cp:revision>12</cp:revision>
  <dcterms:created xsi:type="dcterms:W3CDTF">2021-10-19T09:17:42Z</dcterms:created>
  <dcterms:modified xsi:type="dcterms:W3CDTF">2021-10-19T11:16:01Z</dcterms:modified>
</cp:coreProperties>
</file>