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547" r:id="rId3"/>
    <p:sldId id="570" r:id="rId4"/>
    <p:sldId id="573" r:id="rId5"/>
    <p:sldId id="572" r:id="rId6"/>
    <p:sldId id="574" r:id="rId7"/>
    <p:sldId id="478" r:id="rId8"/>
    <p:sldId id="479" r:id="rId9"/>
    <p:sldId id="571" r:id="rId10"/>
    <p:sldId id="569" r:id="rId11"/>
    <p:sldId id="258" r:id="rId12"/>
    <p:sldId id="260" r:id="rId13"/>
    <p:sldId id="530" r:id="rId14"/>
    <p:sldId id="480" r:id="rId15"/>
    <p:sldId id="575" r:id="rId16"/>
    <p:sldId id="511" r:id="rId17"/>
    <p:sldId id="548" r:id="rId18"/>
    <p:sldId id="257" r:id="rId1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812E-883E-4D8D-8EDF-BBCBA7679415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D97E-D13F-413C-A43A-894564F607E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411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невелика ферма, невеликий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пакувальник-дистриб'ютор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невелике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відділення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роздрібної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торгівлі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харчування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2E338-B4DA-4788-9287-5481C2770D16}" type="slidenum">
              <a:rPr lang="ru-UA" smtClean="0"/>
              <a:t>14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39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0C55D-DF82-4182-A86E-CD84A4FA1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8F567-5E85-4454-B5DD-D5B44E379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8C0E3-8993-4DED-85F0-F593A50C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55E60-BB9E-4645-82A3-A0901412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8DBA-408D-410C-9F8B-5473FC7D6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28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10BD9-A85D-44C5-8328-819FD5CD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7A10CC-BE46-49A5-B666-1FA099DA9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B6B5B-D564-4471-9DF9-6074F8F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09B741-E311-49A7-B093-A885558C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0A0B1-E74F-4A54-B42F-F12499C8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29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A8DDA7-A2BA-407C-86E6-FF28A676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4B0EB9-BB8E-4B7F-8CD4-2E3CD021F4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0A474-6AA1-47D1-8119-4F982890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7E697-414B-4B61-AEFE-45C6204E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62387-E143-49AF-98F7-ABC33DA2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135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B084F-5D43-4809-A2E6-FACD7D11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CEF87-FAB9-4648-B6DC-B80DED7C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B662F7-DD2C-4A43-8EF8-18E31BBF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B9613-BC9E-40F3-B76E-74B36D4A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42027-B6B5-49E6-BFB6-7060AC83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477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79764-8EAA-40DE-9FA2-F8EA0051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553526-E9EB-428E-A6ED-249035B3D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CFE02-84C2-4BB8-926C-125D626C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730D-8400-4440-BBEE-403D916C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FE6F4-B7AE-4F31-8480-FA95405E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818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5541B-6B3D-4EFE-84C8-9F80FB93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97B9A-9F9F-4FB5-AAC4-63445FB6B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5AEE46-59AA-4DAD-A083-7B4DC6C89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D6AFA5-FFAF-466F-BB2B-8F8D87E1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6CDBB9-92C7-4CB3-9924-B7D7FF11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DBD02B-3F04-4F4B-9108-84F55A30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88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8D506-5286-4F6D-A84A-D64DFE41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2027B-7F35-4E6F-85C2-DA36405F8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376D1E-DE16-4C5B-8F1D-ABA42B7FC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EC0E97-7DD4-4D99-8E30-DE81606AC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BBF809-487E-44F1-8128-D6B31AFB3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9E3B3D-7084-4EC9-8226-BAD8051A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A6B118-7930-491E-BDF3-4BEE0574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A192B82-CE2B-4FA5-8952-B89A909C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420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850BB-D17E-4AD5-A298-E258DB4C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71254F-579F-41A7-8092-93DA4C9D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201B25-A0E0-4588-A644-D2895650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F464B6-ED96-46FD-B00F-5BF9B7F6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521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6C3BF2-0CE2-40AE-8B9F-0E337A3DC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B44E54-1671-4159-9C40-0C15CD2F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63C6EA-C04A-4416-9453-AD034D09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430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3A3E7-7FA6-4018-9A1E-93FCDEED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498B0-663F-4B70-9DC4-3BB10C363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8556F-05DE-4A4F-97AF-D99BBC722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5DE04E-88D6-4A83-A164-0EF3E6D8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944F3E-A425-4E38-AF56-E2DFC6BA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AB060D-0F84-4D8A-BEF3-47BB68B4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098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E20E9-3CC3-428C-B9C5-D8234DD0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1619D9-45B2-43DA-B677-302A723C3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DF57DA-6171-456C-B11C-6E7601D7C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273737-8E8E-44E2-83A9-028E690B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A5281E-0630-424A-893F-70A4F090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E4561-AE48-466D-8AB0-2ACB405A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3466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5D79-8759-4EB9-9499-C66D5744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11058-1423-4559-81C2-63DCBD3AE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83FAF-871B-45F3-B590-C4FF14DF9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0353-899B-47AC-BF8D-2CBCA5115491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3AB7C4-9ABF-4173-A21D-FA1FA70CD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C5471-FC14-433C-ADBB-9C6D18DC0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B002-89E1-45D8-99AB-2F706356493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046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0CC0F-677E-4F39-9382-C8E0DD724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689317"/>
            <a:ext cx="10170942" cy="2820646"/>
          </a:xfrm>
        </p:spPr>
        <p:txBody>
          <a:bodyPr/>
          <a:lstStyle/>
          <a:p>
            <a:r>
              <a:rPr lang="uk-UA" b="1" dirty="0">
                <a:latin typeface="+mn-lt"/>
              </a:rPr>
              <a:t>НАССР ТА </a:t>
            </a:r>
            <a:r>
              <a:rPr lang="en-US" b="1" dirty="0">
                <a:latin typeface="+mn-lt"/>
              </a:rPr>
              <a:t>ISO</a:t>
            </a:r>
            <a:r>
              <a:rPr lang="uk-UA" b="1" dirty="0">
                <a:latin typeface="+mn-lt"/>
              </a:rPr>
              <a:t> </a:t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>спільне та відмінності</a:t>
            </a:r>
            <a:endParaRPr lang="ru-UA" b="1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F621EE-B896-4EC1-9E12-AD7355064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906" y="3602036"/>
            <a:ext cx="4938188" cy="282064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E4EC60-7AE7-4E90-9BAD-F186EB001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0646"/>
          </a:xfrm>
        </p:spPr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6616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4A127-0A96-42C7-8645-DC92B10A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47"/>
            <a:ext cx="10515600" cy="57873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</a:t>
            </a:r>
            <a:r>
              <a:rPr lang="uk-UA" b="1" dirty="0">
                <a:latin typeface="+mn-lt"/>
              </a:rPr>
              <a:t>Українське законодавство</a:t>
            </a:r>
            <a:endParaRPr lang="ru-UA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CE7A35-8671-42A4-A291-A43C6848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661182"/>
            <a:ext cx="11892197" cy="6196818"/>
          </a:xfrm>
        </p:spPr>
        <p:txBody>
          <a:bodyPr>
            <a:normAutofit/>
          </a:bodyPr>
          <a:lstStyle/>
          <a:p>
            <a:r>
              <a:rPr lang="uk-UA" sz="3200" b="1" dirty="0"/>
              <a:t>Наказ Міністерства аграрної політики та продовольства України № 446 від 08.08.2019 (</a:t>
            </a:r>
            <a:r>
              <a:rPr lang="uk-UA" sz="3200" b="1" dirty="0">
                <a:solidFill>
                  <a:srgbClr val="FF0000"/>
                </a:solidFill>
              </a:rPr>
              <a:t>замість наказу № 41</a:t>
            </a:r>
            <a:r>
              <a:rPr lang="uk-UA" sz="3200" b="1" dirty="0"/>
              <a:t>) </a:t>
            </a:r>
          </a:p>
          <a:p>
            <a:r>
              <a:rPr lang="ru-UA" sz="3200" b="1" dirty="0"/>
              <a:t>Про </a:t>
            </a:r>
            <a:r>
              <a:rPr lang="ru-UA" sz="3200" b="1" dirty="0" err="1"/>
              <a:t>затвердження</a:t>
            </a:r>
            <a:r>
              <a:rPr lang="ru-UA" sz="3200" b="1" dirty="0"/>
              <a:t> </a:t>
            </a:r>
            <a:r>
              <a:rPr lang="ru-UA" sz="3200" b="1" dirty="0" err="1"/>
              <a:t>форми</a:t>
            </a:r>
            <a:r>
              <a:rPr lang="ru-UA" sz="3200" b="1" dirty="0"/>
              <a:t> акта, </a:t>
            </a:r>
            <a:r>
              <a:rPr lang="ru-UA" sz="3200" b="1" dirty="0" err="1"/>
              <a:t>складеного</a:t>
            </a:r>
            <a:r>
              <a:rPr lang="ru-UA" sz="3200" b="1" dirty="0"/>
              <a:t> за результатами </a:t>
            </a:r>
            <a:r>
              <a:rPr lang="ru-UA" sz="3200" b="1" dirty="0" err="1"/>
              <a:t>проведення</a:t>
            </a:r>
            <a:r>
              <a:rPr lang="ru-UA" sz="3200" b="1" dirty="0"/>
              <a:t> заходу державного контролю у </a:t>
            </a:r>
            <a:r>
              <a:rPr lang="ru-UA" sz="3200" b="1" dirty="0" err="1"/>
              <a:t>формі</a:t>
            </a:r>
            <a:r>
              <a:rPr lang="ru-UA" sz="3200" b="1" dirty="0"/>
              <a:t> аудиту </a:t>
            </a:r>
            <a:r>
              <a:rPr lang="ru-UA" sz="3200" b="1" dirty="0" err="1"/>
              <a:t>постійно</a:t>
            </a:r>
            <a:r>
              <a:rPr lang="ru-UA" sz="3200" b="1" dirty="0"/>
              <a:t> </a:t>
            </a:r>
            <a:r>
              <a:rPr lang="ru-UA" sz="3200" b="1" dirty="0" err="1"/>
              <a:t>діючих</a:t>
            </a:r>
            <a:r>
              <a:rPr lang="ru-UA" sz="3200" b="1" dirty="0"/>
              <a:t> процедур, </a:t>
            </a:r>
            <a:r>
              <a:rPr lang="ru-UA" sz="3200" b="1" dirty="0" err="1"/>
              <a:t>заснованих</a:t>
            </a:r>
            <a:r>
              <a:rPr lang="ru-UA" sz="3200" b="1" dirty="0"/>
              <a:t> на принципах НАССР</a:t>
            </a:r>
          </a:p>
          <a:p>
            <a:pPr marL="0" indent="0">
              <a:buNone/>
            </a:pPr>
            <a:r>
              <a:rPr lang="ru-RU" sz="3200" b="1" dirty="0"/>
              <a:t>НАКАЗ </a:t>
            </a:r>
            <a:r>
              <a:rPr lang="ru-RU" sz="3200" b="1" dirty="0" err="1"/>
              <a:t>від</a:t>
            </a:r>
            <a:r>
              <a:rPr lang="ru-RU" sz="3200" b="1" dirty="0"/>
              <a:t> 06.02.2017 № 42</a:t>
            </a:r>
          </a:p>
          <a:p>
            <a:pPr marL="0" indent="0">
              <a:buNone/>
            </a:pPr>
            <a:r>
              <a:rPr lang="ru-RU" sz="3200" b="1" dirty="0"/>
              <a:t> "Про </a:t>
            </a:r>
            <a:r>
              <a:rPr lang="ru-RU" sz="3200" b="1" dirty="0" err="1"/>
              <a:t>затвердження</a:t>
            </a:r>
            <a:r>
              <a:rPr lang="ru-RU" sz="3200" b="1" dirty="0"/>
              <a:t> </a:t>
            </a:r>
            <a:r>
              <a:rPr lang="ru-RU" sz="3200" b="1" dirty="0" err="1"/>
              <a:t>форми</a:t>
            </a:r>
            <a:r>
              <a:rPr lang="ru-RU" sz="3200" b="1" dirty="0"/>
              <a:t> акта, </a:t>
            </a:r>
            <a:r>
              <a:rPr lang="ru-RU" sz="3200" b="1" dirty="0" err="1"/>
              <a:t>складеного</a:t>
            </a:r>
            <a:r>
              <a:rPr lang="ru-RU" sz="3200" b="1" dirty="0"/>
              <a:t> за результатами </a:t>
            </a:r>
            <a:r>
              <a:rPr lang="ru-RU" sz="3200" b="1" dirty="0" err="1"/>
              <a:t>проведення</a:t>
            </a:r>
            <a:r>
              <a:rPr lang="ru-RU" sz="3200" b="1" dirty="0"/>
              <a:t> планового (</a:t>
            </a:r>
            <a:r>
              <a:rPr lang="ru-RU" sz="3200" b="1" dirty="0" err="1"/>
              <a:t>позапланового</a:t>
            </a:r>
            <a:r>
              <a:rPr lang="ru-RU" sz="3200" b="1" dirty="0"/>
              <a:t>) заходу державного контролю </a:t>
            </a:r>
            <a:r>
              <a:rPr lang="ru-RU" sz="3200" b="1" dirty="0" err="1"/>
              <a:t>стосовно</a:t>
            </a:r>
            <a:r>
              <a:rPr lang="ru-RU" sz="3200" b="1" dirty="0"/>
              <a:t> </a:t>
            </a:r>
            <a:r>
              <a:rPr lang="ru-RU" sz="3200" b="1" dirty="0" err="1"/>
              <a:t>додержання</a:t>
            </a:r>
            <a:r>
              <a:rPr lang="ru-RU" sz="3200" b="1" dirty="0"/>
              <a:t> операторами ринку </a:t>
            </a:r>
            <a:r>
              <a:rPr lang="ru-RU" sz="3200" b="1" dirty="0" err="1"/>
              <a:t>гігієнічних</a:t>
            </a:r>
            <a:r>
              <a:rPr lang="ru-RU" sz="3200" b="1" dirty="0"/>
              <a:t> </a:t>
            </a:r>
            <a:r>
              <a:rPr lang="ru-RU" sz="3200" b="1" dirty="0" err="1"/>
              <a:t>вимог</a:t>
            </a:r>
            <a:r>
              <a:rPr lang="ru-RU" sz="3200" b="1" dirty="0"/>
              <a:t> </a:t>
            </a:r>
            <a:r>
              <a:rPr lang="ru-RU" sz="3200" b="1" dirty="0" err="1"/>
              <a:t>щодо</a:t>
            </a:r>
            <a:r>
              <a:rPr lang="ru-RU" sz="3200" b="1" dirty="0"/>
              <a:t> </a:t>
            </a:r>
            <a:r>
              <a:rPr lang="ru-RU" sz="3200" b="1" dirty="0" err="1"/>
              <a:t>поводження</a:t>
            </a:r>
            <a:r>
              <a:rPr lang="ru-RU" sz="3200" b="1" dirty="0"/>
              <a:t> з </a:t>
            </a:r>
            <a:r>
              <a:rPr lang="ru-RU" sz="3200" b="1" dirty="0" err="1"/>
              <a:t>харчовими</a:t>
            </a:r>
            <a:r>
              <a:rPr lang="ru-RU" sz="3200" b="1" dirty="0"/>
              <a:t> продуктами« (</a:t>
            </a:r>
            <a:r>
              <a:rPr lang="ru-RU" sz="3200" b="1" dirty="0">
                <a:solidFill>
                  <a:srgbClr val="FF0000"/>
                </a:solidFill>
              </a:rPr>
              <a:t>ППУ</a:t>
            </a:r>
            <a:r>
              <a:rPr lang="ru-RU" sz="3200" b="1" dirty="0"/>
              <a:t>).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FA5898-1137-4E01-A439-EAC1B8FA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5514534"/>
            <a:ext cx="2968283" cy="13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6659563" cy="1308100"/>
          </a:xfrm>
          <a:extLst>
            <a:ext uri="{909E8E84-426E-40DD-AFC4-6F175D3DCCD1}">
              <a14:hiddenFill xmlns:a14="http://schemas.microsoft.com/office/drawing/2010/main">
                <a:solidFill>
                  <a:srgbClr val="FFE8D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uk-UA" altLang="ru-RU" sz="4000" b="1" dirty="0">
                <a:solidFill>
                  <a:schemeClr val="tx1"/>
                </a:solidFill>
                <a:latin typeface="+mn-lt"/>
              </a:rPr>
              <a:t>Загальні положення про І</a:t>
            </a:r>
            <a:r>
              <a:rPr lang="ru-RU" altLang="ru-RU" sz="4000" b="1" dirty="0">
                <a:solidFill>
                  <a:schemeClr val="tx1"/>
                </a:solidFill>
                <a:latin typeface="+mn-lt"/>
              </a:rPr>
              <a:t>SO</a:t>
            </a:r>
            <a:r>
              <a:rPr lang="uk-UA" altLang="ru-RU" sz="4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altLang="ru-RU" sz="4800" b="1" dirty="0">
                <a:solidFill>
                  <a:schemeClr val="tx1"/>
                </a:solidFill>
                <a:latin typeface="+mn-lt"/>
              </a:rPr>
              <a:t> </a:t>
            </a:r>
            <a:endParaRPr lang="ru-RU" alt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714500" y="1555750"/>
            <a:ext cx="895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677988" y="1484313"/>
            <a:ext cx="8990012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4000" b="1" dirty="0"/>
              <a:t>Що означає І</a:t>
            </a:r>
            <a:r>
              <a:rPr lang="ru-RU" altLang="ru-RU" sz="4000" b="1" dirty="0"/>
              <a:t>SO</a:t>
            </a:r>
            <a:r>
              <a:rPr lang="uk-UA" altLang="ru-RU" sz="4000" b="1" dirty="0"/>
              <a:t>?</a:t>
            </a:r>
            <a:endParaRPr lang="uk-UA" altLang="ru-RU" sz="40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uk-UA" altLang="ru-RU" sz="8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3500" b="1" dirty="0">
                <a:solidFill>
                  <a:srgbClr val="000000"/>
                </a:solidFill>
              </a:rPr>
              <a:t>І</a:t>
            </a:r>
            <a:r>
              <a:rPr lang="ru-RU" altLang="ru-RU" sz="3500" b="1" dirty="0">
                <a:solidFill>
                  <a:srgbClr val="000000"/>
                </a:solidFill>
              </a:rPr>
              <a:t>SO</a:t>
            </a:r>
            <a:r>
              <a:rPr lang="uk-UA" altLang="ru-RU" sz="3500" b="1" dirty="0">
                <a:solidFill>
                  <a:srgbClr val="000000"/>
                </a:solidFill>
              </a:rPr>
              <a:t> - це скорочення від І</a:t>
            </a:r>
            <a:r>
              <a:rPr lang="ru-RU" altLang="ru-RU" sz="3500" b="1" dirty="0" err="1">
                <a:solidFill>
                  <a:srgbClr val="000000"/>
                </a:solidFill>
              </a:rPr>
              <a:t>nternat</a:t>
            </a:r>
            <a:r>
              <a:rPr lang="uk-UA" altLang="ru-RU" sz="3500" b="1" dirty="0">
                <a:solidFill>
                  <a:srgbClr val="000000"/>
                </a:solidFill>
              </a:rPr>
              <a:t>і</a:t>
            </a:r>
            <a:r>
              <a:rPr lang="ru-RU" altLang="ru-RU" sz="3500" b="1" dirty="0" err="1">
                <a:solidFill>
                  <a:srgbClr val="000000"/>
                </a:solidFill>
              </a:rPr>
              <a:t>onal</a:t>
            </a:r>
            <a:r>
              <a:rPr lang="uk-UA" altLang="ru-RU" sz="3500" b="1" dirty="0">
                <a:solidFill>
                  <a:srgbClr val="000000"/>
                </a:solidFill>
              </a:rPr>
              <a:t> </a:t>
            </a:r>
            <a:r>
              <a:rPr lang="ru-RU" altLang="ru-RU" sz="3500" b="1" dirty="0" err="1">
                <a:solidFill>
                  <a:srgbClr val="000000"/>
                </a:solidFill>
              </a:rPr>
              <a:t>Organ</a:t>
            </a:r>
            <a:r>
              <a:rPr lang="uk-UA" altLang="ru-RU" sz="3500" b="1" dirty="0">
                <a:solidFill>
                  <a:srgbClr val="000000"/>
                </a:solidFill>
              </a:rPr>
              <a:t>і</a:t>
            </a:r>
            <a:r>
              <a:rPr lang="ru-RU" altLang="ru-RU" sz="3500" b="1" dirty="0" err="1">
                <a:solidFill>
                  <a:srgbClr val="000000"/>
                </a:solidFill>
              </a:rPr>
              <a:t>zat</a:t>
            </a:r>
            <a:r>
              <a:rPr lang="uk-UA" altLang="ru-RU" sz="3500" b="1" dirty="0">
                <a:solidFill>
                  <a:srgbClr val="000000"/>
                </a:solidFill>
              </a:rPr>
              <a:t>і</a:t>
            </a:r>
            <a:r>
              <a:rPr lang="ru-RU" altLang="ru-RU" sz="3500" b="1" dirty="0" err="1">
                <a:solidFill>
                  <a:srgbClr val="000000"/>
                </a:solidFill>
              </a:rPr>
              <a:t>on</a:t>
            </a:r>
            <a:r>
              <a:rPr lang="uk-UA" altLang="ru-RU" sz="3500" b="1" dirty="0">
                <a:solidFill>
                  <a:srgbClr val="000000"/>
                </a:solidFill>
              </a:rPr>
              <a:t> </a:t>
            </a:r>
            <a:r>
              <a:rPr lang="ru-RU" altLang="ru-RU" sz="3500" b="1" dirty="0" err="1">
                <a:solidFill>
                  <a:srgbClr val="000000"/>
                </a:solidFill>
              </a:rPr>
              <a:t>for</a:t>
            </a:r>
            <a:r>
              <a:rPr lang="uk-UA" altLang="ru-RU" sz="3500" b="1" dirty="0">
                <a:solidFill>
                  <a:srgbClr val="000000"/>
                </a:solidFill>
              </a:rPr>
              <a:t> </a:t>
            </a:r>
            <a:r>
              <a:rPr lang="ru-RU" altLang="ru-RU" sz="3500" b="1" dirty="0" err="1">
                <a:solidFill>
                  <a:srgbClr val="000000"/>
                </a:solidFill>
              </a:rPr>
              <a:t>Standard</a:t>
            </a:r>
            <a:r>
              <a:rPr lang="uk-UA" altLang="ru-RU" sz="3500" b="1" dirty="0">
                <a:solidFill>
                  <a:srgbClr val="000000"/>
                </a:solidFill>
              </a:rPr>
              <a:t>і</a:t>
            </a:r>
            <a:r>
              <a:rPr lang="ru-RU" altLang="ru-RU" sz="3500" b="1" dirty="0" err="1">
                <a:solidFill>
                  <a:srgbClr val="000000"/>
                </a:solidFill>
              </a:rPr>
              <a:t>zat</a:t>
            </a:r>
            <a:r>
              <a:rPr lang="uk-UA" altLang="ru-RU" sz="3500" b="1" dirty="0">
                <a:solidFill>
                  <a:srgbClr val="000000"/>
                </a:solidFill>
              </a:rPr>
              <a:t>і</a:t>
            </a:r>
            <a:r>
              <a:rPr lang="ru-RU" altLang="ru-RU" sz="3500" b="1" dirty="0" err="1">
                <a:solidFill>
                  <a:srgbClr val="000000"/>
                </a:solidFill>
              </a:rPr>
              <a:t>on</a:t>
            </a:r>
            <a:r>
              <a:rPr lang="uk-UA" altLang="ru-RU" sz="3500" b="1" dirty="0">
                <a:solidFill>
                  <a:srgbClr val="000000"/>
                </a:solidFill>
              </a:rPr>
              <a:t> (Міжнародна організація по стандартизації).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uk-UA" altLang="ru-RU" sz="8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3500" b="1" dirty="0">
                <a:solidFill>
                  <a:srgbClr val="000000"/>
                </a:solidFill>
              </a:rPr>
              <a:t>І</a:t>
            </a:r>
            <a:r>
              <a:rPr lang="ru-RU" altLang="ru-RU" sz="3500" b="1" dirty="0">
                <a:solidFill>
                  <a:srgbClr val="000000"/>
                </a:solidFill>
              </a:rPr>
              <a:t>SO</a:t>
            </a:r>
            <a:r>
              <a:rPr lang="uk-UA" altLang="ru-RU" sz="3500" b="1" dirty="0">
                <a:solidFill>
                  <a:srgbClr val="000000"/>
                </a:solidFill>
              </a:rPr>
              <a:t> - міжнародне агентство, що поєднує більше 100 країн-членів.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3500" b="1" dirty="0">
                <a:solidFill>
                  <a:srgbClr val="000000"/>
                </a:solidFill>
              </a:rPr>
              <a:t>Кожна країна, незалежно від її розміру, має один "рівний" голос.</a:t>
            </a:r>
            <a:endParaRPr lang="ru-RU" altLang="ru-RU" sz="3500" b="1" dirty="0">
              <a:solidFill>
                <a:srgbClr val="000000"/>
              </a:solidFill>
            </a:endParaRPr>
          </a:p>
        </p:txBody>
      </p:sp>
      <p:grpSp>
        <p:nvGrpSpPr>
          <p:cNvPr id="596998" name="Group 6"/>
          <p:cNvGrpSpPr>
            <a:grpSpLocks noChangeAspect="1"/>
          </p:cNvGrpSpPr>
          <p:nvPr/>
        </p:nvGrpSpPr>
        <p:grpSpPr bwMode="auto">
          <a:xfrm>
            <a:off x="8401050" y="1"/>
            <a:ext cx="2266950" cy="1958975"/>
            <a:chOff x="5012" y="618"/>
            <a:chExt cx="618" cy="534"/>
          </a:xfrm>
        </p:grpSpPr>
        <p:sp>
          <p:nvSpPr>
            <p:cNvPr id="12294" name="AutoShape 7"/>
            <p:cNvSpPr>
              <a:spLocks noChangeAspect="1" noChangeArrowheads="1" noTextEdit="1"/>
            </p:cNvSpPr>
            <p:nvPr/>
          </p:nvSpPr>
          <p:spPr bwMode="auto">
            <a:xfrm>
              <a:off x="5012" y="618"/>
              <a:ext cx="618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229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618"/>
              <a:ext cx="62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127859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596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1714500" y="1555750"/>
            <a:ext cx="895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524000" y="1044575"/>
            <a:ext cx="91440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8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4000" b="1" dirty="0"/>
              <a:t>Ціль І</a:t>
            </a:r>
            <a:r>
              <a:rPr lang="ru-RU" altLang="ru-RU" sz="4000" b="1" dirty="0"/>
              <a:t>SO</a:t>
            </a:r>
            <a:r>
              <a:rPr lang="uk-UA" altLang="ru-RU" sz="4000" b="1" dirty="0"/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4000" dirty="0">
                <a:solidFill>
                  <a:srgbClr val="000000"/>
                </a:solidFill>
              </a:rPr>
              <a:t>- </a:t>
            </a:r>
            <a:r>
              <a:rPr lang="uk-UA" altLang="ru-RU" sz="4000" b="1" dirty="0">
                <a:solidFill>
                  <a:srgbClr val="000000"/>
                </a:solidFill>
              </a:rPr>
              <a:t>це підтримка розробки стандартів, тестування й сертифікації, спрямованих на розвиток торгівлі якісними продуктами й послугами: між містами, між регіонами, між країнами по всій земній кулі.</a:t>
            </a:r>
            <a:r>
              <a:rPr lang="ru-RU" altLang="ru-RU" sz="40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39EF4D-A3C1-4C5D-B2BA-73D62A202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95263"/>
            <a:ext cx="2855741" cy="10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6842"/>
      </p:ext>
    </p:extLst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84E96-B65D-4BCF-B404-2E38541D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uk-UA" b="1" dirty="0">
                <a:latin typeface="+mn-lt"/>
              </a:rPr>
              <a:t>Стандарт ISO 22000:2018</a:t>
            </a:r>
            <a:endParaRPr lang="ru-RU" dirty="0"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059A31-2F5B-4BE4-8D72-30771C3C4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9153"/>
            <a:ext cx="3066757" cy="34657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CECBAE-E255-406D-A362-AAF137DEDA3A}"/>
              </a:ext>
            </a:extLst>
          </p:cNvPr>
          <p:cNvSpPr/>
          <p:nvPr/>
        </p:nvSpPr>
        <p:spPr>
          <a:xfrm>
            <a:off x="3404382" y="815926"/>
            <a:ext cx="878761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/>
              <a:t>Основним</a:t>
            </a:r>
            <a:r>
              <a:rPr lang="ru-RU" sz="3200" b="1" dirty="0"/>
              <a:t> </a:t>
            </a:r>
            <a:r>
              <a:rPr lang="ru-RU" sz="3200" b="1" dirty="0" err="1"/>
              <a:t>завданням</a:t>
            </a:r>
            <a:r>
              <a:rPr lang="ru-RU" sz="3200" b="1" dirty="0"/>
              <a:t> стандарту є </a:t>
            </a:r>
            <a:r>
              <a:rPr lang="ru-RU" sz="3200" b="1" dirty="0" err="1"/>
              <a:t>перетворення</a:t>
            </a:r>
            <a:r>
              <a:rPr lang="ru-RU" sz="3200" b="1" dirty="0"/>
              <a:t>  </a:t>
            </a:r>
            <a:r>
              <a:rPr lang="ru-RU" sz="3200" b="1" dirty="0" err="1"/>
              <a:t>управління</a:t>
            </a:r>
            <a:r>
              <a:rPr lang="ru-RU" sz="3200" b="1" dirty="0"/>
              <a:t> </a:t>
            </a:r>
            <a:r>
              <a:rPr lang="ru-RU" sz="3200" b="1" dirty="0" err="1"/>
              <a:t>безпечністю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 в </a:t>
            </a:r>
            <a:r>
              <a:rPr lang="ru-RU" sz="3200" b="1" dirty="0" err="1"/>
              <a:t>процес</a:t>
            </a:r>
            <a:r>
              <a:rPr lang="ru-RU" sz="3200" b="1" dirty="0"/>
              <a:t>, </a:t>
            </a:r>
            <a:r>
              <a:rPr lang="ru-RU" sz="3200" b="1" dirty="0" err="1"/>
              <a:t>який</a:t>
            </a:r>
            <a:r>
              <a:rPr lang="ru-RU" sz="3200" b="1" dirty="0"/>
              <a:t> </a:t>
            </a:r>
            <a:r>
              <a:rPr lang="ru-RU" sz="3200" b="1" dirty="0" err="1"/>
              <a:t>постійно</a:t>
            </a:r>
            <a:r>
              <a:rPr lang="ru-RU" sz="3200" b="1" dirty="0"/>
              <a:t> </a:t>
            </a:r>
            <a:r>
              <a:rPr lang="ru-RU" sz="3200" b="1" dirty="0" err="1"/>
              <a:t>вдосконалюється</a:t>
            </a:r>
            <a:r>
              <a:rPr lang="ru-RU" sz="3200" b="1" dirty="0"/>
              <a:t>.</a:t>
            </a:r>
          </a:p>
          <a:p>
            <a:r>
              <a:rPr lang="ru-RU" sz="3200" b="1" dirty="0"/>
              <a:t>В </a:t>
            </a:r>
            <a:r>
              <a:rPr lang="ru-RU" sz="3200" b="1" dirty="0" err="1"/>
              <a:t>основі</a:t>
            </a:r>
            <a:r>
              <a:rPr lang="ru-RU" sz="3200" b="1" dirty="0"/>
              <a:t> </a:t>
            </a:r>
            <a:r>
              <a:rPr lang="ru-RU" sz="3200" b="1" dirty="0" err="1"/>
              <a:t>даного</a:t>
            </a:r>
            <a:r>
              <a:rPr lang="ru-RU" sz="3200" b="1" dirty="0"/>
              <a:t> стандарту </a:t>
            </a:r>
            <a:r>
              <a:rPr lang="ru-RU" sz="3200" b="1" dirty="0" err="1"/>
              <a:t>міститься</a:t>
            </a:r>
            <a:r>
              <a:rPr lang="ru-RU" sz="3200" b="1" dirty="0"/>
              <a:t> </a:t>
            </a:r>
            <a:r>
              <a:rPr lang="ru-RU" sz="3200" b="1" dirty="0" err="1"/>
              <a:t>підхід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застосовується</a:t>
            </a:r>
            <a:r>
              <a:rPr lang="ru-RU" sz="3200" b="1" dirty="0"/>
              <a:t> до </a:t>
            </a:r>
            <a:r>
              <a:rPr lang="ru-RU" sz="3200" b="1" dirty="0" err="1"/>
              <a:t>безпечності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, </a:t>
            </a:r>
            <a:r>
              <a:rPr lang="ru-RU" sz="3200" b="1" dirty="0" err="1"/>
              <a:t>який</a:t>
            </a:r>
            <a:r>
              <a:rPr lang="ru-RU" sz="3200" b="1" dirty="0"/>
              <a:t> </a:t>
            </a:r>
            <a:r>
              <a:rPr lang="ru-RU" sz="3200" b="1" dirty="0" err="1"/>
              <a:t>допомагає</a:t>
            </a:r>
            <a:r>
              <a:rPr lang="ru-RU" sz="3200" b="1" dirty="0"/>
              <a:t> </a:t>
            </a:r>
            <a:r>
              <a:rPr lang="ru-RU" sz="3200" b="1" dirty="0" err="1"/>
              <a:t>виявляти</a:t>
            </a:r>
            <a:r>
              <a:rPr lang="ru-RU" sz="3200" b="1" dirty="0"/>
              <a:t>, </a:t>
            </a:r>
            <a:r>
              <a:rPr lang="ru-RU" sz="3200" b="1" dirty="0" err="1"/>
              <a:t>запобігати</a:t>
            </a:r>
            <a:r>
              <a:rPr lang="ru-RU" sz="3200" b="1" dirty="0"/>
              <a:t> і </a:t>
            </a:r>
            <a:r>
              <a:rPr lang="ru-RU" sz="3200" b="1" dirty="0" err="1"/>
              <a:t>зменшувати</a:t>
            </a:r>
            <a:r>
              <a:rPr lang="ru-RU" sz="3200" b="1" dirty="0"/>
              <a:t> </a:t>
            </a:r>
            <a:r>
              <a:rPr lang="ru-RU" sz="3200" b="1" dirty="0" err="1"/>
              <a:t>небезпеки</a:t>
            </a:r>
            <a:r>
              <a:rPr lang="ru-RU" sz="3200" b="1" dirty="0"/>
              <a:t> </a:t>
            </a:r>
            <a:r>
              <a:rPr lang="ru-RU" sz="3200" b="1" dirty="0" err="1"/>
              <a:t>протягом</a:t>
            </a:r>
            <a:r>
              <a:rPr lang="ru-RU" sz="3200" b="1" dirty="0"/>
              <a:t> </a:t>
            </a:r>
            <a:r>
              <a:rPr lang="ru-RU" sz="3200" b="1" dirty="0" err="1"/>
              <a:t>всього</a:t>
            </a:r>
            <a:r>
              <a:rPr lang="ru-RU" sz="3200" b="1" dirty="0"/>
              <a:t> </a:t>
            </a:r>
            <a:r>
              <a:rPr lang="ru-RU" sz="3200" b="1" dirty="0" err="1"/>
              <a:t>харчового</a:t>
            </a:r>
            <a:r>
              <a:rPr lang="ru-RU" sz="3200" b="1" dirty="0"/>
              <a:t> </a:t>
            </a:r>
            <a:r>
              <a:rPr lang="ru-RU" sz="3200" b="1" dirty="0" err="1"/>
              <a:t>ланцюга</a:t>
            </a:r>
            <a:r>
              <a:rPr lang="ru-RU" sz="3200" b="1" dirty="0"/>
              <a:t>.</a:t>
            </a:r>
          </a:p>
          <a:p>
            <a:r>
              <a:rPr lang="uk-UA" sz="3200" b="1" dirty="0"/>
              <a:t>Даний документ описує вимоги до СУБХП для застосування організаціями які безпосередньо або опосередковано залучені до харчового ланцюга.</a:t>
            </a:r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785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A3F48-35B6-45E7-99ED-183DD0B4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10958732" cy="745588"/>
          </a:xfrm>
        </p:spPr>
        <p:txBody>
          <a:bodyPr/>
          <a:lstStyle/>
          <a:p>
            <a:pPr algn="ctr"/>
            <a:r>
              <a:rPr lang="uk-UA" b="1" dirty="0">
                <a:latin typeface="+mn-lt"/>
              </a:rPr>
              <a:t>Стандарт ISO 22000:2018</a:t>
            </a:r>
            <a:endParaRPr lang="ru-UA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CD56E7-8F1B-4202-89DA-D3677303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5588"/>
            <a:ext cx="12191999" cy="6112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/>
              <a:t>Даний документ описує вимоги до СУБХП для застосування організаціями які безпосередньо або опосередковано залучені до харчового ланцюга.</a:t>
            </a:r>
          </a:p>
          <a:p>
            <a:pPr marL="0" indent="0">
              <a:buNone/>
            </a:pPr>
            <a:r>
              <a:rPr lang="uk-UA" sz="3200" b="1" dirty="0"/>
              <a:t>Цей документ дозволяє будь якій організації, включаючи невеликі або мало розвинені,</a:t>
            </a:r>
            <a:r>
              <a:rPr lang="ru-RU" sz="3200" b="1" dirty="0"/>
              <a:t> </a:t>
            </a:r>
            <a:r>
              <a:rPr lang="ru-RU" sz="3200" b="1" dirty="0" err="1"/>
              <a:t>впровадити</a:t>
            </a:r>
            <a:r>
              <a:rPr lang="ru-RU" sz="3200" b="1" dirty="0"/>
              <a:t> систему </a:t>
            </a:r>
            <a:r>
              <a:rPr lang="ru-RU" sz="3200" b="1" dirty="0" err="1"/>
              <a:t>управління</a:t>
            </a:r>
            <a:r>
              <a:rPr lang="ru-RU" sz="3200" b="1" dirty="0"/>
              <a:t> </a:t>
            </a:r>
            <a:r>
              <a:rPr lang="ru-RU" sz="3200" b="1" dirty="0" err="1"/>
              <a:t>безпечністю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 та </a:t>
            </a:r>
            <a:r>
              <a:rPr lang="ru-RU" sz="3200" b="1" dirty="0" err="1"/>
              <a:t>сертифікувати</a:t>
            </a:r>
            <a:r>
              <a:rPr lang="ru-RU" sz="3200" b="1" dirty="0"/>
              <a:t> </a:t>
            </a:r>
            <a:r>
              <a:rPr lang="ru-RU" sz="3200" b="1" dirty="0" err="1"/>
              <a:t>її</a:t>
            </a:r>
            <a:r>
              <a:rPr lang="ru-RU" sz="3200" b="1" dirty="0"/>
              <a:t> на </a:t>
            </a:r>
            <a:r>
              <a:rPr lang="ru-RU" sz="3200" b="1" dirty="0" err="1"/>
              <a:t>відповідність</a:t>
            </a:r>
            <a:r>
              <a:rPr lang="ru-RU" sz="3200" b="1" dirty="0"/>
              <a:t> </a:t>
            </a:r>
            <a:r>
              <a:rPr lang="ru-RU" sz="3200" b="1" dirty="0" err="1"/>
              <a:t>даному</a:t>
            </a:r>
            <a:r>
              <a:rPr lang="ru-RU" sz="3200" b="1" dirty="0"/>
              <a:t> стандарту.</a:t>
            </a:r>
          </a:p>
          <a:p>
            <a:pPr marL="0" indent="0">
              <a:buNone/>
            </a:pPr>
            <a:r>
              <a:rPr lang="ru-RU" sz="3200" b="1" dirty="0" err="1"/>
              <a:t>Організація</a:t>
            </a:r>
            <a:r>
              <a:rPr lang="ru-RU" sz="3200" b="1" dirty="0"/>
              <a:t> повинна </a:t>
            </a:r>
            <a:r>
              <a:rPr lang="ru-RU" sz="3200" b="1" dirty="0" err="1"/>
              <a:t>відповідно</a:t>
            </a:r>
            <a:r>
              <a:rPr lang="ru-RU" sz="3200" b="1" dirty="0"/>
              <a:t> до </a:t>
            </a:r>
            <a:r>
              <a:rPr lang="ru-RU" sz="3200" b="1" dirty="0" err="1"/>
              <a:t>вимог</a:t>
            </a:r>
            <a:r>
              <a:rPr lang="ru-RU" sz="3200" b="1" dirty="0"/>
              <a:t> </a:t>
            </a:r>
            <a:r>
              <a:rPr lang="ru-RU" sz="3200" b="1" dirty="0" err="1"/>
              <a:t>цього</a:t>
            </a:r>
            <a:r>
              <a:rPr lang="ru-RU" sz="3200" b="1" dirty="0"/>
              <a:t> документа </a:t>
            </a:r>
            <a:r>
              <a:rPr lang="ru-RU" sz="3200" b="1" dirty="0" err="1"/>
              <a:t>встановлювати</a:t>
            </a:r>
            <a:r>
              <a:rPr lang="ru-RU" sz="3200" b="1" dirty="0"/>
              <a:t>, </a:t>
            </a:r>
            <a:r>
              <a:rPr lang="ru-RU" sz="3200" b="1" dirty="0" err="1"/>
              <a:t>впроваджувати</a:t>
            </a:r>
            <a:r>
              <a:rPr lang="ru-RU" sz="3200" b="1" dirty="0"/>
              <a:t>, </a:t>
            </a:r>
            <a:r>
              <a:rPr lang="ru-RU" sz="3200" b="1" dirty="0" err="1"/>
              <a:t>підтримувати</a:t>
            </a:r>
            <a:r>
              <a:rPr lang="ru-RU" sz="3200" b="1" dirty="0"/>
              <a:t>, </a:t>
            </a:r>
            <a:r>
              <a:rPr lang="ru-RU" sz="3200" b="1" dirty="0" err="1"/>
              <a:t>оновлювати</a:t>
            </a:r>
            <a:r>
              <a:rPr lang="ru-RU" sz="3200" b="1" dirty="0"/>
              <a:t> та </a:t>
            </a:r>
            <a:r>
              <a:rPr lang="ru-RU" sz="3200" b="1" dirty="0" err="1"/>
              <a:t>постійно</a:t>
            </a:r>
            <a:r>
              <a:rPr lang="ru-RU" sz="3200" b="1" dirty="0"/>
              <a:t> </a:t>
            </a:r>
            <a:r>
              <a:rPr lang="ru-RU" sz="3200" b="1" dirty="0" err="1"/>
              <a:t>вдосконалювати</a:t>
            </a:r>
            <a:r>
              <a:rPr lang="ru-RU" sz="3200" b="1" dirty="0"/>
              <a:t> систему </a:t>
            </a:r>
            <a:r>
              <a:rPr lang="ru-RU" sz="3200" b="1" dirty="0" err="1"/>
              <a:t>управління</a:t>
            </a:r>
            <a:r>
              <a:rPr lang="ru-RU" sz="3200" b="1" dirty="0"/>
              <a:t> </a:t>
            </a:r>
            <a:r>
              <a:rPr lang="ru-RU" sz="3200" b="1" dirty="0" err="1"/>
              <a:t>безпечністю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, </a:t>
            </a:r>
            <a:r>
              <a:rPr lang="ru-RU" sz="3200" b="1" dirty="0" err="1"/>
              <a:t>включаючи</a:t>
            </a:r>
            <a:r>
              <a:rPr lang="ru-RU" sz="3200" b="1" dirty="0"/>
              <a:t> </a:t>
            </a:r>
            <a:r>
              <a:rPr lang="ru-RU" sz="3200" b="1" dirty="0" err="1"/>
              <a:t>необхідні</a:t>
            </a:r>
            <a:r>
              <a:rPr lang="ru-RU" sz="3200" b="1" dirty="0"/>
              <a:t> </a:t>
            </a:r>
            <a:r>
              <a:rPr lang="ru-RU" sz="3200" b="1" dirty="0" err="1"/>
              <a:t>процеси</a:t>
            </a:r>
            <a:r>
              <a:rPr lang="ru-RU" sz="3200" b="1" dirty="0"/>
              <a:t> та </a:t>
            </a:r>
            <a:r>
              <a:rPr lang="ru-RU" sz="3200" b="1" dirty="0" err="1"/>
              <a:t>їх</a:t>
            </a:r>
            <a:r>
              <a:rPr lang="ru-RU" sz="3200" b="1" dirty="0"/>
              <a:t> </a:t>
            </a:r>
            <a:r>
              <a:rPr lang="ru-RU" sz="3200" b="1" dirty="0" err="1"/>
              <a:t>взаємодію</a:t>
            </a:r>
            <a:r>
              <a:rPr lang="ru-RU" sz="3200" b="1" dirty="0"/>
              <a:t>. </a:t>
            </a:r>
          </a:p>
          <a:p>
            <a:pPr marL="0" indent="0">
              <a:buNone/>
            </a:pP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BC3FB1-0D0B-4013-803F-9BAA9228C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151" y="5880295"/>
            <a:ext cx="2222695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8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03F9D-3045-4B64-A603-0DBD7902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9"/>
            <a:ext cx="10515600" cy="67524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+mn-lt"/>
              </a:rPr>
              <a:t>Сертифікація СУБХП</a:t>
            </a:r>
            <a:endParaRPr lang="ru-UA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BEA92-48C9-47EB-AE82-34166D760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689317"/>
            <a:ext cx="12065391" cy="6042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/>
              <a:t>Сертифікація СУБХП добровільна. Підприємство сертифікує свою СУБХП для того, щоб продемонструвати своїм клієнтам, що система працює у відповідності з вибраним стандартом або схемою сертифікації і є результативною.</a:t>
            </a:r>
          </a:p>
          <a:p>
            <a:pPr marL="0" indent="0">
              <a:buNone/>
            </a:pPr>
            <a:r>
              <a:rPr lang="uk-UA" sz="3200" b="1" dirty="0"/>
              <a:t>В Україні є ряд представництв міжнародних компаній, які сертифікують СУБХП згідно міжнародних стандартів та українські сертифікаційні органи, які акредитовані</a:t>
            </a:r>
            <a:r>
              <a:rPr lang="uk-UA" sz="3200" b="1"/>
              <a:t>(обов’язково) </a:t>
            </a:r>
            <a:r>
              <a:rPr lang="uk-UA" sz="3200" b="1" dirty="0"/>
              <a:t>НААУ, та сертифікують на відповідність ДСТУ </a:t>
            </a:r>
            <a:r>
              <a:rPr lang="en-US" sz="3200" b="1" dirty="0"/>
              <a:t>ISO 22000</a:t>
            </a:r>
            <a:r>
              <a:rPr lang="uk-UA" sz="3200" b="1" dirty="0"/>
              <a:t>:</a:t>
            </a:r>
            <a:r>
              <a:rPr lang="en-US" sz="3200" b="1" dirty="0"/>
              <a:t>2018</a:t>
            </a:r>
            <a:r>
              <a:rPr lang="uk-UA" sz="3200" b="1" dirty="0"/>
              <a:t>.</a:t>
            </a:r>
            <a:endParaRPr lang="ru-UA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84829B-95F6-4BB3-8D70-7B6C25C81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246" y="4501662"/>
            <a:ext cx="5613009" cy="235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4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442C0-D6EB-4A35-870C-C06A8D99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268" y="4533122"/>
            <a:ext cx="11521440" cy="3963763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latin typeface="+mn-lt"/>
              </a:rPr>
              <a:t>ДЯКУЮ ЗА УВАГУ</a:t>
            </a:r>
            <a:br>
              <a:rPr lang="uk-UA" sz="7200" dirty="0">
                <a:latin typeface="+mn-lt"/>
              </a:rPr>
            </a:br>
            <a:endParaRPr lang="ru-UA" sz="72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BFDD04-1948-4D00-A8EA-70D7402FF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1" y="3056015"/>
            <a:ext cx="10748889" cy="3963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uk-UA" dirty="0"/>
              <a:t> </a:t>
            </a:r>
            <a:endParaRPr lang="en-US" dirty="0"/>
          </a:p>
          <a:p>
            <a:pPr marL="0" indent="0">
              <a:buNone/>
            </a:pPr>
            <a:r>
              <a:rPr lang="uk-UA" sz="3000" b="1" dirty="0"/>
              <a:t>Аудитор компанії </a:t>
            </a:r>
            <a:r>
              <a:rPr lang="en-US" sz="3000" b="1" dirty="0"/>
              <a:t>DQS </a:t>
            </a:r>
            <a:r>
              <a:rPr lang="uk-UA" sz="3000" b="1" dirty="0" err="1"/>
              <a:t>Микусевич</a:t>
            </a:r>
            <a:r>
              <a:rPr lang="uk-UA" sz="3000" b="1" dirty="0"/>
              <a:t> Валентина Якимівна</a:t>
            </a:r>
            <a:endParaRPr lang="en-US" sz="3000" b="1" dirty="0"/>
          </a:p>
          <a:p>
            <a:pPr marL="0" indent="0">
              <a:buNone/>
            </a:pPr>
            <a:r>
              <a:rPr lang="uk-UA" b="1" dirty="0" err="1"/>
              <a:t>Тел</a:t>
            </a:r>
            <a:r>
              <a:rPr lang="uk-UA" b="1" dirty="0"/>
              <a:t>. 067-441-60-32</a:t>
            </a:r>
            <a:r>
              <a:rPr lang="en-US" b="1" dirty="0"/>
              <a:t>                   </a:t>
            </a:r>
            <a:endParaRPr lang="uk-UA" b="1" dirty="0"/>
          </a:p>
          <a:p>
            <a:pPr marL="0" indent="0">
              <a:buNone/>
            </a:pPr>
            <a:r>
              <a:rPr lang="en-US" b="1" dirty="0"/>
              <a:t>email:</a:t>
            </a:r>
            <a:r>
              <a:rPr lang="uk-UA" b="1" dirty="0"/>
              <a:t> </a:t>
            </a:r>
            <a:r>
              <a:rPr lang="en-US" b="1" dirty="0"/>
              <a:t>4416032@ukr</a:t>
            </a:r>
            <a:r>
              <a:rPr lang="uk-UA" b="1" dirty="0"/>
              <a:t>.</a:t>
            </a:r>
            <a:r>
              <a:rPr lang="en-US" b="1" dirty="0"/>
              <a:t>net</a:t>
            </a:r>
            <a:endParaRPr lang="ru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E41935-0A8E-437D-8B45-ADC052B1A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22" y="164892"/>
            <a:ext cx="5556738" cy="51865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7B3FAE-1DF4-47E7-BEAD-B8050692A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6" y="164892"/>
            <a:ext cx="3801506" cy="45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07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7FEFF-5F39-405E-92A0-A66447F3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D3D42-5E60-4CDC-A7A4-CFF8A6DA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477108"/>
            <a:ext cx="11704320" cy="5380892"/>
          </a:xfrm>
        </p:spPr>
        <p:txBody>
          <a:bodyPr/>
          <a:lstStyle/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63503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7FEFF-5F39-405E-92A0-A66447F3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697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D3D42-5E60-4CDC-A7A4-CFF8A6DA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477108"/>
            <a:ext cx="11704320" cy="5380892"/>
          </a:xfrm>
        </p:spPr>
        <p:txBody>
          <a:bodyPr/>
          <a:lstStyle/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7533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032F85-DD3F-4AB6-A09F-CBC84C33FEC1}"/>
              </a:ext>
            </a:extLst>
          </p:cNvPr>
          <p:cNvSpPr/>
          <p:nvPr/>
        </p:nvSpPr>
        <p:spPr>
          <a:xfrm>
            <a:off x="422031" y="225084"/>
            <a:ext cx="1138076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/>
              <a:t>Принципи НАССР</a:t>
            </a:r>
            <a:endParaRPr lang="uk-UA" sz="3200" b="1" dirty="0"/>
          </a:p>
          <a:p>
            <a:pPr algn="just"/>
            <a:r>
              <a:rPr lang="ru-RU" sz="3200" b="1" dirty="0" err="1"/>
              <a:t>Найефективнішим</a:t>
            </a:r>
            <a:r>
              <a:rPr lang="ru-RU" sz="3200" b="1" dirty="0"/>
              <a:t> методом </a:t>
            </a:r>
            <a:r>
              <a:rPr lang="ru-RU" sz="3200" b="1" dirty="0" err="1"/>
              <a:t>забезпечення</a:t>
            </a:r>
            <a:r>
              <a:rPr lang="ru-RU" sz="3200" b="1" dirty="0"/>
              <a:t> </a:t>
            </a:r>
            <a:r>
              <a:rPr lang="ru-RU" sz="3200" b="1" dirty="0" err="1"/>
              <a:t>якості</a:t>
            </a:r>
            <a:r>
              <a:rPr lang="ru-RU" sz="3200" b="1" dirty="0"/>
              <a:t> та </a:t>
            </a:r>
            <a:r>
              <a:rPr lang="ru-RU" sz="3200" b="1" dirty="0" err="1"/>
              <a:t>безпечності</a:t>
            </a:r>
            <a:r>
              <a:rPr lang="ru-RU" sz="3200" b="1" dirty="0"/>
              <a:t> </a:t>
            </a:r>
            <a:r>
              <a:rPr lang="ru-RU" sz="3200" b="1" dirty="0" err="1"/>
              <a:t>харчової</a:t>
            </a:r>
            <a:r>
              <a:rPr lang="ru-RU" sz="3200" b="1" dirty="0"/>
              <a:t> </a:t>
            </a:r>
            <a:r>
              <a:rPr lang="ru-RU" sz="3200" b="1" dirty="0" err="1"/>
              <a:t>продукції</a:t>
            </a:r>
            <a:r>
              <a:rPr lang="ru-RU" sz="3200" b="1" dirty="0"/>
              <a:t> у </a:t>
            </a:r>
            <a:r>
              <a:rPr lang="ru-RU" sz="3200" b="1" dirty="0" err="1"/>
              <a:t>світі</a:t>
            </a:r>
            <a:r>
              <a:rPr lang="ru-RU" sz="3200" b="1" dirty="0"/>
              <a:t> </a:t>
            </a:r>
            <a:r>
              <a:rPr lang="ru-RU" sz="3200" b="1" dirty="0" err="1"/>
              <a:t>визнано</a:t>
            </a:r>
            <a:r>
              <a:rPr lang="ru-RU" sz="3200" b="1" dirty="0"/>
              <a:t> систему НАССР (</a:t>
            </a:r>
            <a:r>
              <a:rPr lang="en-US" sz="3200" b="1" dirty="0"/>
              <a:t>Hazard Analysis Control Critical Points - </a:t>
            </a:r>
            <a:r>
              <a:rPr lang="ru-RU" sz="3200" b="1" dirty="0" err="1"/>
              <a:t>аналіз</a:t>
            </a:r>
            <a:r>
              <a:rPr lang="ru-RU" sz="3200" b="1" dirty="0"/>
              <a:t> </a:t>
            </a:r>
            <a:r>
              <a:rPr lang="ru-RU" sz="3200" b="1" dirty="0" err="1"/>
              <a:t>ризиків</a:t>
            </a:r>
            <a:r>
              <a:rPr lang="ru-RU" sz="3200" b="1" dirty="0"/>
              <a:t> у </a:t>
            </a:r>
            <a:r>
              <a:rPr lang="ru-RU" sz="3200" b="1" dirty="0" err="1"/>
              <a:t>контрольних</a:t>
            </a:r>
            <a:r>
              <a:rPr lang="ru-RU" sz="3200" b="1" dirty="0"/>
              <a:t> </a:t>
            </a:r>
            <a:r>
              <a:rPr lang="ru-RU" sz="3200" b="1" dirty="0" err="1"/>
              <a:t>критичних</a:t>
            </a:r>
            <a:r>
              <a:rPr lang="ru-RU" sz="3200" b="1" dirty="0"/>
              <a:t> точках).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науково</a:t>
            </a:r>
            <a:r>
              <a:rPr lang="ru-RU" sz="3200" b="1" dirty="0"/>
              <a:t> </a:t>
            </a:r>
            <a:r>
              <a:rPr lang="ru-RU" sz="3200" b="1" dirty="0" err="1"/>
              <a:t>обґрунтований</a:t>
            </a:r>
            <a:r>
              <a:rPr lang="ru-RU" sz="3200" b="1" dirty="0"/>
              <a:t>, </a:t>
            </a:r>
            <a:r>
              <a:rPr lang="ru-RU" sz="3200" b="1" dirty="0" err="1"/>
              <a:t>раціональний</a:t>
            </a:r>
            <a:r>
              <a:rPr lang="ru-RU" sz="3200" b="1" dirty="0"/>
              <a:t> і </a:t>
            </a:r>
            <a:r>
              <a:rPr lang="ru-RU" sz="3200" b="1" dirty="0" err="1"/>
              <a:t>систематичний</a:t>
            </a:r>
            <a:r>
              <a:rPr lang="ru-RU" sz="3200" b="1" dirty="0"/>
              <a:t> </a:t>
            </a:r>
            <a:r>
              <a:rPr lang="ru-RU" sz="3200" b="1" dirty="0" err="1"/>
              <a:t>підхід</a:t>
            </a:r>
            <a:r>
              <a:rPr lang="ru-RU" sz="3200" b="1" dirty="0"/>
              <a:t> до </a:t>
            </a:r>
            <a:r>
              <a:rPr lang="ru-RU" sz="3200" b="1" dirty="0" err="1"/>
              <a:t>ідентифікації</a:t>
            </a:r>
            <a:r>
              <a:rPr lang="ru-RU" sz="3200" b="1" dirty="0"/>
              <a:t> </a:t>
            </a:r>
            <a:r>
              <a:rPr lang="ru-RU" sz="3200" b="1" dirty="0" err="1"/>
              <a:t>продукції</a:t>
            </a:r>
            <a:r>
              <a:rPr lang="ru-RU" sz="3200" b="1" dirty="0"/>
              <a:t>, </a:t>
            </a:r>
            <a:r>
              <a:rPr lang="ru-RU" sz="3200" b="1" dirty="0" err="1"/>
              <a:t>оцінювання</a:t>
            </a:r>
            <a:r>
              <a:rPr lang="ru-RU" sz="3200" b="1" dirty="0"/>
              <a:t> та контролю </a:t>
            </a:r>
            <a:r>
              <a:rPr lang="ru-RU" sz="3200" b="1" dirty="0" err="1"/>
              <a:t>ризиків</a:t>
            </a:r>
            <a:r>
              <a:rPr lang="ru-RU" sz="3200" b="1" dirty="0"/>
              <a:t>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можуть</a:t>
            </a:r>
            <a:r>
              <a:rPr lang="ru-RU" sz="3200" b="1" dirty="0"/>
              <a:t> </a:t>
            </a:r>
            <a:r>
              <a:rPr lang="ru-RU" sz="3200" b="1" dirty="0" err="1"/>
              <a:t>виникнути</a:t>
            </a:r>
            <a:r>
              <a:rPr lang="ru-RU" sz="3200" b="1" dirty="0"/>
              <a:t> </a:t>
            </a:r>
            <a:r>
              <a:rPr lang="ru-RU" sz="3200" b="1" dirty="0" err="1"/>
              <a:t>під</a:t>
            </a:r>
            <a:r>
              <a:rPr lang="ru-RU" sz="3200" b="1" dirty="0"/>
              <a:t> час </a:t>
            </a:r>
            <a:r>
              <a:rPr lang="ru-RU" sz="3200" b="1" dirty="0" err="1"/>
              <a:t>виробництва</a:t>
            </a:r>
            <a:r>
              <a:rPr lang="ru-RU" sz="3200" b="1" dirty="0"/>
              <a:t>, </a:t>
            </a:r>
            <a:r>
              <a:rPr lang="ru-RU" sz="3200" b="1" dirty="0" err="1"/>
              <a:t>перероблення</a:t>
            </a:r>
            <a:r>
              <a:rPr lang="ru-RU" sz="3200" b="1" dirty="0"/>
              <a:t>, </a:t>
            </a:r>
            <a:r>
              <a:rPr lang="ru-RU" sz="3200" b="1" dirty="0" err="1"/>
              <a:t>зберігання</a:t>
            </a:r>
            <a:r>
              <a:rPr lang="ru-RU" sz="3200" b="1" dirty="0"/>
              <a:t> та </a:t>
            </a:r>
            <a:r>
              <a:rPr lang="ru-RU" sz="3200" b="1" dirty="0" err="1"/>
              <a:t>використання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. </a:t>
            </a:r>
            <a:r>
              <a:rPr lang="ru-RU" sz="3200" b="1" dirty="0" err="1"/>
              <a:t>Принципи</a:t>
            </a:r>
            <a:r>
              <a:rPr lang="ru-RU" sz="3200" b="1" dirty="0"/>
              <a:t> </a:t>
            </a:r>
            <a:r>
              <a:rPr lang="ru-RU" sz="3200" b="1" dirty="0" err="1"/>
              <a:t>системи</a:t>
            </a:r>
            <a:r>
              <a:rPr lang="ru-RU" sz="3200" b="1" dirty="0"/>
              <a:t> НАССР рекомендовано до практичного </a:t>
            </a:r>
            <a:r>
              <a:rPr lang="ru-RU" sz="3200" b="1" dirty="0" err="1"/>
              <a:t>застосування</a:t>
            </a:r>
            <a:r>
              <a:rPr lang="ru-RU" sz="3200" b="1" dirty="0"/>
              <a:t> </a:t>
            </a:r>
            <a:r>
              <a:rPr lang="ru-RU" sz="3200" b="1" dirty="0" err="1"/>
              <a:t>Комісією</a:t>
            </a:r>
            <a:r>
              <a:rPr lang="ru-RU" sz="3200" b="1" dirty="0"/>
              <a:t> </a:t>
            </a:r>
            <a:r>
              <a:rPr lang="en-US" sz="3200" b="1" dirty="0"/>
              <a:t>Codex Alimentarius </a:t>
            </a:r>
            <a:r>
              <a:rPr lang="ru-RU" sz="3200" b="1" dirty="0"/>
              <a:t>і є </a:t>
            </a:r>
            <a:r>
              <a:rPr lang="ru-RU" sz="3200" b="1" dirty="0" err="1"/>
              <a:t>обов'язковими</a:t>
            </a:r>
            <a:r>
              <a:rPr lang="ru-RU" sz="3200" b="1" dirty="0"/>
              <a:t> для </a:t>
            </a:r>
            <a:r>
              <a:rPr lang="ru-RU" sz="3200" b="1" dirty="0" err="1"/>
              <a:t>країн</a:t>
            </a:r>
            <a:r>
              <a:rPr lang="ru-RU" sz="3200" b="1" dirty="0"/>
              <a:t> ЄС на </a:t>
            </a:r>
            <a:r>
              <a:rPr lang="ru-RU" sz="3200" b="1" dirty="0" err="1"/>
              <a:t>всіх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підприємствах</a:t>
            </a:r>
            <a:r>
              <a:rPr lang="ru-RU" sz="3200" b="1" dirty="0"/>
              <a:t>.</a:t>
            </a:r>
            <a:endParaRPr lang="ru-UA" sz="3200" b="1" dirty="0"/>
          </a:p>
        </p:txBody>
      </p:sp>
    </p:spTree>
    <p:extLst>
      <p:ext uri="{BB962C8B-B14F-4D97-AF65-F5344CB8AC3E}">
        <p14:creationId xmlns:p14="http://schemas.microsoft.com/office/powerpoint/2010/main" val="111465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E0F4F-0D53-4EB9-94FA-0EC3D49C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894255" cy="984737"/>
          </a:xfrm>
        </p:spPr>
        <p:txBody>
          <a:bodyPr/>
          <a:lstStyle/>
          <a:p>
            <a:pPr algn="ctr"/>
            <a:r>
              <a:rPr lang="uk-UA" b="1" dirty="0">
                <a:latin typeface="+mn-lt"/>
              </a:rPr>
              <a:t>Принципи НАССР</a:t>
            </a:r>
            <a:endParaRPr lang="ru-UA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71FF2-FC03-4CCA-B50A-A9925D09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8" y="703385"/>
            <a:ext cx="11882511" cy="6154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Система НАССР </a:t>
            </a:r>
            <a:r>
              <a:rPr lang="ru-RU" sz="3200" b="1" dirty="0" err="1"/>
              <a:t>набула</a:t>
            </a:r>
            <a:r>
              <a:rPr lang="ru-RU" sz="3200" b="1" dirty="0"/>
              <a:t> великого </a:t>
            </a:r>
            <a:r>
              <a:rPr lang="ru-RU" sz="3200" b="1" dirty="0" err="1"/>
              <a:t>поширення</a:t>
            </a:r>
            <a:r>
              <a:rPr lang="ru-RU" sz="3200" b="1" dirty="0"/>
              <a:t> у </a:t>
            </a:r>
            <a:r>
              <a:rPr lang="ru-RU" sz="3200" b="1" dirty="0" err="1"/>
              <a:t>світовій</a:t>
            </a:r>
            <a:r>
              <a:rPr lang="ru-RU" sz="3200" b="1" dirty="0"/>
              <a:t> </a:t>
            </a:r>
            <a:r>
              <a:rPr lang="ru-RU" sz="3200" b="1" dirty="0" err="1"/>
              <a:t>практиці</a:t>
            </a:r>
            <a:r>
              <a:rPr lang="ru-RU" sz="3200" b="1" dirty="0"/>
              <a:t> </a:t>
            </a:r>
            <a:r>
              <a:rPr lang="ru-RU" sz="3200" b="1" dirty="0" err="1"/>
              <a:t>завдяки</a:t>
            </a:r>
            <a:r>
              <a:rPr lang="ru-RU" sz="3200" b="1" dirty="0"/>
              <a:t> тому, </a:t>
            </a:r>
            <a:r>
              <a:rPr lang="ru-RU" sz="3200" b="1" dirty="0" err="1"/>
              <a:t>що</a:t>
            </a:r>
            <a:r>
              <a:rPr lang="ru-RU" sz="3200" b="1" dirty="0"/>
              <a:t> вона </a:t>
            </a:r>
            <a:r>
              <a:rPr lang="ru-RU" sz="3200" b="1" dirty="0" err="1"/>
              <a:t>працює</a:t>
            </a:r>
            <a:r>
              <a:rPr lang="ru-RU" sz="3200" b="1" dirty="0"/>
              <a:t> з будь-</a:t>
            </a:r>
            <a:r>
              <a:rPr lang="ru-RU" sz="3200" b="1" dirty="0" err="1"/>
              <a:t>якими</a:t>
            </a:r>
            <a:r>
              <a:rPr lang="ru-RU" sz="3200" b="1" dirty="0"/>
              <a:t> </a:t>
            </a:r>
            <a:r>
              <a:rPr lang="ru-RU" sz="3200" b="1" dirty="0" err="1"/>
              <a:t>харчовими</a:t>
            </a:r>
            <a:r>
              <a:rPr lang="ru-RU" sz="3200" b="1" dirty="0"/>
              <a:t> продуктами і з будь-</a:t>
            </a:r>
            <a:r>
              <a:rPr lang="ru-RU" sz="3200" b="1" dirty="0" err="1"/>
              <a:t>якою</a:t>
            </a:r>
            <a:r>
              <a:rPr lang="ru-RU" sz="3200" b="1" dirty="0"/>
              <a:t> системою </a:t>
            </a:r>
            <a:r>
              <a:rPr lang="ru-RU" sz="3200" b="1" dirty="0" err="1"/>
              <a:t>виробництва</a:t>
            </a:r>
            <a:r>
              <a:rPr lang="ru-RU" sz="3200" b="1" dirty="0"/>
              <a:t>.</a:t>
            </a:r>
          </a:p>
          <a:p>
            <a:pPr marL="0" indent="0">
              <a:buNone/>
            </a:pPr>
            <a:r>
              <a:rPr lang="ru-RU" sz="3200" b="1" dirty="0" err="1"/>
              <a:t>Компанія</a:t>
            </a:r>
            <a:r>
              <a:rPr lang="ru-RU" sz="3200" b="1" dirty="0"/>
              <a:t> </a:t>
            </a:r>
            <a:r>
              <a:rPr lang="en-US" sz="3200" b="1" dirty="0" err="1"/>
              <a:t>Pilsbury</a:t>
            </a:r>
            <a:r>
              <a:rPr lang="en-US" sz="3200" b="1" dirty="0"/>
              <a:t> </a:t>
            </a:r>
            <a:r>
              <a:rPr lang="ru-RU" sz="3200" b="1" dirty="0" err="1"/>
              <a:t>вперше</a:t>
            </a:r>
            <a:r>
              <a:rPr lang="ru-RU" sz="3200" b="1" dirty="0"/>
              <a:t> </a:t>
            </a:r>
            <a:r>
              <a:rPr lang="ru-RU" sz="3200" b="1" dirty="0" err="1"/>
              <a:t>доповіла</a:t>
            </a:r>
            <a:r>
              <a:rPr lang="ru-RU" sz="3200" b="1" dirty="0"/>
              <a:t> про </a:t>
            </a:r>
            <a:r>
              <a:rPr lang="ru-RU" sz="3200" b="1" dirty="0" err="1"/>
              <a:t>створення</a:t>
            </a:r>
            <a:r>
              <a:rPr lang="ru-RU" sz="3200" b="1" dirty="0"/>
              <a:t> </a:t>
            </a:r>
            <a:r>
              <a:rPr lang="ru-RU" sz="3200" b="1" dirty="0" err="1"/>
              <a:t>системи</a:t>
            </a:r>
            <a:r>
              <a:rPr lang="ru-RU" sz="3200" b="1" dirty="0"/>
              <a:t> </a:t>
            </a:r>
            <a:r>
              <a:rPr lang="ru-RU" sz="3200" b="1" dirty="0" err="1"/>
              <a:t>управління</a:t>
            </a:r>
            <a:r>
              <a:rPr lang="ru-RU" sz="3200" b="1" dirty="0"/>
              <a:t> </a:t>
            </a:r>
            <a:r>
              <a:rPr lang="ru-RU" sz="3200" b="1" dirty="0" err="1"/>
              <a:t>виробництвом</a:t>
            </a:r>
            <a:r>
              <a:rPr lang="ru-RU" sz="3200" b="1" dirty="0"/>
              <a:t> в 1971 </a:t>
            </a:r>
            <a:r>
              <a:rPr lang="ru-RU" sz="3200" b="1" dirty="0" err="1"/>
              <a:t>році</a:t>
            </a:r>
            <a:r>
              <a:rPr lang="ru-RU" sz="3200" b="1" dirty="0"/>
              <a:t> на </a:t>
            </a:r>
            <a:r>
              <a:rPr lang="ru-RU" sz="3200" b="1" dirty="0" err="1"/>
              <a:t>конференції</a:t>
            </a:r>
            <a:r>
              <a:rPr lang="ru-RU" sz="3200" b="1" dirty="0"/>
              <a:t> з </a:t>
            </a:r>
            <a:r>
              <a:rPr lang="ru-RU" sz="3200" b="1" dirty="0" err="1"/>
              <a:t>безпечності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, </a:t>
            </a:r>
            <a:r>
              <a:rPr lang="ru-RU" sz="3200" b="1" dirty="0" err="1"/>
              <a:t>проте</a:t>
            </a:r>
            <a:r>
              <a:rPr lang="ru-RU" sz="3200" b="1" dirty="0"/>
              <a:t> </a:t>
            </a:r>
            <a:r>
              <a:rPr lang="ru-RU" sz="3200" b="1" dirty="0" err="1"/>
              <a:t>матеріали</a:t>
            </a:r>
            <a:r>
              <a:rPr lang="ru-RU" sz="3200" b="1" dirty="0"/>
              <a:t> </a:t>
            </a:r>
            <a:r>
              <a:rPr lang="ru-RU" sz="3200" b="1" dirty="0" err="1"/>
              <a:t>цієї</a:t>
            </a:r>
            <a:r>
              <a:rPr lang="ru-RU" sz="3200" b="1" dirty="0"/>
              <a:t> </a:t>
            </a:r>
            <a:r>
              <a:rPr lang="ru-RU" sz="3200" b="1" dirty="0" err="1"/>
              <a:t>конференції</a:t>
            </a:r>
            <a:r>
              <a:rPr lang="ru-RU" sz="3200" b="1" dirty="0"/>
              <a:t> </a:t>
            </a:r>
            <a:r>
              <a:rPr lang="ru-RU" sz="3200" b="1" dirty="0" err="1"/>
              <a:t>опубліковано</a:t>
            </a:r>
            <a:r>
              <a:rPr lang="ru-RU" sz="3200" b="1" dirty="0"/>
              <a:t> </a:t>
            </a:r>
            <a:r>
              <a:rPr lang="ru-RU" sz="3200" b="1" dirty="0" err="1"/>
              <a:t>лише</a:t>
            </a:r>
            <a:r>
              <a:rPr lang="ru-RU" sz="3200" b="1" dirty="0"/>
              <a:t> 1973 </a:t>
            </a:r>
            <a:r>
              <a:rPr lang="ru-RU" sz="3200" b="1" dirty="0" err="1"/>
              <a:t>році</a:t>
            </a:r>
            <a:r>
              <a:rPr lang="ru-RU" sz="3200" b="1" dirty="0"/>
              <a:t>. </a:t>
            </a:r>
            <a:r>
              <a:rPr lang="ru-RU" sz="3200" b="1" dirty="0" err="1"/>
              <a:t>Саме</a:t>
            </a:r>
            <a:r>
              <a:rPr lang="ru-RU" sz="3200" b="1" dirty="0"/>
              <a:t> з того часу в США </a:t>
            </a:r>
            <a:r>
              <a:rPr lang="ru-RU" sz="3200" b="1" dirty="0" err="1"/>
              <a:t>розпочалися</a:t>
            </a:r>
            <a:r>
              <a:rPr lang="ru-RU" sz="3200" b="1" dirty="0"/>
              <a:t> </a:t>
            </a:r>
            <a:r>
              <a:rPr lang="ru-RU" sz="3200" b="1" dirty="0" err="1"/>
              <a:t>роботи</a:t>
            </a:r>
            <a:r>
              <a:rPr lang="ru-RU" sz="3200" b="1" dirty="0"/>
              <a:t> з </a:t>
            </a:r>
            <a:r>
              <a:rPr lang="ru-RU" sz="3200" b="1" dirty="0" err="1"/>
              <a:t>розроблення</a:t>
            </a:r>
            <a:r>
              <a:rPr lang="ru-RU" sz="3200" b="1" dirty="0"/>
              <a:t> "</a:t>
            </a:r>
            <a:r>
              <a:rPr lang="ru-RU" sz="3200" b="1" dirty="0" err="1"/>
              <a:t>Настанови</a:t>
            </a:r>
            <a:r>
              <a:rPr lang="ru-RU" sz="3200" b="1" dirty="0"/>
              <a:t> </a:t>
            </a:r>
            <a:r>
              <a:rPr lang="ru-RU" sz="3200" b="1" dirty="0" err="1"/>
              <a:t>щодо</a:t>
            </a:r>
            <a:r>
              <a:rPr lang="ru-RU" sz="3200" b="1" dirty="0"/>
              <a:t> </a:t>
            </a:r>
            <a:r>
              <a:rPr lang="ru-RU" sz="3200" b="1" dirty="0" err="1"/>
              <a:t>системи</a:t>
            </a:r>
            <a:r>
              <a:rPr lang="ru-RU" sz="3200" b="1" dirty="0"/>
              <a:t> НАССР",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фінансував</a:t>
            </a:r>
            <a:r>
              <a:rPr lang="ru-RU" sz="3200" b="1" dirty="0"/>
              <a:t> уряд.  В 1985 </a:t>
            </a:r>
            <a:r>
              <a:rPr lang="ru-RU" sz="3200" b="1" dirty="0" err="1"/>
              <a:t>році</a:t>
            </a:r>
            <a:r>
              <a:rPr lang="ru-RU" sz="3200" b="1" dirty="0"/>
              <a:t> </a:t>
            </a:r>
            <a:r>
              <a:rPr lang="ru-RU" sz="3200" b="1" dirty="0" err="1"/>
              <a:t>Національна</a:t>
            </a:r>
            <a:r>
              <a:rPr lang="ru-RU" sz="3200" b="1" dirty="0"/>
              <a:t> </a:t>
            </a:r>
            <a:r>
              <a:rPr lang="ru-RU" sz="3200" b="1" dirty="0" err="1"/>
              <a:t>Академія</a:t>
            </a:r>
            <a:r>
              <a:rPr lang="ru-RU" sz="3200" b="1" dirty="0"/>
              <a:t> Наук США </a:t>
            </a:r>
            <a:r>
              <a:rPr lang="ru-RU" sz="3200" b="1" dirty="0" err="1"/>
              <a:t>рекомендувала</a:t>
            </a:r>
            <a:r>
              <a:rPr lang="ru-RU" sz="3200" b="1" dirty="0"/>
              <a:t>,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/>
              <a:t>підхід</a:t>
            </a:r>
            <a:r>
              <a:rPr lang="ru-RU" sz="3200" b="1" dirty="0"/>
              <a:t> НАССР </a:t>
            </a:r>
            <a:r>
              <a:rPr lang="ru-RU" sz="3200" b="1" dirty="0" err="1"/>
              <a:t>був</a:t>
            </a:r>
            <a:r>
              <a:rPr lang="ru-RU" sz="3200" b="1" dirty="0"/>
              <a:t> </a:t>
            </a:r>
            <a:r>
              <a:rPr lang="ru-RU" sz="3200" b="1" dirty="0" err="1"/>
              <a:t>прийнятий</a:t>
            </a:r>
            <a:r>
              <a:rPr lang="ru-RU" sz="3200" b="1" dirty="0"/>
              <a:t> на </a:t>
            </a:r>
            <a:r>
              <a:rPr lang="ru-RU" sz="3200" b="1" dirty="0" err="1"/>
              <a:t>переробних</a:t>
            </a:r>
            <a:r>
              <a:rPr lang="ru-RU" sz="3200" b="1" dirty="0"/>
              <a:t> </a:t>
            </a:r>
            <a:r>
              <a:rPr lang="ru-RU" sz="3200" b="1" dirty="0" err="1"/>
              <a:t>підприємствах</a:t>
            </a:r>
            <a:r>
              <a:rPr lang="ru-RU" sz="3200" b="1" dirty="0"/>
              <a:t>  </a:t>
            </a:r>
            <a:r>
              <a:rPr lang="ru-RU" sz="3200" b="1" dirty="0" err="1"/>
              <a:t>харчової</a:t>
            </a:r>
            <a:r>
              <a:rPr lang="ru-RU" sz="3200" b="1" dirty="0"/>
              <a:t> </a:t>
            </a:r>
            <a:r>
              <a:rPr lang="ru-RU" sz="3200" b="1" dirty="0" err="1"/>
              <a:t>промисловості</a:t>
            </a:r>
            <a:r>
              <a:rPr lang="ru-RU" sz="3200" b="1" dirty="0"/>
              <a:t> для </a:t>
            </a:r>
            <a:r>
              <a:rPr lang="ru-RU" sz="3200" b="1" dirty="0" err="1"/>
              <a:t>гарантування</a:t>
            </a:r>
            <a:r>
              <a:rPr lang="ru-RU" sz="3200" b="1" dirty="0"/>
              <a:t> </a:t>
            </a:r>
            <a:r>
              <a:rPr lang="ru-RU" sz="3200" b="1" dirty="0" err="1"/>
              <a:t>безпечності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. 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3938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1537-422B-455D-A550-29015125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48"/>
            <a:ext cx="10515600" cy="66118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+mn-lt"/>
              </a:rPr>
              <a:t>Принципи НАССР</a:t>
            </a:r>
            <a:endParaRPr lang="ru-UA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332A2-A5A6-43EC-9F8B-E2747D8C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0671"/>
            <a:ext cx="12192000" cy="58873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/>
              <a:t>Перша </a:t>
            </a:r>
            <a:r>
              <a:rPr lang="ru-RU" sz="3200" b="1" dirty="0" err="1"/>
              <a:t>настанова</a:t>
            </a:r>
            <a:r>
              <a:rPr lang="ru-RU" sz="3200" b="1" dirty="0"/>
              <a:t> </a:t>
            </a:r>
            <a:r>
              <a:rPr lang="ru-RU" sz="3200" b="1" dirty="0" err="1"/>
              <a:t>з'явилася</a:t>
            </a:r>
            <a:r>
              <a:rPr lang="ru-RU" sz="3200" b="1" dirty="0"/>
              <a:t> в 1989 </a:t>
            </a:r>
            <a:r>
              <a:rPr lang="ru-RU" sz="3200" b="1" dirty="0" err="1"/>
              <a:t>році</a:t>
            </a:r>
            <a:r>
              <a:rPr lang="ru-RU" sz="3200" b="1" dirty="0"/>
              <a:t>, і з того часу </a:t>
            </a:r>
            <a:r>
              <a:rPr lang="ru-RU" sz="3200" b="1" dirty="0" err="1"/>
              <a:t>її</a:t>
            </a:r>
            <a:r>
              <a:rPr lang="ru-RU" sz="3200" b="1" dirty="0"/>
              <a:t> почали </a:t>
            </a:r>
            <a:r>
              <a:rPr lang="ru-RU" sz="3200" b="1" dirty="0" err="1"/>
              <a:t>швидко</a:t>
            </a:r>
            <a:r>
              <a:rPr lang="ru-RU" sz="3200" b="1" dirty="0"/>
              <a:t> </a:t>
            </a:r>
            <a:r>
              <a:rPr lang="ru-RU" sz="3200" b="1" dirty="0" err="1"/>
              <a:t>впроваджувати</a:t>
            </a:r>
            <a:r>
              <a:rPr lang="ru-RU" sz="3200" b="1" dirty="0"/>
              <a:t> у </a:t>
            </a:r>
            <a:r>
              <a:rPr lang="ru-RU" sz="3200" b="1" dirty="0" err="1"/>
              <a:t>харчовій</a:t>
            </a:r>
            <a:r>
              <a:rPr lang="ru-RU" sz="3200" b="1" dirty="0"/>
              <a:t> </a:t>
            </a:r>
            <a:r>
              <a:rPr lang="ru-RU" sz="3200" b="1" dirty="0" err="1"/>
              <a:t>промисловості</a:t>
            </a:r>
            <a:r>
              <a:rPr lang="ru-RU" sz="3200" b="1" dirty="0"/>
              <a:t> США, а </a:t>
            </a:r>
            <a:r>
              <a:rPr lang="ru-RU" sz="3200" b="1" dirty="0" err="1"/>
              <a:t>потім</a:t>
            </a:r>
            <a:r>
              <a:rPr lang="ru-RU" sz="3200" b="1" dirty="0"/>
              <a:t> в </a:t>
            </a:r>
            <a:r>
              <a:rPr lang="ru-RU" sz="3200" b="1" dirty="0" err="1"/>
              <a:t>інших</a:t>
            </a:r>
            <a:r>
              <a:rPr lang="ru-RU" sz="3200" b="1" dirty="0"/>
              <a:t> </a:t>
            </a:r>
            <a:r>
              <a:rPr lang="ru-RU" sz="3200" b="1" dirty="0" err="1"/>
              <a:t>країнах</a:t>
            </a:r>
            <a:r>
              <a:rPr lang="ru-RU" sz="3200" b="1" dirty="0"/>
              <a:t>. В 1993 </a:t>
            </a:r>
            <a:r>
              <a:rPr lang="ru-RU" sz="3200" b="1" dirty="0" err="1"/>
              <a:t>році</a:t>
            </a:r>
            <a:r>
              <a:rPr lang="ru-RU" sz="3200" b="1" dirty="0"/>
              <a:t> документ </a:t>
            </a:r>
            <a:r>
              <a:rPr lang="ru-RU" sz="3200" b="1" dirty="0" err="1"/>
              <a:t>було</a:t>
            </a:r>
            <a:r>
              <a:rPr lang="ru-RU" sz="3200" b="1" dirty="0"/>
              <a:t> </a:t>
            </a:r>
            <a:r>
              <a:rPr lang="ru-RU" sz="3200" b="1" dirty="0" err="1"/>
              <a:t>ухвалено</a:t>
            </a:r>
            <a:r>
              <a:rPr lang="ru-RU" sz="3200" b="1" dirty="0"/>
              <a:t> і рекомендовано до </a:t>
            </a:r>
            <a:r>
              <a:rPr lang="ru-RU" sz="3200" b="1" dirty="0" err="1"/>
              <a:t>застосування</a:t>
            </a:r>
            <a:r>
              <a:rPr lang="ru-RU" sz="3200" b="1" dirty="0"/>
              <a:t> </a:t>
            </a:r>
            <a:r>
              <a:rPr lang="ru-RU" sz="3200" b="1" dirty="0" err="1"/>
              <a:t>комісією</a:t>
            </a:r>
            <a:r>
              <a:rPr lang="ru-RU" sz="3200" b="1" dirty="0"/>
              <a:t> </a:t>
            </a:r>
            <a:r>
              <a:rPr lang="en-US" sz="3200" b="1" dirty="0"/>
              <a:t>Codex Alimentarius.</a:t>
            </a:r>
          </a:p>
          <a:p>
            <a:pPr marL="0" indent="0">
              <a:buNone/>
            </a:pPr>
            <a:r>
              <a:rPr lang="en-US" sz="3200" b="1" dirty="0"/>
              <a:t> 	 </a:t>
            </a:r>
            <a:r>
              <a:rPr lang="ru-RU" sz="3200" b="1" dirty="0" err="1"/>
              <a:t>Базовими</a:t>
            </a:r>
            <a:r>
              <a:rPr lang="ru-RU" sz="3200" b="1" dirty="0"/>
              <a:t> </a:t>
            </a:r>
            <a:r>
              <a:rPr lang="ru-RU" sz="3200" b="1" dirty="0" err="1"/>
              <a:t>першоджерелами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визначають</a:t>
            </a:r>
            <a:r>
              <a:rPr lang="ru-RU" sz="3200" b="1" dirty="0"/>
              <a:t> </a:t>
            </a:r>
            <a:r>
              <a:rPr lang="ru-RU" sz="3200" b="1" dirty="0" err="1"/>
              <a:t>принципи</a:t>
            </a:r>
            <a:r>
              <a:rPr lang="ru-RU" sz="3200" b="1" dirty="0"/>
              <a:t> </a:t>
            </a:r>
            <a:r>
              <a:rPr lang="ru-RU" sz="3200" b="1" dirty="0" err="1"/>
              <a:t>системи</a:t>
            </a:r>
            <a:r>
              <a:rPr lang="ru-RU" sz="3200" b="1" dirty="0"/>
              <a:t> НАССР у </a:t>
            </a:r>
            <a:r>
              <a:rPr lang="ru-RU" sz="3200" b="1" dirty="0" err="1"/>
              <a:t>всьому</a:t>
            </a:r>
            <a:r>
              <a:rPr lang="ru-RU" sz="3200" b="1" dirty="0"/>
              <a:t> </a:t>
            </a:r>
            <a:r>
              <a:rPr lang="ru-RU" sz="3200" b="1" dirty="0" err="1"/>
              <a:t>світі</a:t>
            </a:r>
            <a:r>
              <a:rPr lang="ru-RU" sz="3200" b="1" dirty="0"/>
              <a:t>, є </a:t>
            </a:r>
            <a:r>
              <a:rPr lang="ru-RU" sz="3200" b="1" dirty="0" err="1"/>
              <a:t>керівні</a:t>
            </a:r>
            <a:r>
              <a:rPr lang="ru-RU" sz="3200" b="1" dirty="0"/>
              <a:t> </a:t>
            </a:r>
            <a:r>
              <a:rPr lang="ru-RU" sz="3200" b="1" dirty="0" err="1"/>
              <a:t>документи</a:t>
            </a:r>
            <a:r>
              <a:rPr lang="ru-RU" sz="3200" b="1" dirty="0"/>
              <a:t> </a:t>
            </a:r>
            <a:r>
              <a:rPr lang="ru-RU" sz="3200" b="1" dirty="0" err="1"/>
              <a:t>Комісії</a:t>
            </a:r>
            <a:r>
              <a:rPr lang="ru-RU" sz="3200" b="1" dirty="0"/>
              <a:t> ООН Кодекс </a:t>
            </a:r>
            <a:r>
              <a:rPr lang="ru-RU" sz="3200" b="1" dirty="0" err="1"/>
              <a:t>Аліментаріус</a:t>
            </a:r>
            <a:r>
              <a:rPr lang="ru-RU" sz="3200" b="1" dirty="0"/>
              <a:t> (створена 1961/62рр.) (</a:t>
            </a:r>
            <a:r>
              <a:rPr lang="en-US" sz="3200" b="1" dirty="0"/>
              <a:t>Joint FAO/WHO Codex Alimentarius Commission- </a:t>
            </a:r>
            <a:r>
              <a:rPr lang="ru-RU" sz="3200" b="1" dirty="0" err="1"/>
              <a:t>об’єднана</a:t>
            </a:r>
            <a:r>
              <a:rPr lang="ru-RU" sz="3200" b="1" dirty="0"/>
              <a:t> </a:t>
            </a:r>
            <a:r>
              <a:rPr lang="ru-RU" sz="3200" b="1" dirty="0" err="1"/>
              <a:t>комісія</a:t>
            </a:r>
            <a:r>
              <a:rPr lang="ru-RU" sz="3200" b="1" dirty="0"/>
              <a:t> </a:t>
            </a:r>
            <a:r>
              <a:rPr lang="ru-RU" sz="3200" b="1" dirty="0" err="1"/>
              <a:t>Організації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 </a:t>
            </a:r>
            <a:r>
              <a:rPr lang="ru-RU" sz="3200" b="1" dirty="0" err="1"/>
              <a:t>харчування</a:t>
            </a:r>
            <a:r>
              <a:rPr lang="ru-RU" sz="3200" b="1" dirty="0"/>
              <a:t> і </a:t>
            </a:r>
            <a:r>
              <a:rPr lang="ru-RU" sz="3200" b="1" dirty="0" err="1"/>
              <a:t>сільського</a:t>
            </a:r>
            <a:r>
              <a:rPr lang="ru-RU" sz="3200" b="1" dirty="0"/>
              <a:t> </a:t>
            </a:r>
            <a:r>
              <a:rPr lang="ru-RU" sz="3200" b="1" dirty="0" err="1"/>
              <a:t>господарства</a:t>
            </a:r>
            <a:r>
              <a:rPr lang="ru-RU" sz="3200" b="1" dirty="0"/>
              <a:t> та </a:t>
            </a:r>
            <a:r>
              <a:rPr lang="ru-RU" sz="3200" b="1" dirty="0" err="1"/>
              <a:t>Світової</a:t>
            </a:r>
            <a:r>
              <a:rPr lang="ru-RU" sz="3200" b="1" dirty="0"/>
              <a:t> </a:t>
            </a:r>
            <a:r>
              <a:rPr lang="ru-RU" sz="3200" b="1" dirty="0" err="1"/>
              <a:t>організації</a:t>
            </a:r>
            <a:r>
              <a:rPr lang="ru-RU" sz="3200" b="1" dirty="0"/>
              <a:t> </a:t>
            </a:r>
            <a:r>
              <a:rPr lang="ru-RU" sz="3200" b="1" dirty="0" err="1"/>
              <a:t>охорони</a:t>
            </a:r>
            <a:r>
              <a:rPr lang="ru-RU" sz="3200" b="1" dirty="0"/>
              <a:t> </a:t>
            </a:r>
            <a:r>
              <a:rPr lang="ru-RU" sz="3200" b="1" dirty="0" err="1"/>
              <a:t>здоров'я</a:t>
            </a:r>
            <a:r>
              <a:rPr lang="ru-RU" sz="3200" b="1" dirty="0"/>
              <a:t>): </a:t>
            </a:r>
          </a:p>
          <a:p>
            <a:pPr marL="0" indent="0">
              <a:buNone/>
            </a:pPr>
            <a:r>
              <a:rPr lang="ru-RU" sz="3200" b="1" dirty="0"/>
              <a:t> 	</a:t>
            </a:r>
            <a:r>
              <a:rPr lang="ru-RU" sz="3200" b="1" dirty="0" err="1"/>
              <a:t>Загальні</a:t>
            </a:r>
            <a:r>
              <a:rPr lang="ru-RU" sz="3200" b="1" dirty="0"/>
              <a:t> </a:t>
            </a:r>
            <a:r>
              <a:rPr lang="ru-RU" sz="3200" b="1" dirty="0" err="1"/>
              <a:t>принципи</a:t>
            </a:r>
            <a:r>
              <a:rPr lang="ru-RU" sz="3200" b="1" dirty="0"/>
              <a:t> </a:t>
            </a:r>
            <a:r>
              <a:rPr lang="ru-RU" sz="3200" b="1" dirty="0" err="1"/>
              <a:t>гігієни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 </a:t>
            </a:r>
            <a:r>
              <a:rPr lang="ru-RU" sz="3200" b="1" dirty="0" err="1"/>
              <a:t>встановлені</a:t>
            </a:r>
            <a:r>
              <a:rPr lang="ru-RU" sz="3200" b="1" dirty="0"/>
              <a:t> в </a:t>
            </a:r>
            <a:r>
              <a:rPr lang="ru-RU" sz="3200" b="1" dirty="0" err="1"/>
              <a:t>стандарті</a:t>
            </a:r>
            <a:r>
              <a:rPr lang="ru-RU" sz="3200" b="1" dirty="0"/>
              <a:t> кодекс </a:t>
            </a:r>
            <a:r>
              <a:rPr lang="ru-RU" sz="3200" b="1" dirty="0" err="1"/>
              <a:t>Аліментаріус</a:t>
            </a:r>
            <a:r>
              <a:rPr lang="ru-RU" sz="3200" b="1" dirty="0"/>
              <a:t> “</a:t>
            </a:r>
            <a:r>
              <a:rPr lang="ru-RU" sz="3200" b="1" dirty="0" err="1"/>
              <a:t>Рекомендований</a:t>
            </a:r>
            <a:r>
              <a:rPr lang="ru-RU" sz="3200" b="1" dirty="0"/>
              <a:t> </a:t>
            </a:r>
            <a:r>
              <a:rPr lang="ru-RU" sz="3200" b="1" dirty="0" err="1"/>
              <a:t>міжнародний</a:t>
            </a:r>
            <a:r>
              <a:rPr lang="ru-RU" sz="3200" b="1" dirty="0"/>
              <a:t> Кодекс </a:t>
            </a:r>
            <a:r>
              <a:rPr lang="ru-RU" sz="3200" b="1" dirty="0" err="1"/>
              <a:t>загальних</a:t>
            </a:r>
            <a:r>
              <a:rPr lang="ru-RU" sz="3200" b="1" dirty="0"/>
              <a:t> </a:t>
            </a:r>
            <a:r>
              <a:rPr lang="ru-RU" sz="3200" b="1" dirty="0" err="1"/>
              <a:t>принципів</a:t>
            </a:r>
            <a:r>
              <a:rPr lang="ru-RU" sz="3200" b="1" dirty="0"/>
              <a:t> </a:t>
            </a:r>
            <a:r>
              <a:rPr lang="ru-RU" sz="3200" b="1" dirty="0" err="1"/>
              <a:t>гігієни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” </a:t>
            </a:r>
            <a:r>
              <a:rPr lang="ru-RU" sz="3200" b="1" dirty="0" err="1"/>
              <a:t>прийнятому</a:t>
            </a:r>
            <a:r>
              <a:rPr lang="ru-RU" sz="3200" b="1" dirty="0"/>
              <a:t> в 1969 </a:t>
            </a:r>
            <a:r>
              <a:rPr lang="ru-RU" sz="3200" b="1" dirty="0" err="1"/>
              <a:t>році</a:t>
            </a:r>
            <a:r>
              <a:rPr lang="ru-RU" sz="3200" b="1" dirty="0"/>
              <a:t>. </a:t>
            </a:r>
            <a:r>
              <a:rPr lang="ru-RU" sz="3200" b="1" dirty="0" err="1"/>
              <a:t>Цей</a:t>
            </a:r>
            <a:r>
              <a:rPr lang="ru-RU" sz="3200" b="1" dirty="0"/>
              <a:t> документ </a:t>
            </a:r>
            <a:r>
              <a:rPr lang="ru-RU" sz="3200" b="1" dirty="0" err="1"/>
              <a:t>відстежує</a:t>
            </a:r>
            <a:r>
              <a:rPr lang="ru-RU" sz="3200" b="1" dirty="0"/>
              <a:t> весь </a:t>
            </a:r>
            <a:r>
              <a:rPr lang="ru-RU" sz="3200" b="1" dirty="0" err="1"/>
              <a:t>ланцюжок</a:t>
            </a:r>
            <a:r>
              <a:rPr lang="ru-RU" sz="3200" b="1" dirty="0"/>
              <a:t> </a:t>
            </a:r>
            <a:r>
              <a:rPr lang="ru-RU" sz="3200" b="1" dirty="0" err="1"/>
              <a:t>виробництва</a:t>
            </a:r>
            <a:r>
              <a:rPr lang="ru-RU" sz="3200" b="1" dirty="0"/>
              <a:t> </a:t>
            </a:r>
            <a:r>
              <a:rPr lang="ru-RU" sz="3200" b="1" dirty="0" err="1"/>
              <a:t>харчових</a:t>
            </a:r>
            <a:r>
              <a:rPr lang="ru-RU" sz="3200" b="1" dirty="0"/>
              <a:t> </a:t>
            </a:r>
            <a:r>
              <a:rPr lang="ru-RU" sz="3200" b="1" dirty="0" err="1"/>
              <a:t>продуктів</a:t>
            </a:r>
            <a:r>
              <a:rPr lang="ru-RU" sz="3200" b="1" dirty="0"/>
              <a:t> –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первинного</a:t>
            </a:r>
            <a:r>
              <a:rPr lang="ru-RU" sz="3200" b="1" dirty="0"/>
              <a:t> </a:t>
            </a:r>
            <a:r>
              <a:rPr lang="ru-RU" sz="3200" b="1" dirty="0" err="1"/>
              <a:t>виробництва</a:t>
            </a:r>
            <a:r>
              <a:rPr lang="ru-RU" sz="3200" b="1" dirty="0"/>
              <a:t> (</a:t>
            </a:r>
            <a:r>
              <a:rPr lang="ru-RU" sz="3200" b="1" dirty="0" err="1"/>
              <a:t>вирощування</a:t>
            </a:r>
            <a:r>
              <a:rPr lang="ru-RU" sz="3200" b="1" dirty="0"/>
              <a:t>) до </a:t>
            </a:r>
            <a:r>
              <a:rPr lang="ru-RU" sz="3200" b="1" dirty="0" err="1"/>
              <a:t>кінцевого</a:t>
            </a:r>
            <a:r>
              <a:rPr lang="ru-RU" sz="3200" b="1" dirty="0"/>
              <a:t> </a:t>
            </a:r>
            <a:r>
              <a:rPr lang="ru-RU" sz="3200" b="1" dirty="0" err="1"/>
              <a:t>споживача</a:t>
            </a:r>
            <a:r>
              <a:rPr lang="ru-RU" sz="3200" b="1" dirty="0"/>
              <a:t>, </a:t>
            </a:r>
            <a:r>
              <a:rPr lang="ru-RU" sz="3200" b="1" dirty="0" err="1"/>
              <a:t>установлюючи</a:t>
            </a:r>
            <a:r>
              <a:rPr lang="ru-RU" sz="3200" b="1" dirty="0"/>
              <a:t> </a:t>
            </a:r>
            <a:r>
              <a:rPr lang="ru-RU" sz="3200" b="1" dirty="0" err="1"/>
              <a:t>необхідні</a:t>
            </a:r>
            <a:r>
              <a:rPr lang="ru-RU" sz="3200" b="1" dirty="0"/>
              <a:t> </a:t>
            </a:r>
            <a:r>
              <a:rPr lang="ru-RU" sz="3200" b="1" dirty="0" err="1"/>
              <a:t>гігієнічні</a:t>
            </a:r>
            <a:r>
              <a:rPr lang="ru-RU" sz="3200" b="1" dirty="0"/>
              <a:t> </a:t>
            </a:r>
            <a:r>
              <a:rPr lang="ru-RU" sz="3200" b="1" dirty="0" err="1"/>
              <a:t>умови</a:t>
            </a:r>
            <a:r>
              <a:rPr lang="ru-RU" sz="3200" b="1" dirty="0"/>
              <a:t> для </a:t>
            </a:r>
            <a:r>
              <a:rPr lang="ru-RU" sz="3200" b="1" dirty="0" err="1"/>
              <a:t>виробництва</a:t>
            </a:r>
            <a:r>
              <a:rPr lang="ru-RU" sz="3200" b="1" dirty="0"/>
              <a:t> </a:t>
            </a:r>
            <a:r>
              <a:rPr lang="ru-RU" sz="3200" b="1" dirty="0" err="1"/>
              <a:t>безпечного</a:t>
            </a:r>
            <a:r>
              <a:rPr lang="ru-RU" sz="3200" b="1" dirty="0"/>
              <a:t> продукту. </a:t>
            </a:r>
            <a:endParaRPr lang="ru-UA" sz="3200" b="1" dirty="0"/>
          </a:p>
        </p:txBody>
      </p:sp>
    </p:spTree>
    <p:extLst>
      <p:ext uri="{BB962C8B-B14F-4D97-AF65-F5344CB8AC3E}">
        <p14:creationId xmlns:p14="http://schemas.microsoft.com/office/powerpoint/2010/main" val="43186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1537-422B-455D-A550-29015125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467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+mn-lt"/>
              </a:rPr>
              <a:t>Принципи НАССР</a:t>
            </a:r>
            <a:r>
              <a:rPr lang="ru-RU" sz="3600" b="1" dirty="0">
                <a:latin typeface="+mn-lt"/>
              </a:rPr>
              <a:t> Наказ </a:t>
            </a:r>
            <a:r>
              <a:rPr lang="ru-RU" sz="3600" b="1" dirty="0" err="1">
                <a:latin typeface="+mn-lt"/>
              </a:rPr>
              <a:t>Мінагрополітики</a:t>
            </a:r>
            <a:r>
              <a:rPr lang="ru-RU" sz="3600" b="1" dirty="0">
                <a:latin typeface="+mn-lt"/>
              </a:rPr>
              <a:t> № 590 </a:t>
            </a:r>
            <a:r>
              <a:rPr lang="ru-RU" sz="3600" b="1" dirty="0" err="1">
                <a:latin typeface="+mn-lt"/>
              </a:rPr>
              <a:t>від</a:t>
            </a:r>
            <a:r>
              <a:rPr lang="ru-RU" sz="3600" b="1" dirty="0">
                <a:latin typeface="+mn-lt"/>
              </a:rPr>
              <a:t> 01.10.2012 </a:t>
            </a:r>
            <a:endParaRPr lang="ru-UA" sz="36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332A2-A5A6-43EC-9F8B-E2747D8C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467"/>
            <a:ext cx="12192000" cy="59295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ВИМОГИ </a:t>
            </a:r>
            <a:br>
              <a:rPr lang="uk-UA" sz="1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щодо розробки, впровадження та застосування постійно діючих процедур, заснованих на принципах Системи управління безпечністю харчових продуктів (НАССР)</a:t>
            </a:r>
            <a:endParaRPr lang="ru-UA" sz="128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Оператори </a:t>
            </a:r>
            <a:r>
              <a:rPr lang="uk-UA" sz="12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потужностей</a:t>
            </a: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для успішного розроблення, запровадження та застосування системи НАССР мають враховувати такі особливості: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128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uk-UA" sz="1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Система НАССР стосується тільки безпечності харчових  продуктів і не стосується їх якості;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2.Система НАССР є запобіжним інструментом контролю за небезпечними факторами;</a:t>
            </a:r>
            <a:endParaRPr lang="ru-UA" sz="12800" b="1" dirty="0">
              <a:effectLst/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3.Раціональний підхід для систематичної ідентифікації небезпечних факторів і заходів контролю, що важливі для безпечності харчових продуктів;</a:t>
            </a:r>
            <a:endParaRPr lang="ru-UA" sz="12800" b="1" dirty="0">
              <a:effectLst/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4. Можливість застосування спрощеного підходу залежно від типу технологічних процесів та харчових продуктів;</a:t>
            </a:r>
            <a:endParaRPr lang="ru-UA" sz="12800" b="1" dirty="0">
              <a:effectLst/>
              <a:ea typeface="Times New Roman" panose="02020603050405020304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uk-UA" sz="1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UA" sz="32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en-US" sz="3200" b="1" dirty="0"/>
              <a:t>	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 	</a:t>
            </a:r>
            <a:endParaRPr lang="ru-UA" sz="3200" b="1" dirty="0"/>
          </a:p>
        </p:txBody>
      </p:sp>
    </p:spTree>
    <p:extLst>
      <p:ext uri="{BB962C8B-B14F-4D97-AF65-F5344CB8AC3E}">
        <p14:creationId xmlns:p14="http://schemas.microsoft.com/office/powerpoint/2010/main" val="356134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1537-422B-455D-A550-29015125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711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+mn-lt"/>
              </a:rPr>
              <a:t>Принципи НАССР</a:t>
            </a:r>
            <a:endParaRPr lang="ru-UA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332A2-A5A6-43EC-9F8B-E2747D8C6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7115"/>
            <a:ext cx="12192000" cy="6210885"/>
          </a:xfrm>
        </p:spPr>
        <p:txBody>
          <a:bodyPr>
            <a:normAutofit fontScale="32500" lnSpcReduction="20000"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uk-UA" sz="9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5. Інструмент для прийняття правильних рішень, що забезпечує їх ефективність та правильне впровадження;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9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 6</a:t>
            </a:r>
            <a:r>
              <a:rPr lang="uk-UA" sz="9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Система НАССР не гарантує безпечності харчових продуктів, а лише зменшує ризик виникнення випадків щодо загрози їх безпечності.</a:t>
            </a:r>
            <a:endParaRPr lang="ru-UA" sz="9800" b="1" dirty="0"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9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7.    Система НАССР не є автономною програмою, її основою є система заходів контролю, що складається з програм-передумов, які повинні бути запроваджені і підтримуватися належним чином. Такий підхід вимагає від персоналу </a:t>
            </a:r>
            <a:r>
              <a:rPr lang="uk-UA" sz="9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потужностей</a:t>
            </a:r>
            <a:r>
              <a:rPr lang="uk-UA" sz="9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підприємств харчової промисловості дотримання цих принципів, забезпечення знань та практичних навичок у розробленні, впровадженні систем управління безпечністю, їх ефективному функціонуванні.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9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 8. </a:t>
            </a:r>
            <a:r>
              <a:rPr lang="uk-UA" sz="9800" b="1" dirty="0">
                <a:effectLst/>
                <a:ea typeface="Times New Roman" panose="02020603050405020304" pitchFamily="18" charset="0"/>
              </a:rPr>
              <a:t>Вимоги є обов’язковими для виконання операторами </a:t>
            </a:r>
            <a:r>
              <a:rPr lang="uk-UA" sz="9800" b="1" dirty="0" err="1">
                <a:effectLst/>
                <a:ea typeface="Times New Roman" panose="02020603050405020304" pitchFamily="18" charset="0"/>
              </a:rPr>
              <a:t>потужностей</a:t>
            </a:r>
            <a:r>
              <a:rPr lang="uk-UA" sz="9800" b="1" dirty="0">
                <a:effectLst/>
                <a:ea typeface="Times New Roman" panose="02020603050405020304" pitchFamily="18" charset="0"/>
              </a:rPr>
              <a:t> з виробництва та/або обігу харчових продуктів.</a:t>
            </a:r>
            <a:endParaRPr lang="ru-UA" sz="9800" b="1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UA" sz="32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en-US" sz="3200" b="1" dirty="0"/>
              <a:t>	</a:t>
            </a:r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 	</a:t>
            </a:r>
            <a:endParaRPr lang="ru-UA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C3166-35EE-4FBC-A406-94201B03A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562" y="5514535"/>
            <a:ext cx="2447779" cy="13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158C8-24FC-4CE2-93FA-27C6558C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86" y="872197"/>
            <a:ext cx="11619914" cy="492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ЗАКОН УКРАЇНИ</a:t>
            </a:r>
            <a:br>
              <a:rPr lang="ru-RU" sz="3600" dirty="0"/>
            </a:br>
            <a:r>
              <a:rPr lang="ru-RU" sz="3600" b="1" dirty="0">
                <a:latin typeface="+mn-lt"/>
              </a:rPr>
              <a:t>Про </a:t>
            </a:r>
            <a:r>
              <a:rPr lang="ru-RU" sz="3600" b="1" dirty="0" err="1">
                <a:latin typeface="+mn-lt"/>
              </a:rPr>
              <a:t>основні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>
                <a:latin typeface="+mn-lt"/>
              </a:rPr>
              <a:t>принципи</a:t>
            </a:r>
            <a:r>
              <a:rPr lang="ru-RU" sz="3600" b="1" dirty="0">
                <a:latin typeface="+mn-lt"/>
              </a:rPr>
              <a:t> та </a:t>
            </a:r>
            <a:r>
              <a:rPr lang="ru-RU" sz="3600" b="1" dirty="0" err="1">
                <a:latin typeface="+mn-lt"/>
              </a:rPr>
              <a:t>вимоги</a:t>
            </a:r>
            <a:r>
              <a:rPr lang="ru-RU" sz="3600" b="1" dirty="0">
                <a:latin typeface="+mn-lt"/>
              </a:rPr>
              <a:t> до </a:t>
            </a:r>
            <a:r>
              <a:rPr lang="ru-RU" sz="3600" b="1" dirty="0" err="1">
                <a:latin typeface="+mn-lt"/>
              </a:rPr>
              <a:t>безпечності</a:t>
            </a:r>
            <a:r>
              <a:rPr lang="ru-RU" sz="3600" b="1" dirty="0">
                <a:latin typeface="+mn-lt"/>
              </a:rPr>
              <a:t> та </a:t>
            </a:r>
            <a:r>
              <a:rPr lang="ru-RU" sz="3600" b="1" dirty="0" err="1">
                <a:latin typeface="+mn-lt"/>
              </a:rPr>
              <a:t>якості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>
                <a:latin typeface="+mn-lt"/>
              </a:rPr>
              <a:t>харчових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>
                <a:latin typeface="+mn-lt"/>
              </a:rPr>
              <a:t>продуктів</a:t>
            </a:r>
            <a:r>
              <a:rPr lang="ru-RU" sz="3600" b="1" dirty="0">
                <a:latin typeface="+mn-lt"/>
              </a:rPr>
              <a:t> №1602-</a:t>
            </a:r>
            <a:r>
              <a:rPr lang="en-US" sz="3600" b="1" dirty="0">
                <a:latin typeface="+mn-lt"/>
              </a:rPr>
              <a:t>VII </a:t>
            </a:r>
            <a:r>
              <a:rPr lang="uk-UA" sz="3600" b="1" dirty="0">
                <a:latin typeface="+mn-lt"/>
              </a:rPr>
              <a:t>від </a:t>
            </a:r>
            <a:r>
              <a:rPr lang="en-US" sz="3600" b="1" dirty="0">
                <a:latin typeface="+mn-lt"/>
              </a:rPr>
              <a:t>22</a:t>
            </a:r>
            <a:r>
              <a:rPr lang="uk-UA" sz="3600" b="1" dirty="0">
                <a:latin typeface="+mn-lt"/>
              </a:rPr>
              <a:t> липня 2014 </a:t>
            </a:r>
            <a:r>
              <a:rPr lang="uk-UA" sz="3600" b="1" dirty="0">
                <a:solidFill>
                  <a:srgbClr val="FF0000"/>
                </a:solidFill>
                <a:latin typeface="+mn-lt"/>
              </a:rPr>
              <a:t>№ 771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CDA01-A51D-4B9B-BA55-06A516C41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3378"/>
            <a:ext cx="12192000" cy="5162844"/>
          </a:xfrm>
        </p:spPr>
        <p:txBody>
          <a:bodyPr>
            <a:normAutofit fontScale="92500" lnSpcReduction="20000"/>
          </a:bodyPr>
          <a:lstStyle/>
          <a:p>
            <a:r>
              <a:rPr lang="uk-UA" sz="3500" b="1" dirty="0"/>
              <a:t>Нормативні вимоги до НАССР задекларовані в статтях 20, 21, 40-51( розділ </a:t>
            </a:r>
            <a:r>
              <a:rPr lang="en-US" sz="3500" b="1" dirty="0"/>
              <a:t>VII) </a:t>
            </a:r>
            <a:r>
              <a:rPr lang="uk-UA" sz="3500" b="1" dirty="0"/>
              <a:t>та прикінцевих положеннях.</a:t>
            </a:r>
          </a:p>
          <a:p>
            <a:r>
              <a:rPr lang="ru-RU" sz="3500" b="1" dirty="0" err="1"/>
              <a:t>Стаття</a:t>
            </a:r>
            <a:r>
              <a:rPr lang="ru-RU" sz="3500" b="1" dirty="0"/>
              <a:t> 20. </a:t>
            </a:r>
            <a:r>
              <a:rPr lang="ru-RU" sz="3500" b="1" dirty="0" err="1"/>
              <a:t>Обов’язки</a:t>
            </a:r>
            <a:r>
              <a:rPr lang="ru-RU" sz="3500" b="1" dirty="0"/>
              <a:t> </a:t>
            </a:r>
            <a:r>
              <a:rPr lang="ru-RU" sz="3500" b="1" dirty="0" err="1"/>
              <a:t>операторів</a:t>
            </a:r>
            <a:r>
              <a:rPr lang="ru-RU" sz="3500" b="1" dirty="0"/>
              <a:t> ринку </a:t>
            </a:r>
            <a:r>
              <a:rPr lang="ru-RU" sz="3500" b="1" dirty="0" err="1"/>
              <a:t>повинні</a:t>
            </a:r>
            <a:r>
              <a:rPr lang="ru-RU" sz="3500" b="1" dirty="0"/>
              <a:t>:</a:t>
            </a:r>
          </a:p>
          <a:p>
            <a:r>
              <a:rPr lang="ru-RU" sz="3500" b="1" dirty="0" err="1"/>
              <a:t>Відповідати</a:t>
            </a:r>
            <a:r>
              <a:rPr lang="ru-RU" sz="3500" b="1" dirty="0"/>
              <a:t> за </a:t>
            </a:r>
            <a:r>
              <a:rPr lang="ru-RU" sz="3500" b="1" dirty="0" err="1"/>
              <a:t>виконання</a:t>
            </a:r>
            <a:r>
              <a:rPr lang="ru-RU" sz="3500" b="1" dirty="0"/>
              <a:t> </a:t>
            </a:r>
            <a:r>
              <a:rPr lang="ru-RU" sz="3500" b="1" dirty="0" err="1"/>
              <a:t>вимог</a:t>
            </a:r>
            <a:r>
              <a:rPr lang="ru-RU" sz="3500" b="1" dirty="0"/>
              <a:t> </a:t>
            </a:r>
            <a:r>
              <a:rPr lang="ru-RU" sz="3500" b="1" dirty="0" err="1"/>
              <a:t>законодавства</a:t>
            </a:r>
            <a:r>
              <a:rPr lang="ru-RU" sz="3500" b="1" dirty="0"/>
              <a:t> про </a:t>
            </a:r>
            <a:r>
              <a:rPr lang="ru-RU" sz="3500" b="1" dirty="0" err="1"/>
              <a:t>безпечність</a:t>
            </a:r>
            <a:r>
              <a:rPr lang="ru-RU" sz="3500" b="1" dirty="0"/>
              <a:t> та </a:t>
            </a:r>
            <a:r>
              <a:rPr lang="ru-RU" sz="3500" b="1" dirty="0" err="1"/>
              <a:t>окремі</a:t>
            </a:r>
            <a:r>
              <a:rPr lang="ru-RU" sz="3500" b="1" dirty="0"/>
              <a:t> </a:t>
            </a:r>
            <a:r>
              <a:rPr lang="ru-RU" sz="3500" b="1" dirty="0" err="1"/>
              <a:t>показники</a:t>
            </a:r>
            <a:r>
              <a:rPr lang="ru-RU" sz="3500" b="1" dirty="0"/>
              <a:t> </a:t>
            </a:r>
            <a:r>
              <a:rPr lang="ru-RU" sz="3500" b="1" dirty="0" err="1"/>
              <a:t>якості</a:t>
            </a:r>
            <a:r>
              <a:rPr lang="ru-RU" sz="3500" b="1" dirty="0"/>
              <a:t> </a:t>
            </a:r>
            <a:r>
              <a:rPr lang="ru-RU" sz="3500" b="1" dirty="0" err="1"/>
              <a:t>харчових</a:t>
            </a:r>
            <a:r>
              <a:rPr lang="ru-RU" sz="3500" b="1" dirty="0"/>
              <a:t> </a:t>
            </a:r>
            <a:r>
              <a:rPr lang="ru-RU" sz="3500" b="1" dirty="0" err="1"/>
              <a:t>продуктів</a:t>
            </a:r>
            <a:r>
              <a:rPr lang="ru-RU" sz="3500" b="1" dirty="0"/>
              <a:t>;</a:t>
            </a:r>
          </a:p>
          <a:p>
            <a:r>
              <a:rPr lang="ru-RU" sz="3500" b="1" dirty="0" err="1"/>
              <a:t>Розробляти</a:t>
            </a:r>
            <a:r>
              <a:rPr lang="ru-RU" sz="3500" b="1" dirty="0"/>
              <a:t>, </a:t>
            </a:r>
            <a:r>
              <a:rPr lang="ru-RU" sz="3500" b="1" dirty="0" err="1"/>
              <a:t>вводити</a:t>
            </a:r>
            <a:r>
              <a:rPr lang="ru-RU" sz="3500" b="1" dirty="0"/>
              <a:t> в </a:t>
            </a:r>
            <a:r>
              <a:rPr lang="ru-RU" sz="3500" b="1" dirty="0" err="1"/>
              <a:t>дію</a:t>
            </a:r>
            <a:r>
              <a:rPr lang="ru-RU" sz="3500" b="1" dirty="0"/>
              <a:t> та </a:t>
            </a:r>
            <a:r>
              <a:rPr lang="ru-RU" sz="3500" b="1" dirty="0" err="1"/>
              <a:t>застосовувати</a:t>
            </a:r>
            <a:r>
              <a:rPr lang="ru-RU" sz="3500" b="1" dirty="0"/>
              <a:t> </a:t>
            </a:r>
            <a:r>
              <a:rPr lang="ru-RU" sz="3500" b="1" dirty="0" err="1"/>
              <a:t>постійно</a:t>
            </a:r>
            <a:r>
              <a:rPr lang="ru-RU" sz="3500" b="1" dirty="0"/>
              <a:t> </a:t>
            </a:r>
            <a:r>
              <a:rPr lang="ru-RU" sz="3500" b="1" dirty="0" err="1"/>
              <a:t>діючі</a:t>
            </a:r>
            <a:r>
              <a:rPr lang="ru-RU" sz="3500" b="1" dirty="0"/>
              <a:t> </a:t>
            </a:r>
            <a:r>
              <a:rPr lang="ru-RU" sz="3500" b="1" dirty="0" err="1"/>
              <a:t>процедури</a:t>
            </a:r>
            <a:r>
              <a:rPr lang="ru-RU" sz="3500" b="1" dirty="0"/>
              <a:t>, </a:t>
            </a:r>
            <a:r>
              <a:rPr lang="ru-RU" sz="3500" b="1" dirty="0" err="1"/>
              <a:t>що</a:t>
            </a:r>
            <a:r>
              <a:rPr lang="ru-RU" sz="3500" b="1" dirty="0"/>
              <a:t> </a:t>
            </a:r>
            <a:r>
              <a:rPr lang="ru-RU" sz="3500" b="1" dirty="0" err="1"/>
              <a:t>засновані</a:t>
            </a:r>
            <a:r>
              <a:rPr lang="ru-RU" sz="3500" b="1" dirty="0"/>
              <a:t> на принципах </a:t>
            </a:r>
            <a:r>
              <a:rPr lang="ru-RU" sz="3500" b="1" dirty="0" err="1"/>
              <a:t>системи</a:t>
            </a:r>
            <a:r>
              <a:rPr lang="ru-RU" sz="3500" b="1" dirty="0"/>
              <a:t> НАССР, а </a:t>
            </a:r>
            <a:r>
              <a:rPr lang="ru-RU" sz="3500" b="1" dirty="0" err="1"/>
              <a:t>також</a:t>
            </a:r>
            <a:r>
              <a:rPr lang="ru-RU" sz="3500" b="1" dirty="0"/>
              <a:t> </a:t>
            </a:r>
            <a:r>
              <a:rPr lang="ru-RU" sz="3500" b="1" dirty="0" err="1"/>
              <a:t>забезпечувати</a:t>
            </a:r>
            <a:r>
              <a:rPr lang="ru-RU" sz="3500" b="1" dirty="0"/>
              <a:t> </a:t>
            </a:r>
            <a:r>
              <a:rPr lang="ru-RU" sz="3500" b="1" dirty="0" err="1"/>
              <a:t>належну</a:t>
            </a:r>
            <a:r>
              <a:rPr lang="ru-RU" sz="3500" b="1" dirty="0"/>
              <a:t> </a:t>
            </a:r>
            <a:r>
              <a:rPr lang="ru-RU" sz="3500" b="1" dirty="0" err="1"/>
              <a:t>підготовку</a:t>
            </a:r>
            <a:r>
              <a:rPr lang="ru-RU" sz="3500" b="1" dirty="0"/>
              <a:t> з </a:t>
            </a:r>
            <a:r>
              <a:rPr lang="ru-RU" sz="3500" b="1" dirty="0" err="1"/>
              <a:t>питань</a:t>
            </a:r>
            <a:r>
              <a:rPr lang="ru-RU" sz="3500" b="1" dirty="0"/>
              <a:t> </a:t>
            </a:r>
            <a:r>
              <a:rPr lang="ru-RU" sz="3500" b="1" dirty="0" err="1"/>
              <a:t>застосування</a:t>
            </a:r>
            <a:r>
              <a:rPr lang="ru-RU" sz="3500" b="1" dirty="0"/>
              <a:t> </a:t>
            </a:r>
            <a:r>
              <a:rPr lang="ru-RU" sz="3500" b="1" dirty="0" err="1"/>
              <a:t>постійно</a:t>
            </a:r>
            <a:r>
              <a:rPr lang="ru-RU" sz="3500" b="1" dirty="0"/>
              <a:t> </a:t>
            </a:r>
            <a:r>
              <a:rPr lang="ru-RU" sz="3500" b="1" dirty="0" err="1"/>
              <a:t>діючих</a:t>
            </a:r>
            <a:r>
              <a:rPr lang="ru-RU" sz="3500" b="1" dirty="0"/>
              <a:t> процедур, </a:t>
            </a:r>
            <a:r>
              <a:rPr lang="ru-RU" sz="3500" b="1" dirty="0" err="1"/>
              <a:t>що</a:t>
            </a:r>
            <a:r>
              <a:rPr lang="ru-RU" sz="3500" b="1" dirty="0"/>
              <a:t> </a:t>
            </a:r>
            <a:r>
              <a:rPr lang="ru-RU" sz="3500" b="1" dirty="0" err="1"/>
              <a:t>базуються</a:t>
            </a:r>
            <a:r>
              <a:rPr lang="ru-RU" sz="3500" b="1" dirty="0"/>
              <a:t> на принципах </a:t>
            </a:r>
            <a:r>
              <a:rPr lang="ru-RU" sz="3500" b="1" dirty="0" err="1"/>
              <a:t>системи</a:t>
            </a:r>
            <a:r>
              <a:rPr lang="ru-RU" sz="3500" b="1" dirty="0"/>
              <a:t> НАССР, </a:t>
            </a:r>
            <a:r>
              <a:rPr lang="ru-RU" sz="3500" b="1" dirty="0" err="1"/>
              <a:t>осіб</a:t>
            </a:r>
            <a:r>
              <a:rPr lang="ru-RU" sz="3500" b="1" dirty="0"/>
              <a:t>, </a:t>
            </a:r>
            <a:r>
              <a:rPr lang="ru-RU" sz="3500" b="1" dirty="0" err="1"/>
              <a:t>які</a:t>
            </a:r>
            <a:r>
              <a:rPr lang="ru-RU" sz="3500" b="1" dirty="0"/>
              <a:t> є </a:t>
            </a:r>
            <a:r>
              <a:rPr lang="ru-RU" sz="3500" b="1" dirty="0" err="1"/>
              <a:t>відповідальними</a:t>
            </a:r>
            <a:r>
              <a:rPr lang="ru-RU" sz="3500" b="1" dirty="0"/>
              <a:t> за </a:t>
            </a:r>
            <a:r>
              <a:rPr lang="ru-RU" sz="3500" b="1" dirty="0" err="1"/>
              <a:t>ці</a:t>
            </a:r>
            <a:r>
              <a:rPr lang="ru-RU" sz="3500" b="1" dirty="0"/>
              <a:t> </a:t>
            </a:r>
            <a:r>
              <a:rPr lang="ru-RU" sz="3500" b="1" dirty="0" err="1"/>
              <a:t>процедури</a:t>
            </a:r>
            <a:r>
              <a:rPr lang="ru-RU" sz="3500" b="1" dirty="0"/>
              <a:t>, </a:t>
            </a:r>
            <a:r>
              <a:rPr lang="ru-RU" sz="3500" b="1" dirty="0" err="1"/>
              <a:t>під</a:t>
            </a:r>
            <a:r>
              <a:rPr lang="ru-RU" sz="3500" b="1" dirty="0"/>
              <a:t> час </a:t>
            </a:r>
            <a:r>
              <a:rPr lang="ru-RU" sz="3500" b="1" dirty="0" err="1"/>
              <a:t>виробництва</a:t>
            </a:r>
            <a:r>
              <a:rPr lang="ru-RU" sz="3500" b="1" dirty="0"/>
              <a:t> та </a:t>
            </a:r>
            <a:r>
              <a:rPr lang="ru-RU" sz="3500" b="1" dirty="0" err="1"/>
              <a:t>обігу</a:t>
            </a:r>
            <a:r>
              <a:rPr lang="ru-RU" sz="3500" b="1" dirty="0"/>
              <a:t> </a:t>
            </a:r>
            <a:r>
              <a:rPr lang="ru-RU" sz="3500" b="1" dirty="0" err="1"/>
              <a:t>харчових</a:t>
            </a:r>
            <a:r>
              <a:rPr lang="ru-RU" sz="3500" b="1" dirty="0"/>
              <a:t> </a:t>
            </a:r>
            <a:r>
              <a:rPr lang="ru-RU" sz="3500" b="1" dirty="0" err="1"/>
              <a:t>продуктів</a:t>
            </a:r>
            <a:r>
              <a:rPr lang="ru-RU" sz="3500" b="1" dirty="0"/>
              <a:t>;</a:t>
            </a:r>
          </a:p>
          <a:p>
            <a:r>
              <a:rPr lang="ru-RU" sz="3600" b="1" dirty="0" err="1">
                <a:solidFill>
                  <a:srgbClr val="FF0000"/>
                </a:solidFill>
              </a:rPr>
              <a:t>Сертифікація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постійно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діючих</a:t>
            </a:r>
            <a:r>
              <a:rPr lang="ru-RU" sz="3600" b="1" dirty="0">
                <a:solidFill>
                  <a:srgbClr val="FF0000"/>
                </a:solidFill>
              </a:rPr>
              <a:t> процедур, </a:t>
            </a:r>
            <a:r>
              <a:rPr lang="ru-RU" sz="3600" b="1" dirty="0" err="1">
                <a:solidFill>
                  <a:srgbClr val="FF0000"/>
                </a:solidFill>
              </a:rPr>
              <a:t>заснованих</a:t>
            </a:r>
            <a:r>
              <a:rPr lang="ru-RU" sz="3600" b="1" dirty="0">
                <a:solidFill>
                  <a:srgbClr val="FF0000"/>
                </a:solidFill>
              </a:rPr>
              <a:t> на принципах </a:t>
            </a:r>
            <a:r>
              <a:rPr lang="ru-RU" sz="3600" b="1" dirty="0" err="1">
                <a:solidFill>
                  <a:srgbClr val="FF0000"/>
                </a:solidFill>
              </a:rPr>
              <a:t>системи</a:t>
            </a:r>
            <a:r>
              <a:rPr lang="ru-RU" sz="3600" b="1" dirty="0">
                <a:solidFill>
                  <a:srgbClr val="FF0000"/>
                </a:solidFill>
              </a:rPr>
              <a:t> НАССР не </a:t>
            </a:r>
            <a:r>
              <a:rPr lang="ru-RU" sz="3600" b="1" dirty="0" err="1">
                <a:solidFill>
                  <a:srgbClr val="FF0000"/>
                </a:solidFill>
              </a:rPr>
              <a:t>обов</a:t>
            </a:r>
            <a:r>
              <a:rPr lang="en-US" sz="3600" b="1" dirty="0">
                <a:solidFill>
                  <a:srgbClr val="FF0000"/>
                </a:solidFill>
              </a:rPr>
              <a:t>’</a:t>
            </a:r>
            <a:r>
              <a:rPr lang="ru-RU" sz="3600" b="1" dirty="0" err="1">
                <a:solidFill>
                  <a:srgbClr val="FF0000"/>
                </a:solidFill>
              </a:rPr>
              <a:t>язкова</a:t>
            </a:r>
            <a:r>
              <a:rPr lang="uk-UA" sz="3600" b="1" dirty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  <a:p>
            <a:endParaRPr lang="uk-UA" sz="3500" b="1" dirty="0"/>
          </a:p>
          <a:p>
            <a:endParaRPr lang="uk-UA" sz="4400" dirty="0"/>
          </a:p>
          <a:p>
            <a:endParaRPr lang="ru-UA" sz="3200" b="1" dirty="0"/>
          </a:p>
        </p:txBody>
      </p:sp>
    </p:spTree>
    <p:extLst>
      <p:ext uri="{BB962C8B-B14F-4D97-AF65-F5344CB8AC3E}">
        <p14:creationId xmlns:p14="http://schemas.microsoft.com/office/powerpoint/2010/main" val="55584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134C7-B07A-421B-A255-5475BBDA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1" y="548639"/>
            <a:ext cx="11633981" cy="8299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ЗАКОН УКРАЇНИ</a:t>
            </a:r>
            <a:br>
              <a:rPr lang="ru-RU" sz="3600" dirty="0">
                <a:latin typeface="+mn-lt"/>
              </a:rPr>
            </a:br>
            <a:r>
              <a:rPr lang="ru-RU" sz="3600" b="1" dirty="0">
                <a:latin typeface="+mn-lt"/>
              </a:rPr>
              <a:t>Про </a:t>
            </a:r>
            <a:r>
              <a:rPr lang="ru-RU" sz="3600" b="1" dirty="0" err="1">
                <a:latin typeface="+mn-lt"/>
              </a:rPr>
              <a:t>основні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>
                <a:latin typeface="+mn-lt"/>
              </a:rPr>
              <a:t>принципи</a:t>
            </a:r>
            <a:r>
              <a:rPr lang="ru-RU" sz="3600" b="1" dirty="0">
                <a:latin typeface="+mn-lt"/>
              </a:rPr>
              <a:t> та </a:t>
            </a:r>
            <a:r>
              <a:rPr lang="ru-RU" sz="3600" b="1" dirty="0" err="1">
                <a:latin typeface="+mn-lt"/>
              </a:rPr>
              <a:t>вимоги</a:t>
            </a:r>
            <a:r>
              <a:rPr lang="ru-RU" sz="3600" b="1" dirty="0">
                <a:latin typeface="+mn-lt"/>
              </a:rPr>
              <a:t> до </a:t>
            </a:r>
            <a:r>
              <a:rPr lang="ru-RU" sz="3600" b="1" dirty="0" err="1">
                <a:latin typeface="+mn-lt"/>
              </a:rPr>
              <a:t>безпечності</a:t>
            </a:r>
            <a:r>
              <a:rPr lang="ru-RU" sz="3600" b="1" dirty="0">
                <a:latin typeface="+mn-lt"/>
              </a:rPr>
              <a:t> та </a:t>
            </a:r>
            <a:r>
              <a:rPr lang="ru-RU" sz="3600" b="1" dirty="0" err="1">
                <a:latin typeface="+mn-lt"/>
              </a:rPr>
              <a:t>якості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>
                <a:latin typeface="+mn-lt"/>
              </a:rPr>
              <a:t>харчових</a:t>
            </a:r>
            <a:r>
              <a:rPr lang="ru-RU" sz="3600" b="1" dirty="0">
                <a:latin typeface="+mn-lt"/>
              </a:rPr>
              <a:t> </a:t>
            </a:r>
            <a:r>
              <a:rPr lang="ru-RU" sz="3600" b="1" dirty="0" err="1">
                <a:latin typeface="+mn-lt"/>
              </a:rPr>
              <a:t>продуктів</a:t>
            </a:r>
            <a:r>
              <a:rPr lang="ru-RU" sz="3600" b="1" dirty="0">
                <a:latin typeface="+mn-lt"/>
              </a:rPr>
              <a:t> №1602-</a:t>
            </a:r>
            <a:r>
              <a:rPr lang="en-US" sz="3600" b="1" dirty="0">
                <a:latin typeface="+mn-lt"/>
              </a:rPr>
              <a:t>VII 22</a:t>
            </a:r>
            <a:r>
              <a:rPr lang="uk-UA" sz="3600" b="1" dirty="0">
                <a:latin typeface="+mn-lt"/>
              </a:rPr>
              <a:t> липня 2014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3513A-E25B-4487-8A76-74F6548F5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1" y="1378634"/>
            <a:ext cx="11633981" cy="547936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5100" b="1" dirty="0" err="1"/>
              <a:t>Розділ</a:t>
            </a:r>
            <a:r>
              <a:rPr lang="ru-RU" sz="5100" b="1" dirty="0"/>
              <a:t> </a:t>
            </a:r>
            <a:r>
              <a:rPr lang="en-US" sz="5100" b="1" dirty="0"/>
              <a:t>VII </a:t>
            </a:r>
            <a:r>
              <a:rPr lang="ru-RU" sz="4000" b="1" dirty="0"/>
              <a:t>ЗАГАЛЬНІ ГІГІЄНІЧНІ ВИМОГИ ЩОДО ПОВОДЖЕННЯ З ХАРЧОВИМИ ПРОДУКТАМИ</a:t>
            </a:r>
          </a:p>
          <a:p>
            <a:r>
              <a:rPr lang="ru-RU" sz="5100" b="1" dirty="0" err="1"/>
              <a:t>Статті</a:t>
            </a:r>
            <a:r>
              <a:rPr lang="ru-RU" sz="5100" b="1" dirty="0"/>
              <a:t> 40 – 51 – </a:t>
            </a:r>
            <a:r>
              <a:rPr lang="ru-RU" sz="5100" b="1" dirty="0" err="1"/>
              <a:t>загальні</a:t>
            </a:r>
            <a:r>
              <a:rPr lang="ru-RU" sz="5100" b="1" dirty="0"/>
              <a:t> </a:t>
            </a:r>
            <a:r>
              <a:rPr lang="ru-RU" sz="5100" b="1" dirty="0" err="1"/>
              <a:t>гігієнічні</a:t>
            </a:r>
            <a:r>
              <a:rPr lang="ru-RU" sz="5100" b="1" dirty="0"/>
              <a:t> </a:t>
            </a:r>
            <a:r>
              <a:rPr lang="ru-RU" sz="5100" b="1" dirty="0" err="1"/>
              <a:t>умови</a:t>
            </a:r>
            <a:r>
              <a:rPr lang="ru-RU" sz="5100" b="1" dirty="0"/>
              <a:t> </a:t>
            </a:r>
            <a:r>
              <a:rPr lang="ru-RU" sz="5100" b="1" dirty="0" err="1"/>
              <a:t>це</a:t>
            </a:r>
            <a:r>
              <a:rPr lang="ru-RU" sz="5100" b="1" dirty="0"/>
              <a:t> </a:t>
            </a:r>
            <a:r>
              <a:rPr lang="ru-RU" sz="5100" b="1" dirty="0" err="1"/>
              <a:t>фактично</a:t>
            </a:r>
            <a:r>
              <a:rPr lang="ru-RU" sz="5100" b="1" dirty="0"/>
              <a:t> </a:t>
            </a:r>
            <a:r>
              <a:rPr lang="ru-RU" sz="5100" b="1" dirty="0" err="1"/>
              <a:t>програми</a:t>
            </a:r>
            <a:r>
              <a:rPr lang="ru-RU" sz="5100" b="1" dirty="0"/>
              <a:t> </a:t>
            </a:r>
            <a:r>
              <a:rPr lang="ru-RU" sz="5100" b="1" dirty="0" err="1"/>
              <a:t>передумов</a:t>
            </a:r>
            <a:r>
              <a:rPr lang="ru-RU" sz="5100" b="1" dirty="0"/>
              <a:t>, </a:t>
            </a:r>
            <a:r>
              <a:rPr lang="ru-RU" sz="5100" b="1" dirty="0" err="1"/>
              <a:t>які</a:t>
            </a:r>
            <a:r>
              <a:rPr lang="ru-RU" sz="5100" b="1" dirty="0"/>
              <a:t> </a:t>
            </a:r>
            <a:r>
              <a:rPr lang="ru-RU" sz="5100" b="1" dirty="0" err="1"/>
              <a:t>описані</a:t>
            </a:r>
            <a:r>
              <a:rPr lang="ru-RU" sz="5100" b="1" dirty="0"/>
              <a:t> в </a:t>
            </a:r>
            <a:r>
              <a:rPr lang="ru-RU" sz="5100" b="1" dirty="0" err="1"/>
              <a:t>стандарті</a:t>
            </a:r>
            <a:r>
              <a:rPr lang="ru-RU" sz="5100" b="1" dirty="0"/>
              <a:t> </a:t>
            </a:r>
            <a:r>
              <a:rPr lang="en-US" sz="5100" b="1" dirty="0">
                <a:cs typeface="Calibri" panose="020F0502020204030204" pitchFamily="34" charset="0"/>
              </a:rPr>
              <a:t>ISO 22000-2018</a:t>
            </a:r>
            <a:r>
              <a:rPr lang="uk-UA" sz="5100" b="1" dirty="0">
                <a:cs typeface="Calibri" panose="020F0502020204030204" pitchFamily="34" charset="0"/>
              </a:rPr>
              <a:t>.</a:t>
            </a:r>
          </a:p>
          <a:p>
            <a:r>
              <a:rPr lang="ru-RU" sz="5100" b="1" dirty="0" err="1"/>
              <a:t>Розділ</a:t>
            </a:r>
            <a:r>
              <a:rPr lang="ru-RU" sz="5100" b="1" dirty="0"/>
              <a:t> </a:t>
            </a:r>
            <a:r>
              <a:rPr lang="en-US" sz="5100" b="1" dirty="0"/>
              <a:t>XI </a:t>
            </a:r>
            <a:r>
              <a:rPr lang="ru-RU" sz="5100" b="1" dirty="0"/>
              <a:t>ВІДПОВІДАЛЬНІСТЬ –</a:t>
            </a:r>
            <a:r>
              <a:rPr lang="ru-RU" sz="5100" dirty="0"/>
              <a:t> </a:t>
            </a:r>
            <a:r>
              <a:rPr lang="ru-RU" sz="5100" b="1" dirty="0"/>
              <a:t>не  </a:t>
            </a:r>
            <a:r>
              <a:rPr lang="ru-RU" sz="5100" b="1" dirty="0" err="1"/>
              <a:t>виконання</a:t>
            </a:r>
            <a:r>
              <a:rPr lang="ru-RU" sz="5100" b="1" dirty="0"/>
              <a:t> </a:t>
            </a:r>
            <a:r>
              <a:rPr lang="ru-RU" sz="5100" b="1" dirty="0" err="1"/>
              <a:t>обов’язку</a:t>
            </a:r>
            <a:r>
              <a:rPr lang="ru-RU" sz="5100" b="1" dirty="0"/>
              <a:t> </a:t>
            </a:r>
            <a:r>
              <a:rPr lang="ru-RU" sz="5100" b="1" dirty="0" err="1"/>
              <a:t>щодо</a:t>
            </a:r>
            <a:r>
              <a:rPr lang="ru-RU" sz="5100" b="1" dirty="0"/>
              <a:t> </a:t>
            </a:r>
            <a:r>
              <a:rPr lang="ru-RU" sz="5100" b="1" dirty="0" err="1"/>
              <a:t>впровадження</a:t>
            </a:r>
            <a:r>
              <a:rPr lang="ru-RU" sz="5100" b="1" dirty="0"/>
              <a:t> на </a:t>
            </a:r>
            <a:r>
              <a:rPr lang="ru-RU" sz="5100" b="1" dirty="0" err="1"/>
              <a:t>потужностях</a:t>
            </a:r>
            <a:r>
              <a:rPr lang="ru-RU" sz="5100" b="1" dirty="0"/>
              <a:t> </a:t>
            </a:r>
            <a:r>
              <a:rPr lang="ru-RU" sz="5100" b="1" dirty="0" err="1"/>
              <a:t>постійно</a:t>
            </a:r>
            <a:r>
              <a:rPr lang="ru-RU" sz="5100" b="1" dirty="0"/>
              <a:t> </a:t>
            </a:r>
            <a:r>
              <a:rPr lang="ru-RU" sz="5100" b="1" dirty="0" err="1"/>
              <a:t>діючих</a:t>
            </a:r>
            <a:r>
              <a:rPr lang="ru-RU" sz="5100" b="1" dirty="0"/>
              <a:t> процедур, </a:t>
            </a:r>
            <a:r>
              <a:rPr lang="ru-RU" sz="5100" b="1" dirty="0" err="1"/>
              <a:t>заснованих</a:t>
            </a:r>
            <a:r>
              <a:rPr lang="ru-RU" sz="5100" b="1" dirty="0"/>
              <a:t> на принципах </a:t>
            </a:r>
            <a:r>
              <a:rPr lang="ru-RU" sz="5100" b="1" dirty="0" err="1"/>
              <a:t>системи</a:t>
            </a:r>
            <a:r>
              <a:rPr lang="ru-RU" sz="5100" b="1" dirty="0"/>
              <a:t> НАССР </a:t>
            </a:r>
            <a:r>
              <a:rPr lang="ru-RU" sz="5100" b="1" dirty="0" err="1"/>
              <a:t>тягне</a:t>
            </a:r>
            <a:r>
              <a:rPr lang="ru-RU" sz="5100" b="1" dirty="0"/>
              <a:t> за собою </a:t>
            </a:r>
            <a:r>
              <a:rPr lang="ru-RU" sz="5100" b="1" dirty="0" err="1"/>
              <a:t>накладення</a:t>
            </a:r>
            <a:r>
              <a:rPr lang="ru-RU" sz="5100" b="1" dirty="0"/>
              <a:t> штрафу на </a:t>
            </a:r>
            <a:r>
              <a:rPr lang="ru-RU" sz="5100" b="1" dirty="0" err="1"/>
              <a:t>юридичних</a:t>
            </a:r>
            <a:r>
              <a:rPr lang="ru-RU" sz="5100" b="1" dirty="0"/>
              <a:t> </a:t>
            </a:r>
            <a:r>
              <a:rPr lang="ru-RU" sz="5100" b="1" dirty="0" err="1"/>
              <a:t>осіб</a:t>
            </a:r>
            <a:r>
              <a:rPr lang="ru-RU" sz="5100" b="1" dirty="0"/>
              <a:t> - у </a:t>
            </a:r>
            <a:r>
              <a:rPr lang="ru-RU" sz="5100" b="1" dirty="0" err="1"/>
              <a:t>розмірі</a:t>
            </a:r>
            <a:r>
              <a:rPr lang="ru-RU" sz="5100" b="1" dirty="0"/>
              <a:t> </a:t>
            </a:r>
            <a:r>
              <a:rPr lang="ru-RU" sz="5100" b="1" dirty="0" err="1"/>
              <a:t>від</a:t>
            </a:r>
            <a:r>
              <a:rPr lang="ru-RU" sz="5100" b="1" dirty="0"/>
              <a:t> </a:t>
            </a:r>
            <a:r>
              <a:rPr lang="ru-RU" sz="5100" b="1" dirty="0" err="1"/>
              <a:t>тридцяти</a:t>
            </a:r>
            <a:r>
              <a:rPr lang="ru-RU" sz="5100" b="1" dirty="0"/>
              <a:t> до </a:t>
            </a:r>
            <a:r>
              <a:rPr lang="ru-RU" sz="5100" b="1" dirty="0" err="1"/>
              <a:t>сімдесяти</a:t>
            </a:r>
            <a:r>
              <a:rPr lang="ru-RU" sz="5100" b="1" dirty="0"/>
              <a:t> </a:t>
            </a:r>
            <a:r>
              <a:rPr lang="ru-RU" sz="5100" b="1" dirty="0" err="1"/>
              <a:t>п’яти</a:t>
            </a:r>
            <a:r>
              <a:rPr lang="ru-RU" sz="5100" b="1" dirty="0"/>
              <a:t> </a:t>
            </a:r>
            <a:r>
              <a:rPr lang="ru-RU" sz="5100" b="1" dirty="0" err="1"/>
              <a:t>мінімальних</a:t>
            </a:r>
            <a:r>
              <a:rPr lang="ru-RU" sz="5100" b="1" dirty="0"/>
              <a:t> </a:t>
            </a:r>
            <a:r>
              <a:rPr lang="ru-RU" sz="5100" b="1" dirty="0" err="1"/>
              <a:t>заробітних</a:t>
            </a:r>
            <a:r>
              <a:rPr lang="ru-RU" sz="5100" b="1" dirty="0"/>
              <a:t> плат</a:t>
            </a:r>
            <a:r>
              <a:rPr lang="ru-RU" sz="5100" dirty="0"/>
              <a:t>,</a:t>
            </a:r>
          </a:p>
          <a:p>
            <a:r>
              <a:rPr lang="ru-RU" sz="5100" b="1" dirty="0"/>
              <a:t>на </a:t>
            </a:r>
            <a:r>
              <a:rPr lang="ru-RU" sz="5100" b="1" dirty="0" err="1"/>
              <a:t>фізичних</a:t>
            </a:r>
            <a:r>
              <a:rPr lang="ru-RU" sz="5100" b="1" dirty="0"/>
              <a:t> </a:t>
            </a:r>
            <a:r>
              <a:rPr lang="ru-RU" sz="5100" b="1" dirty="0" err="1"/>
              <a:t>осіб</a:t>
            </a:r>
            <a:r>
              <a:rPr lang="ru-RU" sz="5100" b="1" dirty="0"/>
              <a:t> - </a:t>
            </a:r>
            <a:r>
              <a:rPr lang="ru-RU" sz="5100" b="1" dirty="0" err="1"/>
              <a:t>підприємців</a:t>
            </a:r>
            <a:r>
              <a:rPr lang="ru-RU" sz="5100" b="1" dirty="0"/>
              <a:t> - у </a:t>
            </a:r>
            <a:r>
              <a:rPr lang="ru-RU" sz="5100" b="1" dirty="0" err="1"/>
              <a:t>розмірі</a:t>
            </a:r>
            <a:r>
              <a:rPr lang="ru-RU" sz="5100" b="1" dirty="0"/>
              <a:t> </a:t>
            </a:r>
            <a:r>
              <a:rPr lang="ru-RU" sz="5100" b="1" dirty="0" err="1"/>
              <a:t>від</a:t>
            </a:r>
            <a:r>
              <a:rPr lang="ru-RU" sz="5100" b="1" dirty="0"/>
              <a:t> </a:t>
            </a:r>
            <a:r>
              <a:rPr lang="ru-RU" sz="5100" b="1" dirty="0" err="1"/>
              <a:t>трьох</a:t>
            </a:r>
            <a:r>
              <a:rPr lang="ru-RU" sz="5100" b="1" dirty="0"/>
              <a:t> до </a:t>
            </a:r>
            <a:r>
              <a:rPr lang="ru-RU" sz="5100" b="1" dirty="0" err="1"/>
              <a:t>п’ятнадцяти</a:t>
            </a:r>
            <a:r>
              <a:rPr lang="ru-RU" sz="5100" b="1" dirty="0"/>
              <a:t> </a:t>
            </a:r>
            <a:r>
              <a:rPr lang="ru-RU" sz="5100" b="1" dirty="0" err="1"/>
              <a:t>мінімальних</a:t>
            </a:r>
            <a:r>
              <a:rPr lang="ru-RU" sz="5100" b="1" dirty="0"/>
              <a:t> </a:t>
            </a:r>
            <a:r>
              <a:rPr lang="ru-RU" sz="5100" b="1" dirty="0" err="1"/>
              <a:t>заробітних</a:t>
            </a:r>
            <a:r>
              <a:rPr lang="ru-RU" sz="5100" b="1" dirty="0"/>
              <a:t> плат та </a:t>
            </a:r>
            <a:r>
              <a:rPr lang="ru-RU" sz="5100" b="1" dirty="0" err="1"/>
              <a:t>зупинення</a:t>
            </a:r>
            <a:r>
              <a:rPr lang="ru-RU" sz="5100" b="1" dirty="0"/>
              <a:t> </a:t>
            </a:r>
            <a:r>
              <a:rPr lang="ru-RU" sz="5100" b="1" dirty="0" err="1"/>
              <a:t>роботи</a:t>
            </a:r>
            <a:r>
              <a:rPr lang="ru-RU" sz="5100" b="1" dirty="0"/>
              <a:t> </a:t>
            </a:r>
            <a:r>
              <a:rPr lang="ru-RU" sz="5100" b="1" dirty="0" err="1"/>
              <a:t>потужності</a:t>
            </a:r>
            <a:r>
              <a:rPr lang="ru-RU" sz="5100" b="1" dirty="0"/>
              <a:t>;</a:t>
            </a:r>
          </a:p>
          <a:p>
            <a:endParaRPr lang="ru-RU" sz="3200" b="1" dirty="0"/>
          </a:p>
          <a:p>
            <a:pPr marL="0" indent="0">
              <a:buNone/>
            </a:pPr>
            <a:r>
              <a:rPr lang="ru-RU" sz="3200" b="1" dirty="0"/>
              <a:t> 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201500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154712-A326-4A42-B15D-A4D96443C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168812"/>
            <a:ext cx="11000935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61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1247</Words>
  <Application>Microsoft Office PowerPoint</Application>
  <PresentationFormat>Широкоэкранный</PresentationFormat>
  <Paragraphs>83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НАССР ТА ISO  спільне та відмінності</vt:lpstr>
      <vt:lpstr>Презентация PowerPoint</vt:lpstr>
      <vt:lpstr>Принципи НАССР</vt:lpstr>
      <vt:lpstr>Принципи НАССР</vt:lpstr>
      <vt:lpstr>Принципи НАССР Наказ Мінагрополітики № 590 від 01.10.2012 </vt:lpstr>
      <vt:lpstr>Принципи НАССР</vt:lpstr>
      <vt:lpstr>ЗАКОН УКРАЇНИ Про основні принципи та вимоги до безпечності та якості харчових продуктів №1602-VII від 22 липня 2014 № 771 </vt:lpstr>
      <vt:lpstr>ЗАКОН УКРАЇНИ Про основні принципи та вимоги до безпечності та якості харчових продуктів №1602-VII 22 липня 2014 </vt:lpstr>
      <vt:lpstr>Презентация PowerPoint</vt:lpstr>
      <vt:lpstr> Українське законодавство</vt:lpstr>
      <vt:lpstr>Загальні положення про ІSO  </vt:lpstr>
      <vt:lpstr>Презентация PowerPoint</vt:lpstr>
      <vt:lpstr>Стандарт ISO 22000:2018</vt:lpstr>
      <vt:lpstr>Стандарт ISO 22000:2018</vt:lpstr>
      <vt:lpstr>Сертифікація СУБХП</vt:lpstr>
      <vt:lpstr>ДЯКУЮ ЗА УВАГУ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НАССР ТА ISO  спільне та відмінності</dc:title>
  <dc:creator>Валентина</dc:creator>
  <cp:lastModifiedBy>Svetlana Berzina</cp:lastModifiedBy>
  <cp:revision>2</cp:revision>
  <dcterms:created xsi:type="dcterms:W3CDTF">2021-10-19T08:48:47Z</dcterms:created>
  <dcterms:modified xsi:type="dcterms:W3CDTF">2021-10-19T15:18:09Z</dcterms:modified>
</cp:coreProperties>
</file>