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1674" r:id="rId3"/>
    <p:sldId id="268" r:id="rId4"/>
    <p:sldId id="300" r:id="rId5"/>
    <p:sldId id="301" r:id="rId6"/>
    <p:sldId id="257" r:id="rId7"/>
    <p:sldId id="1673" r:id="rId8"/>
    <p:sldId id="598" r:id="rId9"/>
    <p:sldId id="599" r:id="rId10"/>
    <p:sldId id="1672" r:id="rId11"/>
    <p:sldId id="601" r:id="rId12"/>
    <p:sldId id="604" r:id="rId13"/>
    <p:sldId id="538" r:id="rId14"/>
    <p:sldId id="558" r:id="rId15"/>
    <p:sldId id="516" r:id="rId16"/>
    <p:sldId id="565" r:id="rId17"/>
    <p:sldId id="5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Alves de oliveira e silva(Intern)" initials="MAdoes" lastIdx="1" clrIdx="0">
    <p:extLst>
      <p:ext uri="{19B8F6BF-5375-455C-9EA6-DF929625EA0E}">
        <p15:presenceInfo xmlns:p15="http://schemas.microsoft.com/office/powerpoint/2012/main" userId="S::marina.alvesdeoliveiraesilva@un.org::62815c1e-836a-4a0a-94d1-99602a5c298f" providerId="AD"/>
      </p:ext>
    </p:extLst>
  </p:cmAuthor>
  <p:cmAuthor id="2" name="Nils Heuer" initials="NH" lastIdx="1" clrIdx="1">
    <p:extLst>
      <p:ext uri="{19B8F6BF-5375-455C-9EA6-DF929625EA0E}">
        <p15:presenceInfo xmlns:p15="http://schemas.microsoft.com/office/powerpoint/2012/main" userId="S::nils.heuer@un.org::14f8dbea-2d61-4349-98da-911c417eea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E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72A9C-14FA-47DA-B474-F160DB22B445}" v="146" dt="2021-10-18T18:23:43.105"/>
    <p1510:client id="{CB8CE97A-CF59-478C-B465-F83114DFCBD5}" v="12" dt="2021-10-18T04:55:12.838"/>
    <p1510:client id="{E83809F0-BEDD-442F-8B9A-CF7F14502CF5}" v="793" dt="2021-10-18T13:45:16.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16"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F2B28-7DE5-451F-892A-57718812CCD1}"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BCF6E-A393-4A50-BCB6-E0EE8758696A}" type="slidenum">
              <a:rPr lang="en-US" smtClean="0"/>
              <a:t>‹#›</a:t>
            </a:fld>
            <a:endParaRPr lang="en-US"/>
          </a:p>
        </p:txBody>
      </p:sp>
    </p:spTree>
    <p:extLst>
      <p:ext uri="{BB962C8B-B14F-4D97-AF65-F5344CB8AC3E}">
        <p14:creationId xmlns:p14="http://schemas.microsoft.com/office/powerpoint/2010/main" val="333043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MARINA: Paste global footprint network image on how many “earth” we need per year</a:t>
            </a:r>
            <a:endParaRPr lang="es-419"/>
          </a:p>
          <a:p>
            <a:endParaRPr lang="en-US"/>
          </a:p>
        </p:txBody>
      </p:sp>
      <p:sp>
        <p:nvSpPr>
          <p:cNvPr id="4" name="Slide Number Placeholder 3"/>
          <p:cNvSpPr>
            <a:spLocks noGrp="1"/>
          </p:cNvSpPr>
          <p:nvPr>
            <p:ph type="sldNum" sz="quarter" idx="5"/>
          </p:nvPr>
        </p:nvSpPr>
        <p:spPr/>
        <p:txBody>
          <a:bodyPr/>
          <a:lstStyle/>
          <a:p>
            <a:fld id="{EF6BCF6E-A393-4A50-BCB6-E0EE8758696A}" type="slidenum">
              <a:rPr lang="en-US" smtClean="0"/>
              <a:t>2</a:t>
            </a:fld>
            <a:endParaRPr lang="en-US"/>
          </a:p>
        </p:txBody>
      </p:sp>
    </p:spTree>
    <p:extLst>
      <p:ext uri="{BB962C8B-B14F-4D97-AF65-F5344CB8AC3E}">
        <p14:creationId xmlns:p14="http://schemas.microsoft.com/office/powerpoint/2010/main" val="22309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EF6BCF6E-A393-4A50-BCB6-E0EE8758696A}" type="slidenum">
              <a:rPr lang="en-US" smtClean="0"/>
              <a:t>13</a:t>
            </a:fld>
            <a:endParaRPr lang="en-US"/>
          </a:p>
        </p:txBody>
      </p:sp>
    </p:spTree>
    <p:extLst>
      <p:ext uri="{BB962C8B-B14F-4D97-AF65-F5344CB8AC3E}">
        <p14:creationId xmlns:p14="http://schemas.microsoft.com/office/powerpoint/2010/main" val="246531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US" sz="1200" b="1">
              <a:latin typeface="Times New Roman" pitchFamily="18" charset="0"/>
            </a:endParaRPr>
          </a:p>
          <a:p>
            <a:pPr lvl="0"/>
            <a:endParaRPr lang="en-US" sz="1200">
              <a:latin typeface="Times New Roman" pitchFamily="18" charset="0"/>
            </a:endParaRPr>
          </a:p>
          <a:p>
            <a:pPr lvl="0"/>
            <a:r>
              <a:rPr lang="en-US" sz="1200">
                <a:latin typeface="Times New Roman" pitchFamily="18" charset="0"/>
              </a:rPr>
              <a:t>The exchange of competence : capacity building on ecolabeling as a core element towards effective implementation of SPP; </a:t>
            </a:r>
            <a:r>
              <a:rPr lang="en-GB" sz="1200">
                <a:latin typeface="Times New Roman" pitchFamily="18" charset="0"/>
              </a:rPr>
              <a:t>Stakeholders already in the work of the ecolabel scheme </a:t>
            </a:r>
          </a:p>
          <a:p>
            <a:pPr lvl="0"/>
            <a:r>
              <a:rPr lang="en-US" sz="1200">
                <a:latin typeface="Times New Roman" pitchFamily="18" charset="0"/>
              </a:rPr>
              <a:t>The</a:t>
            </a:r>
            <a:r>
              <a:rPr lang="en-GB" sz="1200">
                <a:latin typeface="Times New Roman" pitchFamily="18" charset="0"/>
              </a:rPr>
              <a:t> public investment which is spent for the creation of an ecolabelling scheme could be used also for the needed public investment for SPP (criteria development). </a:t>
            </a:r>
          </a:p>
          <a:p>
            <a:pPr lvl="0"/>
            <a:endParaRPr lang="en-GB" sz="1200">
              <a:latin typeface="Times New Roman" pitchFamily="18" charset="0"/>
            </a:endParaRPr>
          </a:p>
          <a:p>
            <a:pPr lvl="0"/>
            <a:r>
              <a:rPr lang="en-US" sz="1200">
                <a:latin typeface="Times New Roman" pitchFamily="18" charset="0"/>
              </a:rPr>
              <a:t>The presence of an ecolabel initiative lowers the hurdles to advance on SPP , because networks and institutional procedures are already in place;</a:t>
            </a:r>
          </a:p>
          <a:p>
            <a:pPr lvl="0"/>
            <a:endParaRPr lang="en-GB" sz="1200">
              <a:latin typeface="Times New Roman" pitchFamily="18" charset="0"/>
            </a:endParaRPr>
          </a:p>
          <a:p>
            <a:pPr lvl="0"/>
            <a:r>
              <a:rPr lang="en-GB" sz="1200">
                <a:latin typeface="Times New Roman" pitchFamily="18" charset="0"/>
              </a:rPr>
              <a:t>The presence of an ecolabel scheme builds the foundation to raise the awareness and support of policy makers to invest in SPP implementation (ecolabel as model for governance). can be included in the process of SPP implementation;</a:t>
            </a:r>
          </a:p>
          <a:p>
            <a:pPr lvl="0"/>
            <a:endParaRPr lang="en-GB" sz="1200">
              <a:latin typeface="Times New Roman" pitchFamily="18" charset="0"/>
            </a:endParaRPr>
          </a:p>
          <a:p>
            <a:pPr lvl="0"/>
            <a:r>
              <a:rPr lang="en-GB" sz="1200">
                <a:latin typeface="Times New Roman" pitchFamily="18" charset="0"/>
              </a:rPr>
              <a:t>Complementary, activities on the</a:t>
            </a:r>
            <a:r>
              <a:rPr lang="en-US" sz="1200">
                <a:latin typeface="Times New Roman" pitchFamily="18" charset="0"/>
              </a:rPr>
              <a:t> promotion and marketing of eco</a:t>
            </a:r>
            <a:r>
              <a:rPr lang="en-GB" sz="1200">
                <a:latin typeface="Times New Roman" pitchFamily="18" charset="0"/>
              </a:rPr>
              <a:t>labels (like information tools, campaigning) could be easily used in awareness raising activities within SPP. </a:t>
            </a:r>
          </a:p>
          <a:p>
            <a:pPr lvl="0"/>
            <a:endParaRPr lang="en-GB" sz="1200">
              <a:latin typeface="Times New Roman" pitchFamily="18" charset="0"/>
            </a:endParaRPr>
          </a:p>
          <a:p>
            <a:pPr lvl="0"/>
            <a:r>
              <a:rPr lang="en-GB" sz="1200">
                <a:latin typeface="Times New Roman" pitchFamily="18" charset="0"/>
              </a:rPr>
              <a:t>The strategic development of the ecolabel's portfolio (products coverage) can be directly targeted to the application within procurement (like construction sector, public transportation).</a:t>
            </a:r>
          </a:p>
          <a:p>
            <a:endParaRPr lang="en-GB" sz="1200"/>
          </a:p>
          <a:p>
            <a:endParaRPr lang="en-GB" sz="1200"/>
          </a:p>
          <a:p>
            <a:endParaRPr lang="en-GB"/>
          </a:p>
        </p:txBody>
      </p:sp>
    </p:spTree>
    <p:extLst>
      <p:ext uri="{BB962C8B-B14F-4D97-AF65-F5344CB8AC3E}">
        <p14:creationId xmlns:p14="http://schemas.microsoft.com/office/powerpoint/2010/main" val="1588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p:txBody>
      </p:sp>
      <p:sp>
        <p:nvSpPr>
          <p:cNvPr id="4" name="Slide Number Placeholder 3"/>
          <p:cNvSpPr>
            <a:spLocks noGrp="1"/>
          </p:cNvSpPr>
          <p:nvPr>
            <p:ph type="sldNum" sz="quarter" idx="5"/>
          </p:nvPr>
        </p:nvSpPr>
        <p:spPr/>
        <p:txBody>
          <a:bodyPr/>
          <a:lstStyle/>
          <a:p>
            <a:fld id="{EF6BCF6E-A393-4A50-BCB6-E0EE8758696A}" type="slidenum">
              <a:rPr lang="en-US" smtClean="0"/>
              <a:t>16</a:t>
            </a:fld>
            <a:endParaRPr lang="en-US"/>
          </a:p>
        </p:txBody>
      </p:sp>
    </p:spTree>
    <p:extLst>
      <p:ext uri="{BB962C8B-B14F-4D97-AF65-F5344CB8AC3E}">
        <p14:creationId xmlns:p14="http://schemas.microsoft.com/office/powerpoint/2010/main" val="154275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Presentation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a:t>Meeting 2030 Paris agreement + icons will appear first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a:t>Meeting 2050 Paris agreement + flags will appear then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a:t>Conclusion line will appear last</a:t>
            </a:r>
          </a:p>
        </p:txBody>
      </p:sp>
      <p:sp>
        <p:nvSpPr>
          <p:cNvPr id="4" name="Slide Number Placeholder 3"/>
          <p:cNvSpPr>
            <a:spLocks noGrp="1"/>
          </p:cNvSpPr>
          <p:nvPr>
            <p:ph type="sldNum" sz="quarter" idx="10"/>
          </p:nvPr>
        </p:nvSpPr>
        <p:spPr/>
        <p:txBody>
          <a:bodyPr/>
          <a:lstStyle/>
          <a:p>
            <a:fld id="{72A00A97-237B-40AA-A313-903F76030E4C}" type="slidenum">
              <a:rPr lang="en-US" smtClean="0"/>
              <a:t>3</a:t>
            </a:fld>
            <a:endParaRPr lang="en-US"/>
          </a:p>
        </p:txBody>
      </p:sp>
    </p:spTree>
    <p:extLst>
      <p:ext uri="{BB962C8B-B14F-4D97-AF65-F5344CB8AC3E}">
        <p14:creationId xmlns:p14="http://schemas.microsoft.com/office/powerpoint/2010/main" val="427875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Marina</a:t>
            </a:r>
          </a:p>
        </p:txBody>
      </p:sp>
      <p:sp>
        <p:nvSpPr>
          <p:cNvPr id="4" name="Slide Number Placeholder 3"/>
          <p:cNvSpPr>
            <a:spLocks noGrp="1"/>
          </p:cNvSpPr>
          <p:nvPr>
            <p:ph type="sldNum" sz="quarter" idx="10"/>
          </p:nvPr>
        </p:nvSpPr>
        <p:spPr/>
        <p:txBody>
          <a:bodyPr/>
          <a:lstStyle/>
          <a:p>
            <a:fld id="{72A00A97-237B-40AA-A313-903F76030E4C}" type="slidenum">
              <a:rPr lang="en-US" smtClean="0"/>
              <a:t>4</a:t>
            </a:fld>
            <a:endParaRPr lang="en-US"/>
          </a:p>
        </p:txBody>
      </p:sp>
    </p:spTree>
    <p:extLst>
      <p:ext uri="{BB962C8B-B14F-4D97-AF65-F5344CB8AC3E}">
        <p14:creationId xmlns:p14="http://schemas.microsoft.com/office/powerpoint/2010/main" val="225939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Marina</a:t>
            </a:r>
          </a:p>
        </p:txBody>
      </p:sp>
      <p:sp>
        <p:nvSpPr>
          <p:cNvPr id="4" name="Slide Number Placeholder 3"/>
          <p:cNvSpPr>
            <a:spLocks noGrp="1"/>
          </p:cNvSpPr>
          <p:nvPr>
            <p:ph type="sldNum" sz="quarter" idx="10"/>
          </p:nvPr>
        </p:nvSpPr>
        <p:spPr/>
        <p:txBody>
          <a:bodyPr/>
          <a:lstStyle/>
          <a:p>
            <a:fld id="{72A00A97-237B-40AA-A313-903F76030E4C}" type="slidenum">
              <a:rPr lang="en-US" smtClean="0"/>
              <a:t>5</a:t>
            </a:fld>
            <a:endParaRPr lang="en-US"/>
          </a:p>
        </p:txBody>
      </p:sp>
    </p:spTree>
    <p:extLst>
      <p:ext uri="{BB962C8B-B14F-4D97-AF65-F5344CB8AC3E}">
        <p14:creationId xmlns:p14="http://schemas.microsoft.com/office/powerpoint/2010/main" val="36921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201F1E"/>
                </a:solidFill>
                <a:effectLst/>
                <a:latin typeface="Roboto" panose="02000000000000000000"/>
              </a:rPr>
              <a:t>MARINA</a:t>
            </a:r>
          </a:p>
          <a:p>
            <a:r>
              <a:rPr lang="en-US" b="1" i="0">
                <a:solidFill>
                  <a:srgbClr val="201F1E"/>
                </a:solidFill>
                <a:effectLst/>
                <a:latin typeface="Roboto" panose="02000000000000000000"/>
              </a:rPr>
              <a:t>animation</a:t>
            </a:r>
          </a:p>
          <a:p>
            <a:endParaRPr lang="en-US" b="1" i="0">
              <a:solidFill>
                <a:srgbClr val="201F1E"/>
              </a:solidFill>
              <a:effectLst/>
              <a:latin typeface="Roboto" panose="02000000000000000000"/>
            </a:endParaRPr>
          </a:p>
          <a:p>
            <a:r>
              <a:rPr lang="en-US" b="0" i="0">
                <a:solidFill>
                  <a:srgbClr val="201F1E"/>
                </a:solidFill>
                <a:effectLst/>
                <a:latin typeface="Roboto" panose="02000000000000000000"/>
              </a:rPr>
              <a:t>How many people are affected by sustainability(</a:t>
            </a:r>
            <a:r>
              <a:rPr lang="en-US" b="0" i="0" err="1">
                <a:solidFill>
                  <a:srgbClr val="201F1E"/>
                </a:solidFill>
                <a:effectLst/>
                <a:latin typeface="Roboto" panose="02000000000000000000"/>
              </a:rPr>
              <a:t>Uniliver</a:t>
            </a:r>
            <a:r>
              <a:rPr lang="en-US" b="0" i="0">
                <a:solidFill>
                  <a:srgbClr val="201F1E"/>
                </a:solidFill>
                <a:effectLst/>
                <a:latin typeface="Roboto" panose="02000000000000000000"/>
              </a:rPr>
              <a:t>, 2017)</a:t>
            </a:r>
          </a:p>
          <a:p>
            <a:r>
              <a:rPr lang="en-US" sz="1800" b="0" i="0">
                <a:solidFill>
                  <a:srgbClr val="201F1E"/>
                </a:solidFill>
                <a:effectLst/>
                <a:latin typeface="Roboto" panose="02000000000000000000"/>
              </a:rPr>
              <a:t>Why sustainability is important (</a:t>
            </a:r>
            <a:r>
              <a:rPr lang="en-US" sz="1800" b="0" i="0" err="1">
                <a:solidFill>
                  <a:srgbClr val="201F1E"/>
                </a:solidFill>
                <a:effectLst/>
                <a:latin typeface="Roboto" panose="02000000000000000000"/>
              </a:rPr>
              <a:t>GlobeScan</a:t>
            </a:r>
            <a:r>
              <a:rPr lang="en-US" sz="1800" b="0" i="0">
                <a:solidFill>
                  <a:srgbClr val="201F1E"/>
                </a:solidFill>
                <a:effectLst/>
                <a:latin typeface="Roboto" panose="02000000000000000000"/>
              </a:rPr>
              <a:t> 25-country &amp; </a:t>
            </a:r>
            <a:r>
              <a:rPr lang="en-US" sz="1800" b="0" i="0" err="1">
                <a:solidFill>
                  <a:srgbClr val="201F1E"/>
                </a:solidFill>
                <a:effectLst/>
                <a:latin typeface="Roboto" panose="02000000000000000000"/>
              </a:rPr>
              <a:t>Akatu</a:t>
            </a:r>
            <a:r>
              <a:rPr lang="en-US" sz="1800" b="0" i="0">
                <a:solidFill>
                  <a:srgbClr val="201F1E"/>
                </a:solidFill>
                <a:effectLst/>
                <a:latin typeface="Roboto" panose="02000000000000000000"/>
              </a:rPr>
              <a:t> Brazil HSL 2019 Survey ) </a:t>
            </a:r>
          </a:p>
          <a:p>
            <a:endParaRPr lang="en-US" sz="1800" b="0" i="0">
              <a:solidFill>
                <a:srgbClr val="201F1E"/>
              </a:solidFill>
              <a:effectLst/>
              <a:latin typeface="Calibri" panose="020F0502020204030204" pitchFamily="34" charset="0"/>
            </a:endParaRPr>
          </a:p>
          <a:p>
            <a:pPr marL="676275" marR="0" algn="l" fontAlgn="base">
              <a:spcAft>
                <a:spcPts val="0"/>
              </a:spcAft>
            </a:pPr>
            <a:r>
              <a:rPr lang="en-US" sz="1800" b="0" i="0">
                <a:solidFill>
                  <a:srgbClr val="201F1E"/>
                </a:solidFill>
                <a:effectLst/>
                <a:latin typeface="Roboto" panose="02000000000000000000"/>
              </a:rPr>
              <a:t> </a:t>
            </a:r>
            <a:endParaRPr lang="en-US" sz="1800" b="0" i="0">
              <a:solidFill>
                <a:srgbClr val="201F1E"/>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Abadi" panose="020B0604020104020204" pitchFamily="34" charset="0"/>
                <a:ea typeface="DengXian" panose="02010600030101010101" pitchFamily="2" charset="-122"/>
              </a:rPr>
              <a:t>Even though consumer awareness and interest in sustainability issues is growing, behaviour is not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Abadi" panose="020B0604020104020204" pitchFamily="34" charset="0"/>
                <a:ea typeface="DengXian" panose="02010600030101010101" pitchFamily="2" charset="-122"/>
              </a:rPr>
              <a:t>WE need to transform our societies, identify a new paradigm and consumer information is part of the answer</a:t>
            </a:r>
          </a:p>
          <a:p>
            <a:endParaRPr lang="en-US"/>
          </a:p>
        </p:txBody>
      </p:sp>
      <p:sp>
        <p:nvSpPr>
          <p:cNvPr id="4" name="Slide Number Placeholder 3"/>
          <p:cNvSpPr>
            <a:spLocks noGrp="1"/>
          </p:cNvSpPr>
          <p:nvPr>
            <p:ph type="sldNum" sz="quarter" idx="5"/>
          </p:nvPr>
        </p:nvSpPr>
        <p:spPr/>
        <p:txBody>
          <a:bodyPr/>
          <a:lstStyle/>
          <a:p>
            <a:fld id="{8FA6FAF3-DC06-42FA-87CD-A7C80E60AF4F}" type="slidenum">
              <a:rPr lang="en-US" smtClean="0"/>
              <a:t>6</a:t>
            </a:fld>
            <a:endParaRPr lang="en-US"/>
          </a:p>
        </p:txBody>
      </p:sp>
    </p:spTree>
    <p:extLst>
      <p:ext uri="{BB962C8B-B14F-4D97-AF65-F5344CB8AC3E}">
        <p14:creationId xmlns:p14="http://schemas.microsoft.com/office/powerpoint/2010/main" val="22274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 Insert the SDG </a:t>
            </a:r>
            <a:endParaRPr lang="es-419"/>
          </a:p>
        </p:txBody>
      </p:sp>
      <p:sp>
        <p:nvSpPr>
          <p:cNvPr id="4" name="Slide Number Placeholder 3"/>
          <p:cNvSpPr>
            <a:spLocks noGrp="1"/>
          </p:cNvSpPr>
          <p:nvPr>
            <p:ph type="sldNum" sz="quarter" idx="5"/>
          </p:nvPr>
        </p:nvSpPr>
        <p:spPr/>
        <p:txBody>
          <a:bodyPr/>
          <a:lstStyle/>
          <a:p>
            <a:fld id="{EF6BCF6E-A393-4A50-BCB6-E0EE8758696A}" type="slidenum">
              <a:rPr lang="en-US" smtClean="0"/>
              <a:t>7</a:t>
            </a:fld>
            <a:endParaRPr lang="en-US"/>
          </a:p>
        </p:txBody>
      </p:sp>
    </p:spTree>
    <p:extLst>
      <p:ext uri="{BB962C8B-B14F-4D97-AF65-F5344CB8AC3E}">
        <p14:creationId xmlns:p14="http://schemas.microsoft.com/office/powerpoint/2010/main" val="236021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 Link name with picture and add “animations”</a:t>
            </a:r>
          </a:p>
          <a:p>
            <a:r>
              <a:rPr lang="en-US"/>
              <a:t>Add global footprint network</a:t>
            </a:r>
          </a:p>
          <a:p>
            <a:endParaRPr lang="en-US"/>
          </a:p>
          <a:p>
            <a:endParaRPr lang="en-US"/>
          </a:p>
          <a:p>
            <a:r>
              <a:rPr lang="en-US"/>
              <a:t>FOCUS on self declared environmental claims &amp; Ecolabel</a:t>
            </a:r>
            <a:endParaRPr lang="es-419"/>
          </a:p>
        </p:txBody>
      </p:sp>
      <p:sp>
        <p:nvSpPr>
          <p:cNvPr id="4" name="Slide Number Placeholder 3"/>
          <p:cNvSpPr>
            <a:spLocks noGrp="1"/>
          </p:cNvSpPr>
          <p:nvPr>
            <p:ph type="sldNum" sz="quarter" idx="5"/>
          </p:nvPr>
        </p:nvSpPr>
        <p:spPr/>
        <p:txBody>
          <a:bodyPr/>
          <a:lstStyle/>
          <a:p>
            <a:fld id="{EF6BCF6E-A393-4A50-BCB6-E0EE8758696A}" type="slidenum">
              <a:rPr lang="en-US" smtClean="0"/>
              <a:t>9</a:t>
            </a:fld>
            <a:endParaRPr lang="en-US"/>
          </a:p>
        </p:txBody>
      </p:sp>
    </p:spTree>
    <p:extLst>
      <p:ext uri="{BB962C8B-B14F-4D97-AF65-F5344CB8AC3E}">
        <p14:creationId xmlns:p14="http://schemas.microsoft.com/office/powerpoint/2010/main" val="86579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a:p>
            <a:r>
              <a:rPr lang="en-US"/>
              <a:t>Please add animations :</a:t>
            </a:r>
          </a:p>
          <a:p>
            <a:r>
              <a:rPr lang="en-US"/>
              <a:t>1- businesses</a:t>
            </a:r>
          </a:p>
          <a:p>
            <a:r>
              <a:rPr lang="en-US"/>
              <a:t>2- Governments</a:t>
            </a:r>
          </a:p>
          <a:p>
            <a:r>
              <a:rPr lang="en-US"/>
              <a:t>3- Consumers</a:t>
            </a:r>
          </a:p>
          <a:p>
            <a:endParaRPr lang="en-US"/>
          </a:p>
          <a:p>
            <a:endParaRPr lang="en-US"/>
          </a:p>
          <a:p>
            <a:endParaRPr lang="en-US"/>
          </a:p>
          <a:p>
            <a:r>
              <a:rPr lang="en-US" sz="1200" b="1" kern="1200">
                <a:solidFill>
                  <a:schemeClr val="tx1"/>
                </a:solidFill>
                <a:effectLst/>
                <a:latin typeface="+mn-lt"/>
                <a:ea typeface="+mn-ea"/>
                <a:cs typeface="+mn-cs"/>
              </a:rPr>
              <a:t>Governments </a:t>
            </a:r>
            <a:r>
              <a:rPr lang="en-US" sz="1200" kern="1200">
                <a:solidFill>
                  <a:schemeClr val="tx1"/>
                </a:solidFill>
                <a:effectLst/>
                <a:latin typeface="+mn-lt"/>
                <a:ea typeface="+mn-ea"/>
                <a:cs typeface="+mn-cs"/>
              </a:rPr>
              <a:t>– We support governments in developing enabling frameworks to strengthen the implementation of consumer information tools, and to align their procurement decisions on the basis of sustainability requirements. This enables governments create the demand which contributes to improving production processes and increasing the availability of sustainable products in the markets.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Private Sector </a:t>
            </a:r>
            <a:r>
              <a:rPr lang="en-US" sz="1200" kern="1200">
                <a:solidFill>
                  <a:schemeClr val="tx1"/>
                </a:solidFill>
                <a:effectLst/>
                <a:latin typeface="+mn-lt"/>
                <a:ea typeface="+mn-ea"/>
                <a:cs typeface="+mn-cs"/>
              </a:rPr>
              <a:t>– We provide tools and technical assistance to companies, especially small and medium-sized enterprises in developing countries, for them to strengthen their use of consumer information tools, to guide them in the improvement of their production practices and communicate this to consumers and stakeholders, enhancing their awareness of and influence over their value chain. We support producers to comply with relevant standards and certification schemes for improved market access both locally and through the creation of trade opportunities.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Standard-setting and Labeling Bodies </a:t>
            </a:r>
            <a:r>
              <a:rPr lang="en-US" sz="1200" kern="1200">
                <a:solidFill>
                  <a:schemeClr val="tx1"/>
                </a:solidFill>
                <a:effectLst/>
                <a:latin typeface="+mn-lt"/>
                <a:ea typeface="+mn-ea"/>
                <a:cs typeface="+mn-cs"/>
              </a:rPr>
              <a:t>– We work with standard-setting and labeling schemes to promote and improve existing consumer information tools. We also support alignment and harmonization of processes and criteria,</a:t>
            </a:r>
            <a:r>
              <a:rPr lang="en-GB" sz="1200" kern="1200">
                <a:solidFill>
                  <a:schemeClr val="tx1"/>
                </a:solidFill>
                <a:effectLst/>
                <a:latin typeface="+mn-lt"/>
                <a:ea typeface="+mn-ea"/>
                <a:cs typeface="+mn-cs"/>
              </a:rPr>
              <a:t> while fostering mutual recognition of existing labels.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Consumers</a:t>
            </a:r>
            <a:r>
              <a:rPr lang="en-GB"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A consumer can be an individual person, as well as a business or government purchasing, using and/or disposing of a product (good or service). </a:t>
            </a:r>
            <a:r>
              <a:rPr lang="en-GB" sz="1200" kern="1200">
                <a:solidFill>
                  <a:schemeClr val="tx1"/>
                </a:solidFill>
                <a:effectLst/>
                <a:latin typeface="+mn-lt"/>
                <a:ea typeface="+mn-ea"/>
                <a:cs typeface="+mn-cs"/>
              </a:rPr>
              <a:t>By helping to improve consumer information we want to enable consumers to take better decisions. We also work with national and local governments and businesses as consumers, in order to improve their procurement and influence the overall sustainability of their value chain. </a:t>
            </a:r>
            <a:endParaRPr lang="en-US"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Research Institutions, Consumer Organizations and NGOs </a:t>
            </a:r>
            <a:r>
              <a:rPr lang="en-US" sz="1200" kern="1200">
                <a:solidFill>
                  <a:schemeClr val="tx1"/>
                </a:solidFill>
                <a:effectLst/>
                <a:latin typeface="+mn-lt"/>
                <a:ea typeface="+mn-ea"/>
                <a:cs typeface="+mn-cs"/>
              </a:rPr>
              <a:t>– </a:t>
            </a:r>
            <a:r>
              <a:rPr lang="en-GB" sz="1200" kern="1200">
                <a:solidFill>
                  <a:schemeClr val="tx1"/>
                </a:solidFill>
                <a:effectLst/>
                <a:latin typeface="+mn-lt"/>
                <a:ea typeface="+mn-ea"/>
                <a:cs typeface="+mn-cs"/>
              </a:rPr>
              <a:t>Since they provide skills, knowledge and public awareness of challenges and solutions for consumer information, we engage research institutions, consumer organizations and NGOs as active partners. Research institutes and experts </a:t>
            </a:r>
            <a:r>
              <a:rPr lang="en-US" sz="1200" kern="1200">
                <a:solidFill>
                  <a:schemeClr val="tx1"/>
                </a:solidFill>
                <a:effectLst/>
                <a:latin typeface="+mn-lt"/>
                <a:ea typeface="+mn-ea"/>
                <a:cs typeface="+mn-cs"/>
              </a:rPr>
              <a:t>also contribute to strengthening the scientific foundation for consumer information.</a:t>
            </a:r>
          </a:p>
          <a:p>
            <a:endParaRPr lang="en-GB"/>
          </a:p>
          <a:p>
            <a:endParaRPr lang="es-419"/>
          </a:p>
        </p:txBody>
      </p:sp>
      <p:sp>
        <p:nvSpPr>
          <p:cNvPr id="4" name="Slide Number Placeholder 3"/>
          <p:cNvSpPr>
            <a:spLocks noGrp="1"/>
          </p:cNvSpPr>
          <p:nvPr>
            <p:ph type="sldNum" sz="quarter" idx="5"/>
          </p:nvPr>
        </p:nvSpPr>
        <p:spPr/>
        <p:txBody>
          <a:bodyPr/>
          <a:lstStyle/>
          <a:p>
            <a:fld id="{EF6BCF6E-A393-4A50-BCB6-E0EE8758696A}" type="slidenum">
              <a:rPr lang="en-US" smtClean="0"/>
              <a:t>10</a:t>
            </a:fld>
            <a:endParaRPr lang="en-US"/>
          </a:p>
        </p:txBody>
      </p:sp>
    </p:spTree>
    <p:extLst>
      <p:ext uri="{BB962C8B-B14F-4D97-AF65-F5344CB8AC3E}">
        <p14:creationId xmlns:p14="http://schemas.microsoft.com/office/powerpoint/2010/main" val="136840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GVT: Rule to avoid green washing need to take that into account</a:t>
            </a:r>
          </a:p>
          <a:p>
            <a:r>
              <a:rPr lang="en-US"/>
              <a:t>Businesses: key for credible information</a:t>
            </a:r>
          </a:p>
          <a:p>
            <a:endParaRPr lang="en-US"/>
          </a:p>
          <a:p>
            <a:pPr marL="0" indent="0" algn="just">
              <a:buNone/>
            </a:pPr>
            <a:r>
              <a:rPr lang="en-US" sz="1200" b="1"/>
              <a:t>Ten principles to level the playing field and communicate in a reliable, fair and transparent way</a:t>
            </a:r>
          </a:p>
          <a:p>
            <a:endParaRPr lang="en-US"/>
          </a:p>
          <a:p>
            <a:endParaRPr lang="es-419"/>
          </a:p>
        </p:txBody>
      </p:sp>
      <p:sp>
        <p:nvSpPr>
          <p:cNvPr id="4" name="Slide Number Placeholder 3"/>
          <p:cNvSpPr>
            <a:spLocks noGrp="1"/>
          </p:cNvSpPr>
          <p:nvPr>
            <p:ph type="sldNum" sz="quarter" idx="5"/>
          </p:nvPr>
        </p:nvSpPr>
        <p:spPr/>
        <p:txBody>
          <a:bodyPr/>
          <a:lstStyle/>
          <a:p>
            <a:fld id="{EF6BCF6E-A393-4A50-BCB6-E0EE8758696A}" type="slidenum">
              <a:rPr lang="en-US" smtClean="0"/>
              <a:t>11</a:t>
            </a:fld>
            <a:endParaRPr lang="en-US"/>
          </a:p>
        </p:txBody>
      </p:sp>
    </p:spTree>
    <p:extLst>
      <p:ext uri="{BB962C8B-B14F-4D97-AF65-F5344CB8AC3E}">
        <p14:creationId xmlns:p14="http://schemas.microsoft.com/office/powerpoint/2010/main" val="43371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FD75A9-2E03-4FF5-A0C8-146457140A46}"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EE574-141B-4D53-9861-6E27163755BD}" type="slidenum">
              <a:rPr lang="en-GB" smtClean="0"/>
              <a:t>‹#›</a:t>
            </a:fld>
            <a:endParaRPr lang="en-GB"/>
          </a:p>
        </p:txBody>
      </p:sp>
      <p:sp>
        <p:nvSpPr>
          <p:cNvPr id="7" name="Title 1"/>
          <p:cNvSpPr>
            <a:spLocks noGrp="1"/>
          </p:cNvSpPr>
          <p:nvPr>
            <p:ph type="ctrTitle"/>
          </p:nvPr>
        </p:nvSpPr>
        <p:spPr>
          <a:xfrm>
            <a:off x="838200" y="1464108"/>
            <a:ext cx="9829800" cy="2387600"/>
          </a:xfrm>
          <a:prstGeom prst="rect">
            <a:avLst/>
          </a:prstGeom>
        </p:spPr>
        <p:txBody>
          <a:bodyPr/>
          <a:lstStyle/>
          <a:p>
            <a:endParaRPr lang="en-GB"/>
          </a:p>
        </p:txBody>
      </p:sp>
      <p:sp>
        <p:nvSpPr>
          <p:cNvPr id="8" name="Subtitle 2"/>
          <p:cNvSpPr>
            <a:spLocks noGrp="1"/>
          </p:cNvSpPr>
          <p:nvPr>
            <p:ph type="subTitle" idx="1"/>
          </p:nvPr>
        </p:nvSpPr>
        <p:spPr>
          <a:xfrm>
            <a:off x="838200" y="4040370"/>
            <a:ext cx="9829800" cy="1655762"/>
          </a:xfrm>
          <a:prstGeom prst="rect">
            <a:avLst/>
          </a:prstGeom>
        </p:spPr>
        <p:txBody>
          <a:bodyPr/>
          <a:lstStyle>
            <a:lvl1pPr marL="0" indent="0">
              <a:buNone/>
              <a:defRPr/>
            </a:lvl1pPr>
          </a:lstStyle>
          <a:p>
            <a:endParaRPr lang="en-GB"/>
          </a:p>
        </p:txBody>
      </p:sp>
    </p:spTree>
    <p:extLst>
      <p:ext uri="{BB962C8B-B14F-4D97-AF65-F5344CB8AC3E}">
        <p14:creationId xmlns:p14="http://schemas.microsoft.com/office/powerpoint/2010/main" val="181514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6611"/>
            <a:ext cx="10515600" cy="82885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2333897"/>
            <a:ext cx="10515600" cy="34660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D75A9-2E03-4FF5-A0C8-146457140A46}"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EE574-141B-4D53-9861-6E27163755BD}" type="slidenum">
              <a:rPr lang="en-GB" smtClean="0"/>
              <a:t>‹#›</a:t>
            </a:fld>
            <a:endParaRPr lang="en-GB"/>
          </a:p>
        </p:txBody>
      </p:sp>
    </p:spTree>
    <p:extLst>
      <p:ext uri="{BB962C8B-B14F-4D97-AF65-F5344CB8AC3E}">
        <p14:creationId xmlns:p14="http://schemas.microsoft.com/office/powerpoint/2010/main" val="313667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3600">
                <a:solidFill>
                  <a:srgbClr val="0070C0"/>
                </a:solidFill>
              </a:defRPr>
            </a:lvl1pPr>
          </a:lstStyle>
          <a:p>
            <a:endParaRPr lang="en-US"/>
          </a:p>
        </p:txBody>
      </p:sp>
      <p:sp>
        <p:nvSpPr>
          <p:cNvPr id="4" name="Date Placeholder 3"/>
          <p:cNvSpPr>
            <a:spLocks noGrp="1"/>
          </p:cNvSpPr>
          <p:nvPr>
            <p:ph type="dt" sz="half" idx="10"/>
          </p:nvPr>
        </p:nvSpPr>
        <p:spPr/>
        <p:txBody>
          <a:bodyPr/>
          <a:lstStyle/>
          <a:p>
            <a:fld id="{C42AAEF6-E9C8-4B98-9D6D-DB3B31CC9214}"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5AE8F-E6C3-B94A-8A19-14CDF66FD255}" type="slidenum">
              <a:rPr lang="en-US" smtClean="0"/>
              <a:t>‹#›</a:t>
            </a:fld>
            <a:endParaRPr lang="en-US"/>
          </a:p>
        </p:txBody>
      </p:sp>
    </p:spTree>
    <p:extLst>
      <p:ext uri="{BB962C8B-B14F-4D97-AF65-F5344CB8AC3E}">
        <p14:creationId xmlns:p14="http://schemas.microsoft.com/office/powerpoint/2010/main" val="1914518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D75A9-2E03-4FF5-A0C8-146457140A46}" type="datetimeFigureOut">
              <a:rPr lang="en-GB" smtClean="0"/>
              <a:t>19/10/2021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EE574-141B-4D53-9861-6E27163755BD}" type="slidenum">
              <a:rPr lang="en-GB" smtClean="0"/>
              <a:t>‹#›</a:t>
            </a:fld>
            <a:endParaRPr lang="en-GB"/>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97708" y="-224818"/>
            <a:ext cx="3820766" cy="3377852"/>
          </a:xfrm>
          <a:prstGeom prst="rect">
            <a:avLst/>
          </a:prstGeom>
        </p:spPr>
      </p:pic>
      <p:pic>
        <p:nvPicPr>
          <p:cNvPr id="8" name="Picture 7"/>
          <p:cNvPicPr>
            <a:picLocks noChangeAspect="1"/>
          </p:cNvPicPr>
          <p:nvPr userDrawn="1"/>
        </p:nvPicPr>
        <p:blipFill>
          <a:blip r:embed="rId6"/>
          <a:stretch>
            <a:fillRect/>
          </a:stretch>
        </p:blipFill>
        <p:spPr>
          <a:xfrm>
            <a:off x="1524001" y="196595"/>
            <a:ext cx="7305964" cy="1105531"/>
          </a:xfrm>
          <a:prstGeom prst="rect">
            <a:avLst/>
          </a:prstGeom>
        </p:spPr>
      </p:pic>
      <p:pic>
        <p:nvPicPr>
          <p:cNvPr id="9" name="Picture 8"/>
          <p:cNvPicPr>
            <a:picLocks noChangeAspect="1"/>
          </p:cNvPicPr>
          <p:nvPr userDrawn="1"/>
        </p:nvPicPr>
        <p:blipFill>
          <a:blip r:embed="rId7"/>
          <a:stretch>
            <a:fillRect/>
          </a:stretch>
        </p:blipFill>
        <p:spPr>
          <a:xfrm>
            <a:off x="2823862" y="5892726"/>
            <a:ext cx="6544276" cy="817671"/>
          </a:xfrm>
          <a:prstGeom prst="rect">
            <a:avLst/>
          </a:prstGeom>
        </p:spPr>
      </p:pic>
    </p:spTree>
    <p:extLst>
      <p:ext uri="{BB962C8B-B14F-4D97-AF65-F5344CB8AC3E}">
        <p14:creationId xmlns:p14="http://schemas.microsoft.com/office/powerpoint/2010/main" val="3292698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atriz.carneiro@u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hyperlink" Target="https://www.oneplanetnetwork.org/consumer-information-scp/product-sustainability-information-hub" TargetMode="External"/><Relationship Id="rId10" Type="http://schemas.openxmlformats.org/officeDocument/2006/relationships/image" Target="../media/image42.png"/><Relationship Id="rId4" Type="http://schemas.openxmlformats.org/officeDocument/2006/relationships/image" Target="../media/image37.sv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hyperlink" Target="mailto:Beatriz.carneiro@un.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90178" y="1950450"/>
            <a:ext cx="8773018" cy="1615440"/>
          </a:xfrm>
        </p:spPr>
        <p:txBody>
          <a:bodyPr>
            <a:normAutofit fontScale="90000"/>
          </a:bodyPr>
          <a:lstStyle/>
          <a:p>
            <a:pPr algn="ctr"/>
            <a:r>
              <a:rPr lang="en-GB"/>
              <a:t>The importance of credible sustainability information for sustainable consumption and production</a:t>
            </a:r>
            <a:br>
              <a:rPr lang="es-419"/>
            </a:br>
            <a:endParaRPr lang="en-US"/>
          </a:p>
        </p:txBody>
      </p:sp>
      <p:sp>
        <p:nvSpPr>
          <p:cNvPr id="6" name="Subtitle 5"/>
          <p:cNvSpPr>
            <a:spLocks noGrp="1"/>
          </p:cNvSpPr>
          <p:nvPr>
            <p:ph type="subTitle" idx="1"/>
          </p:nvPr>
        </p:nvSpPr>
        <p:spPr>
          <a:xfrm>
            <a:off x="2185268" y="3962400"/>
            <a:ext cx="7339732" cy="1876425"/>
          </a:xfrm>
        </p:spPr>
        <p:txBody>
          <a:bodyPr>
            <a:normAutofit fontScale="55000" lnSpcReduction="20000"/>
          </a:bodyPr>
          <a:lstStyle/>
          <a:p>
            <a:pPr algn="l"/>
            <a:r>
              <a:rPr lang="en-US" b="1"/>
              <a:t>Laetitia Montero</a:t>
            </a:r>
          </a:p>
          <a:p>
            <a:pPr algn="l"/>
            <a:r>
              <a:rPr lang="en-US"/>
              <a:t>Associate Programme Officer, Consumer Information &amp; Ecolabelling</a:t>
            </a:r>
          </a:p>
          <a:p>
            <a:pPr algn="l"/>
            <a:r>
              <a:rPr lang="en-US"/>
              <a:t>Consumption and Production Unit </a:t>
            </a:r>
          </a:p>
          <a:p>
            <a:pPr algn="l"/>
            <a:r>
              <a:rPr lang="en-US"/>
              <a:t>Economy Division - UN Environment Programme</a:t>
            </a:r>
          </a:p>
          <a:p>
            <a:pPr algn="l"/>
            <a:endParaRPr lang="en-US"/>
          </a:p>
          <a:p>
            <a:pPr algn="l"/>
            <a:r>
              <a:rPr lang="en-US">
                <a:hlinkClick r:id="rId2"/>
              </a:rPr>
              <a:t>laetitia.montero@un.org</a:t>
            </a:r>
            <a:r>
              <a:rPr lang="en-US"/>
              <a:t> </a:t>
            </a:r>
          </a:p>
          <a:p>
            <a:pPr algn="l"/>
            <a:endParaRPr lang="en-US"/>
          </a:p>
        </p:txBody>
      </p:sp>
    </p:spTree>
    <p:extLst>
      <p:ext uri="{BB962C8B-B14F-4D97-AF65-F5344CB8AC3E}">
        <p14:creationId xmlns:p14="http://schemas.microsoft.com/office/powerpoint/2010/main" val="142194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AB6BE7-2E8D-47F6-A2CE-B2FAE59D57C6}"/>
              </a:ext>
            </a:extLst>
          </p:cNvPr>
          <p:cNvSpPr txBox="1">
            <a:spLocks/>
          </p:cNvSpPr>
          <p:nvPr/>
        </p:nvSpPr>
        <p:spPr>
          <a:xfrm>
            <a:off x="3248166" y="1462858"/>
            <a:ext cx="5322627" cy="696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What is their purpose?</a:t>
            </a:r>
          </a:p>
        </p:txBody>
      </p:sp>
      <p:pic>
        <p:nvPicPr>
          <p:cNvPr id="5" name="Picture 4" descr="Shape&#10;&#10;Description automatically generated">
            <a:extLst>
              <a:ext uri="{FF2B5EF4-FFF2-40B4-BE49-F238E27FC236}">
                <a16:creationId xmlns:a16="http://schemas.microsoft.com/office/drawing/2014/main" id="{144AD506-3365-4313-8C1E-FFF5F9F0B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212" y="2517374"/>
            <a:ext cx="652329" cy="786452"/>
          </a:xfrm>
          <a:prstGeom prst="rect">
            <a:avLst/>
          </a:prstGeom>
        </p:spPr>
      </p:pic>
      <p:pic>
        <p:nvPicPr>
          <p:cNvPr id="6" name="Picture 5" descr="Shape&#10;&#10;Description automatically generated">
            <a:extLst>
              <a:ext uri="{FF2B5EF4-FFF2-40B4-BE49-F238E27FC236}">
                <a16:creationId xmlns:a16="http://schemas.microsoft.com/office/drawing/2014/main" id="{7E61B93F-5A42-496D-BC90-393E50EE7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314" y="2480010"/>
            <a:ext cx="652329" cy="786452"/>
          </a:xfrm>
          <a:prstGeom prst="rect">
            <a:avLst/>
          </a:prstGeom>
        </p:spPr>
      </p:pic>
      <p:pic>
        <p:nvPicPr>
          <p:cNvPr id="7" name="Picture 6" descr="Shape&#10;&#10;Description automatically generated">
            <a:extLst>
              <a:ext uri="{FF2B5EF4-FFF2-40B4-BE49-F238E27FC236}">
                <a16:creationId xmlns:a16="http://schemas.microsoft.com/office/drawing/2014/main" id="{F3351726-9478-46B5-9A7A-203859F61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416" y="2480010"/>
            <a:ext cx="652329" cy="786452"/>
          </a:xfrm>
          <a:prstGeom prst="rect">
            <a:avLst/>
          </a:prstGeom>
        </p:spPr>
      </p:pic>
      <p:pic>
        <p:nvPicPr>
          <p:cNvPr id="8" name="Graphic 7">
            <a:extLst>
              <a:ext uri="{FF2B5EF4-FFF2-40B4-BE49-F238E27FC236}">
                <a16:creationId xmlns:a16="http://schemas.microsoft.com/office/drawing/2014/main" id="{C230606D-2CBA-4E97-9570-C8E8B15A336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84700" y="2637296"/>
            <a:ext cx="413760" cy="328380"/>
          </a:xfrm>
          <a:prstGeom prst="rect">
            <a:avLst/>
          </a:prstGeom>
        </p:spPr>
      </p:pic>
      <p:pic>
        <p:nvPicPr>
          <p:cNvPr id="9" name="Graphic 8">
            <a:extLst>
              <a:ext uri="{FF2B5EF4-FFF2-40B4-BE49-F238E27FC236}">
                <a16:creationId xmlns:a16="http://schemas.microsoft.com/office/drawing/2014/main" id="{B5E0372F-2B01-4CBF-A43B-32D17058051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23042" y="2626662"/>
            <a:ext cx="372958" cy="349648"/>
          </a:xfrm>
          <a:prstGeom prst="rect">
            <a:avLst/>
          </a:prstGeom>
        </p:spPr>
      </p:pic>
      <p:sp>
        <p:nvSpPr>
          <p:cNvPr id="10" name="Text Placeholder 13">
            <a:extLst>
              <a:ext uri="{FF2B5EF4-FFF2-40B4-BE49-F238E27FC236}">
                <a16:creationId xmlns:a16="http://schemas.microsoft.com/office/drawing/2014/main" id="{4058B000-507A-4F0F-8F93-21CE360CCA99}"/>
              </a:ext>
            </a:extLst>
          </p:cNvPr>
          <p:cNvSpPr txBox="1">
            <a:spLocks/>
          </p:cNvSpPr>
          <p:nvPr/>
        </p:nvSpPr>
        <p:spPr>
          <a:xfrm>
            <a:off x="1551016" y="3425111"/>
            <a:ext cx="1287719" cy="2479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spc="100"/>
              <a:t>Businesses</a:t>
            </a:r>
          </a:p>
        </p:txBody>
      </p:sp>
      <p:sp>
        <p:nvSpPr>
          <p:cNvPr id="11" name="Text Placeholder 13">
            <a:extLst>
              <a:ext uri="{FF2B5EF4-FFF2-40B4-BE49-F238E27FC236}">
                <a16:creationId xmlns:a16="http://schemas.microsoft.com/office/drawing/2014/main" id="{D4A46B86-3A2B-4E48-828F-C05ADA6F4759}"/>
              </a:ext>
            </a:extLst>
          </p:cNvPr>
          <p:cNvSpPr txBox="1">
            <a:spLocks/>
          </p:cNvSpPr>
          <p:nvPr/>
        </p:nvSpPr>
        <p:spPr>
          <a:xfrm>
            <a:off x="5120156" y="3425111"/>
            <a:ext cx="1951688" cy="2818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spc="100"/>
              <a:t>Governments</a:t>
            </a:r>
          </a:p>
        </p:txBody>
      </p:sp>
      <p:sp>
        <p:nvSpPr>
          <p:cNvPr id="12" name="Text Placeholder 13">
            <a:extLst>
              <a:ext uri="{FF2B5EF4-FFF2-40B4-BE49-F238E27FC236}">
                <a16:creationId xmlns:a16="http://schemas.microsoft.com/office/drawing/2014/main" id="{C2C8F02B-9528-43B9-ADD1-62112890A8C1}"/>
              </a:ext>
            </a:extLst>
          </p:cNvPr>
          <p:cNvSpPr txBox="1">
            <a:spLocks/>
          </p:cNvSpPr>
          <p:nvPr/>
        </p:nvSpPr>
        <p:spPr>
          <a:xfrm>
            <a:off x="8998549" y="3421586"/>
            <a:ext cx="1951688" cy="2818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spc="100"/>
              <a:t>Consumers</a:t>
            </a:r>
          </a:p>
        </p:txBody>
      </p:sp>
      <p:sp>
        <p:nvSpPr>
          <p:cNvPr id="13" name="Text Placeholder 14">
            <a:extLst>
              <a:ext uri="{FF2B5EF4-FFF2-40B4-BE49-F238E27FC236}">
                <a16:creationId xmlns:a16="http://schemas.microsoft.com/office/drawing/2014/main" id="{D81DC215-F0A9-475B-B077-B6D9D1F9F7BB}"/>
              </a:ext>
            </a:extLst>
          </p:cNvPr>
          <p:cNvSpPr txBox="1">
            <a:spLocks/>
          </p:cNvSpPr>
          <p:nvPr/>
        </p:nvSpPr>
        <p:spPr>
          <a:xfrm>
            <a:off x="1027561" y="3918702"/>
            <a:ext cx="2328037" cy="1011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600"/>
              <a:t>A Marketing Tool</a:t>
            </a:r>
          </a:p>
          <a:p>
            <a:pPr marL="171450" indent="-171450"/>
            <a:r>
              <a:rPr lang="en-US" sz="1600"/>
              <a:t>A Supply Chain and Risk Management Tool</a:t>
            </a:r>
          </a:p>
        </p:txBody>
      </p:sp>
      <p:sp>
        <p:nvSpPr>
          <p:cNvPr id="14" name="Text Placeholder 16">
            <a:extLst>
              <a:ext uri="{FF2B5EF4-FFF2-40B4-BE49-F238E27FC236}">
                <a16:creationId xmlns:a16="http://schemas.microsoft.com/office/drawing/2014/main" id="{71C40292-FB24-4BD8-B2D1-A6A874F35DA9}"/>
              </a:ext>
            </a:extLst>
          </p:cNvPr>
          <p:cNvSpPr txBox="1">
            <a:spLocks/>
          </p:cNvSpPr>
          <p:nvPr/>
        </p:nvSpPr>
        <p:spPr>
          <a:xfrm>
            <a:off x="4808020" y="3860820"/>
            <a:ext cx="2328037" cy="1563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600"/>
              <a:t>Consumer Protection</a:t>
            </a:r>
          </a:p>
          <a:p>
            <a:pPr marL="171450" indent="-171450"/>
            <a:r>
              <a:rPr lang="en-US" sz="1600"/>
              <a:t>A market-based approach to sustainable consumption</a:t>
            </a:r>
          </a:p>
          <a:p>
            <a:pPr marL="171450" indent="-171450"/>
            <a:r>
              <a:rPr lang="en-US" sz="1600"/>
              <a:t>Demand can be driven through public procurement</a:t>
            </a:r>
          </a:p>
          <a:p>
            <a:endParaRPr lang="en-US" sz="1400">
              <a:solidFill>
                <a:schemeClr val="tx1">
                  <a:lumMod val="65000"/>
                  <a:lumOff val="35000"/>
                </a:schemeClr>
              </a:solidFill>
            </a:endParaRPr>
          </a:p>
        </p:txBody>
      </p:sp>
      <p:grpSp>
        <p:nvGrpSpPr>
          <p:cNvPr id="15" name="Group 14">
            <a:extLst>
              <a:ext uri="{FF2B5EF4-FFF2-40B4-BE49-F238E27FC236}">
                <a16:creationId xmlns:a16="http://schemas.microsoft.com/office/drawing/2014/main" id="{410C4FF4-1C9F-4992-8241-3AF16133578C}"/>
              </a:ext>
            </a:extLst>
          </p:cNvPr>
          <p:cNvGrpSpPr/>
          <p:nvPr/>
        </p:nvGrpSpPr>
        <p:grpSpPr>
          <a:xfrm>
            <a:off x="9398188" y="2637296"/>
            <a:ext cx="446028" cy="398886"/>
            <a:chOff x="9970244" y="3756222"/>
            <a:chExt cx="545379" cy="448124"/>
          </a:xfrm>
        </p:grpSpPr>
        <p:sp>
          <p:nvSpPr>
            <p:cNvPr id="16" name="Freeform 305">
              <a:extLst>
                <a:ext uri="{FF2B5EF4-FFF2-40B4-BE49-F238E27FC236}">
                  <a16:creationId xmlns:a16="http://schemas.microsoft.com/office/drawing/2014/main" id="{F7338339-9E66-4AF4-96EC-4E71837023FE}"/>
                </a:ext>
              </a:extLst>
            </p:cNvPr>
            <p:cNvSpPr/>
            <p:nvPr/>
          </p:nvSpPr>
          <p:spPr>
            <a:xfrm>
              <a:off x="10199125" y="3912091"/>
              <a:ext cx="48695" cy="58451"/>
            </a:xfrm>
            <a:custGeom>
              <a:avLst/>
              <a:gdLst>
                <a:gd name="connsiteX0" fmla="*/ 48695 w 48695"/>
                <a:gd name="connsiteY0" fmla="*/ 29226 h 58451"/>
                <a:gd name="connsiteX1" fmla="*/ 24348 w 48695"/>
                <a:gd name="connsiteY1" fmla="*/ 58451 h 58451"/>
                <a:gd name="connsiteX2" fmla="*/ 0 w 48695"/>
                <a:gd name="connsiteY2" fmla="*/ 29226 h 58451"/>
                <a:gd name="connsiteX3" fmla="*/ 24348 w 48695"/>
                <a:gd name="connsiteY3" fmla="*/ 0 h 58451"/>
                <a:gd name="connsiteX4" fmla="*/ 48695 w 48695"/>
                <a:gd name="connsiteY4" fmla="*/ 29226 h 5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5" h="58451">
                  <a:moveTo>
                    <a:pt x="48695" y="29226"/>
                  </a:moveTo>
                  <a:cubicBezTo>
                    <a:pt x="48695" y="45366"/>
                    <a:pt x="37794" y="58451"/>
                    <a:pt x="24348" y="58451"/>
                  </a:cubicBezTo>
                  <a:cubicBezTo>
                    <a:pt x="10901" y="58451"/>
                    <a:pt x="0" y="45366"/>
                    <a:pt x="0" y="29226"/>
                  </a:cubicBezTo>
                  <a:cubicBezTo>
                    <a:pt x="0" y="13085"/>
                    <a:pt x="10901" y="0"/>
                    <a:pt x="24348" y="0"/>
                  </a:cubicBezTo>
                  <a:cubicBezTo>
                    <a:pt x="37794" y="0"/>
                    <a:pt x="48695" y="13085"/>
                    <a:pt x="48695" y="29226"/>
                  </a:cubicBezTo>
                  <a:close/>
                </a:path>
              </a:pathLst>
            </a:custGeom>
            <a:noFill/>
            <a:ln w="12700" cap="rnd">
              <a:solidFill>
                <a:schemeClr val="bg1"/>
              </a:solidFill>
              <a:prstDash val="solid"/>
              <a:round/>
            </a:ln>
          </p:spPr>
          <p:txBody>
            <a:bodyPr rtlCol="0" anchor="ctr"/>
            <a:lstStyle/>
            <a:p>
              <a:endParaRPr lang="en-US"/>
            </a:p>
          </p:txBody>
        </p:sp>
        <p:sp>
          <p:nvSpPr>
            <p:cNvPr id="17" name="Freeform 306">
              <a:extLst>
                <a:ext uri="{FF2B5EF4-FFF2-40B4-BE49-F238E27FC236}">
                  <a16:creationId xmlns:a16="http://schemas.microsoft.com/office/drawing/2014/main" id="{894EB55E-E9B2-4950-A1CD-4AB0B3719430}"/>
                </a:ext>
              </a:extLst>
            </p:cNvPr>
            <p:cNvSpPr/>
            <p:nvPr/>
          </p:nvSpPr>
          <p:spPr>
            <a:xfrm>
              <a:off x="10048170" y="3756222"/>
              <a:ext cx="77912" cy="97418"/>
            </a:xfrm>
            <a:custGeom>
              <a:avLst/>
              <a:gdLst>
                <a:gd name="connsiteX0" fmla="*/ 77912 w 77912"/>
                <a:gd name="connsiteY0" fmla="*/ 48709 h 97418"/>
                <a:gd name="connsiteX1" fmla="*/ 38956 w 77912"/>
                <a:gd name="connsiteY1" fmla="*/ 97419 h 97418"/>
                <a:gd name="connsiteX2" fmla="*/ 0 w 77912"/>
                <a:gd name="connsiteY2" fmla="*/ 48709 h 97418"/>
                <a:gd name="connsiteX3" fmla="*/ 38956 w 77912"/>
                <a:gd name="connsiteY3" fmla="*/ 0 h 97418"/>
                <a:gd name="connsiteX4" fmla="*/ 77912 w 77912"/>
                <a:gd name="connsiteY4" fmla="*/ 48709 h 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2" h="97418">
                  <a:moveTo>
                    <a:pt x="77912" y="48709"/>
                  </a:moveTo>
                  <a:cubicBezTo>
                    <a:pt x="77912" y="75611"/>
                    <a:pt x="60471" y="97419"/>
                    <a:pt x="38956" y="97419"/>
                  </a:cubicBezTo>
                  <a:cubicBezTo>
                    <a:pt x="17441" y="97419"/>
                    <a:pt x="0" y="75611"/>
                    <a:pt x="0" y="48709"/>
                  </a:cubicBezTo>
                  <a:cubicBezTo>
                    <a:pt x="0" y="21808"/>
                    <a:pt x="17441" y="0"/>
                    <a:pt x="38956" y="0"/>
                  </a:cubicBezTo>
                  <a:cubicBezTo>
                    <a:pt x="60471" y="0"/>
                    <a:pt x="77912" y="21808"/>
                    <a:pt x="77912" y="48709"/>
                  </a:cubicBezTo>
                  <a:close/>
                </a:path>
              </a:pathLst>
            </a:custGeom>
            <a:noFill/>
            <a:ln w="12700" cap="rnd">
              <a:solidFill>
                <a:schemeClr val="bg1"/>
              </a:solidFill>
              <a:prstDash val="solid"/>
              <a:round/>
            </a:ln>
          </p:spPr>
          <p:txBody>
            <a:bodyPr rtlCol="0" anchor="ctr"/>
            <a:lstStyle/>
            <a:p>
              <a:endParaRPr lang="en-US"/>
            </a:p>
          </p:txBody>
        </p:sp>
        <p:sp>
          <p:nvSpPr>
            <p:cNvPr id="18" name="Freeform 307">
              <a:extLst>
                <a:ext uri="{FF2B5EF4-FFF2-40B4-BE49-F238E27FC236}">
                  <a16:creationId xmlns:a16="http://schemas.microsoft.com/office/drawing/2014/main" id="{A87B637E-E519-4F23-9653-96BBEA35C598}"/>
                </a:ext>
              </a:extLst>
            </p:cNvPr>
            <p:cNvSpPr/>
            <p:nvPr/>
          </p:nvSpPr>
          <p:spPr>
            <a:xfrm>
              <a:off x="10252689" y="4048477"/>
              <a:ext cx="1947" cy="155869"/>
            </a:xfrm>
            <a:custGeom>
              <a:avLst/>
              <a:gdLst>
                <a:gd name="connsiteX0" fmla="*/ 0 w 1947"/>
                <a:gd name="connsiteY0" fmla="*/ 0 h 155869"/>
                <a:gd name="connsiteX1" fmla="*/ 0 w 1947"/>
                <a:gd name="connsiteY1" fmla="*/ 155870 h 155869"/>
              </a:gdLst>
              <a:ahLst/>
              <a:cxnLst>
                <a:cxn ang="0">
                  <a:pos x="connsiteX0" y="connsiteY0"/>
                </a:cxn>
                <a:cxn ang="0">
                  <a:pos x="connsiteX1" y="connsiteY1"/>
                </a:cxn>
              </a:cxnLst>
              <a:rect l="l" t="t" r="r" b="b"/>
              <a:pathLst>
                <a:path w="1947" h="155869">
                  <a:moveTo>
                    <a:pt x="0" y="0"/>
                  </a:moveTo>
                  <a:lnTo>
                    <a:pt x="0" y="155870"/>
                  </a:lnTo>
                </a:path>
              </a:pathLst>
            </a:custGeom>
            <a:ln w="12700" cap="flat">
              <a:solidFill>
                <a:schemeClr val="bg1"/>
              </a:solidFill>
              <a:prstDash val="solid"/>
              <a:round/>
            </a:ln>
          </p:spPr>
          <p:txBody>
            <a:bodyPr rtlCol="0" anchor="ctr"/>
            <a:lstStyle/>
            <a:p>
              <a:endParaRPr lang="en-US"/>
            </a:p>
          </p:txBody>
        </p:sp>
        <p:sp>
          <p:nvSpPr>
            <p:cNvPr id="19" name="Freeform 308">
              <a:extLst>
                <a:ext uri="{FF2B5EF4-FFF2-40B4-BE49-F238E27FC236}">
                  <a16:creationId xmlns:a16="http://schemas.microsoft.com/office/drawing/2014/main" id="{4E1BE931-380E-4552-ABB0-CD3635914206}"/>
                </a:ext>
              </a:extLst>
            </p:cNvPr>
            <p:cNvSpPr/>
            <p:nvPr/>
          </p:nvSpPr>
          <p:spPr>
            <a:xfrm>
              <a:off x="10194255" y="4048477"/>
              <a:ext cx="1947" cy="155869"/>
            </a:xfrm>
            <a:custGeom>
              <a:avLst/>
              <a:gdLst>
                <a:gd name="connsiteX0" fmla="*/ 0 w 1947"/>
                <a:gd name="connsiteY0" fmla="*/ 0 h 155869"/>
                <a:gd name="connsiteX1" fmla="*/ 0 w 1947"/>
                <a:gd name="connsiteY1" fmla="*/ 155870 h 155869"/>
              </a:gdLst>
              <a:ahLst/>
              <a:cxnLst>
                <a:cxn ang="0">
                  <a:pos x="connsiteX0" y="connsiteY0"/>
                </a:cxn>
                <a:cxn ang="0">
                  <a:pos x="connsiteX1" y="connsiteY1"/>
                </a:cxn>
              </a:cxnLst>
              <a:rect l="l" t="t" r="r" b="b"/>
              <a:pathLst>
                <a:path w="1947" h="155869">
                  <a:moveTo>
                    <a:pt x="0" y="0"/>
                  </a:moveTo>
                  <a:lnTo>
                    <a:pt x="0" y="155870"/>
                  </a:lnTo>
                </a:path>
              </a:pathLst>
            </a:custGeom>
            <a:ln w="12700" cap="flat">
              <a:solidFill>
                <a:schemeClr val="bg1"/>
              </a:solidFill>
              <a:prstDash val="solid"/>
              <a:round/>
            </a:ln>
          </p:spPr>
          <p:txBody>
            <a:bodyPr rtlCol="0" anchor="ctr"/>
            <a:lstStyle/>
            <a:p>
              <a:endParaRPr lang="en-US"/>
            </a:p>
          </p:txBody>
        </p:sp>
        <p:sp>
          <p:nvSpPr>
            <p:cNvPr id="20" name="Freeform 309">
              <a:extLst>
                <a:ext uri="{FF2B5EF4-FFF2-40B4-BE49-F238E27FC236}">
                  <a16:creationId xmlns:a16="http://schemas.microsoft.com/office/drawing/2014/main" id="{EDD8EE32-0783-4207-BE36-957A876FA195}"/>
                </a:ext>
              </a:extLst>
            </p:cNvPr>
            <p:cNvSpPr/>
            <p:nvPr/>
          </p:nvSpPr>
          <p:spPr>
            <a:xfrm>
              <a:off x="10165038" y="3999768"/>
              <a:ext cx="116868" cy="136385"/>
            </a:xfrm>
            <a:custGeom>
              <a:avLst/>
              <a:gdLst>
                <a:gd name="connsiteX0" fmla="*/ 0 w 116868"/>
                <a:gd name="connsiteY0" fmla="*/ 136386 h 136385"/>
                <a:gd name="connsiteX1" fmla="*/ 0 w 116868"/>
                <a:gd name="connsiteY1" fmla="*/ 58451 h 136385"/>
                <a:gd name="connsiteX2" fmla="*/ 58434 w 116868"/>
                <a:gd name="connsiteY2" fmla="*/ 0 h 136385"/>
                <a:gd name="connsiteX3" fmla="*/ 116868 w 116868"/>
                <a:gd name="connsiteY3" fmla="*/ 58451 h 136385"/>
                <a:gd name="connsiteX4" fmla="*/ 116868 w 116868"/>
                <a:gd name="connsiteY4" fmla="*/ 136386 h 1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68" h="136385">
                  <a:moveTo>
                    <a:pt x="0" y="136386"/>
                  </a:moveTo>
                  <a:lnTo>
                    <a:pt x="0" y="58451"/>
                  </a:lnTo>
                  <a:cubicBezTo>
                    <a:pt x="0" y="26169"/>
                    <a:pt x="26162" y="0"/>
                    <a:pt x="58434" y="0"/>
                  </a:cubicBezTo>
                  <a:cubicBezTo>
                    <a:pt x="90706" y="0"/>
                    <a:pt x="116868" y="26169"/>
                    <a:pt x="116868" y="58451"/>
                  </a:cubicBezTo>
                  <a:lnTo>
                    <a:pt x="116868" y="136386"/>
                  </a:lnTo>
                </a:path>
              </a:pathLst>
            </a:custGeom>
            <a:noFill/>
            <a:ln w="12700" cap="flat">
              <a:solidFill>
                <a:schemeClr val="bg1"/>
              </a:solidFill>
              <a:prstDash val="solid"/>
              <a:round/>
            </a:ln>
          </p:spPr>
          <p:txBody>
            <a:bodyPr rtlCol="0" anchor="ctr"/>
            <a:lstStyle/>
            <a:p>
              <a:endParaRPr lang="en-US"/>
            </a:p>
          </p:txBody>
        </p:sp>
        <p:sp>
          <p:nvSpPr>
            <p:cNvPr id="21" name="Freeform 310">
              <a:extLst>
                <a:ext uri="{FF2B5EF4-FFF2-40B4-BE49-F238E27FC236}">
                  <a16:creationId xmlns:a16="http://schemas.microsoft.com/office/drawing/2014/main" id="{84045E0F-8E8B-418C-A3CE-7EE2B1E360FA}"/>
                </a:ext>
              </a:extLst>
            </p:cNvPr>
            <p:cNvSpPr/>
            <p:nvPr/>
          </p:nvSpPr>
          <p:spPr>
            <a:xfrm>
              <a:off x="10223472" y="4136154"/>
              <a:ext cx="1947" cy="68192"/>
            </a:xfrm>
            <a:custGeom>
              <a:avLst/>
              <a:gdLst>
                <a:gd name="connsiteX0" fmla="*/ 0 w 1947"/>
                <a:gd name="connsiteY0" fmla="*/ 0 h 68192"/>
                <a:gd name="connsiteX1" fmla="*/ 0 w 1947"/>
                <a:gd name="connsiteY1" fmla="*/ 68193 h 68192"/>
              </a:gdLst>
              <a:ahLst/>
              <a:cxnLst>
                <a:cxn ang="0">
                  <a:pos x="connsiteX0" y="connsiteY0"/>
                </a:cxn>
                <a:cxn ang="0">
                  <a:pos x="connsiteX1" y="connsiteY1"/>
                </a:cxn>
              </a:cxnLst>
              <a:rect l="l" t="t" r="r" b="b"/>
              <a:pathLst>
                <a:path w="1947" h="68192">
                  <a:moveTo>
                    <a:pt x="0" y="0"/>
                  </a:moveTo>
                  <a:lnTo>
                    <a:pt x="0" y="68193"/>
                  </a:lnTo>
                </a:path>
              </a:pathLst>
            </a:custGeom>
            <a:ln w="12700" cap="flat">
              <a:solidFill>
                <a:schemeClr val="bg1"/>
              </a:solidFill>
              <a:prstDash val="solid"/>
              <a:round/>
            </a:ln>
          </p:spPr>
          <p:txBody>
            <a:bodyPr rtlCol="0" anchor="ctr"/>
            <a:lstStyle/>
            <a:p>
              <a:endParaRPr lang="en-US"/>
            </a:p>
          </p:txBody>
        </p:sp>
        <p:sp>
          <p:nvSpPr>
            <p:cNvPr id="22" name="Freeform 311">
              <a:extLst>
                <a:ext uri="{FF2B5EF4-FFF2-40B4-BE49-F238E27FC236}">
                  <a16:creationId xmlns:a16="http://schemas.microsoft.com/office/drawing/2014/main" id="{2AE1090D-94CA-4867-8A9B-290BAB28D7DD}"/>
                </a:ext>
              </a:extLst>
            </p:cNvPr>
            <p:cNvSpPr/>
            <p:nvPr/>
          </p:nvSpPr>
          <p:spPr>
            <a:xfrm>
              <a:off x="9970244" y="3853640"/>
              <a:ext cx="215460" cy="350706"/>
            </a:xfrm>
            <a:custGeom>
              <a:avLst/>
              <a:gdLst>
                <a:gd name="connsiteX0" fmla="*/ 48709 w 215460"/>
                <a:gd name="connsiteY0" fmla="*/ 350707 h 350706"/>
                <a:gd name="connsiteX1" fmla="*/ 48709 w 215460"/>
                <a:gd name="connsiteY1" fmla="*/ 97419 h 350706"/>
                <a:gd name="connsiteX2" fmla="*/ 30692 w 215460"/>
                <a:gd name="connsiteY2" fmla="*/ 209547 h 350706"/>
                <a:gd name="connsiteX3" fmla="*/ 13960 w 215460"/>
                <a:gd name="connsiteY3" fmla="*/ 224063 h 350706"/>
                <a:gd name="connsiteX4" fmla="*/ 13278 w 215460"/>
                <a:gd name="connsiteY4" fmla="*/ 224063 h 350706"/>
                <a:gd name="connsiteX5" fmla="*/ 0 w 215460"/>
                <a:gd name="connsiteY5" fmla="*/ 210691 h 350706"/>
                <a:gd name="connsiteX6" fmla="*/ 14 w 215460"/>
                <a:gd name="connsiteY6" fmla="*/ 210132 h 350706"/>
                <a:gd name="connsiteX7" fmla="*/ 4591 w 215460"/>
                <a:gd name="connsiteY7" fmla="*/ 103653 h 350706"/>
                <a:gd name="connsiteX8" fmla="*/ 112421 w 215460"/>
                <a:gd name="connsiteY8" fmla="*/ 0 h 350706"/>
                <a:gd name="connsiteX9" fmla="*/ 166765 w 215460"/>
                <a:gd name="connsiteY9" fmla="*/ 37019 h 350706"/>
                <a:gd name="connsiteX10" fmla="*/ 215460 w 215460"/>
                <a:gd name="connsiteY10" fmla="*/ 159961 h 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60" h="350706">
                  <a:moveTo>
                    <a:pt x="48709" y="350707"/>
                  </a:moveTo>
                  <a:lnTo>
                    <a:pt x="48709" y="97419"/>
                  </a:lnTo>
                  <a:lnTo>
                    <a:pt x="30692" y="209547"/>
                  </a:lnTo>
                  <a:cubicBezTo>
                    <a:pt x="29492" y="217871"/>
                    <a:pt x="22367" y="224052"/>
                    <a:pt x="13960" y="224063"/>
                  </a:cubicBezTo>
                  <a:lnTo>
                    <a:pt x="13278" y="224063"/>
                  </a:lnTo>
                  <a:cubicBezTo>
                    <a:pt x="5920" y="224038"/>
                    <a:pt x="-25" y="218051"/>
                    <a:pt x="0" y="210691"/>
                  </a:cubicBezTo>
                  <a:cubicBezTo>
                    <a:pt x="1" y="210505"/>
                    <a:pt x="5" y="210318"/>
                    <a:pt x="14" y="210132"/>
                  </a:cubicBezTo>
                  <a:lnTo>
                    <a:pt x="4591" y="103653"/>
                  </a:lnTo>
                  <a:cubicBezTo>
                    <a:pt x="7010" y="45803"/>
                    <a:pt x="54538" y="116"/>
                    <a:pt x="112421" y="0"/>
                  </a:cubicBezTo>
                  <a:cubicBezTo>
                    <a:pt x="136408" y="36"/>
                    <a:pt x="157945" y="14707"/>
                    <a:pt x="166765" y="37019"/>
                  </a:cubicBezTo>
                  <a:lnTo>
                    <a:pt x="215460" y="159961"/>
                  </a:lnTo>
                </a:path>
              </a:pathLst>
            </a:custGeom>
            <a:noFill/>
            <a:ln w="12700" cap="flat">
              <a:solidFill>
                <a:schemeClr val="bg1"/>
              </a:solidFill>
              <a:prstDash val="solid"/>
              <a:round/>
            </a:ln>
          </p:spPr>
          <p:txBody>
            <a:bodyPr rtlCol="0" anchor="ctr"/>
            <a:lstStyle/>
            <a:p>
              <a:endParaRPr lang="en-US"/>
            </a:p>
          </p:txBody>
        </p:sp>
        <p:sp>
          <p:nvSpPr>
            <p:cNvPr id="23" name="Freeform 312">
              <a:extLst>
                <a:ext uri="{FF2B5EF4-FFF2-40B4-BE49-F238E27FC236}">
                  <a16:creationId xmlns:a16="http://schemas.microsoft.com/office/drawing/2014/main" id="{EA65D504-AA46-4EA8-9975-312077716EA5}"/>
                </a:ext>
              </a:extLst>
            </p:cNvPr>
            <p:cNvSpPr/>
            <p:nvPr/>
          </p:nvSpPr>
          <p:spPr>
            <a:xfrm>
              <a:off x="10116343" y="3960800"/>
              <a:ext cx="52006" cy="243546"/>
            </a:xfrm>
            <a:custGeom>
              <a:avLst/>
              <a:gdLst>
                <a:gd name="connsiteX0" fmla="*/ 0 w 52006"/>
                <a:gd name="connsiteY0" fmla="*/ 243546 h 243546"/>
                <a:gd name="connsiteX1" fmla="*/ 0 w 52006"/>
                <a:gd name="connsiteY1" fmla="*/ 0 h 243546"/>
                <a:gd name="connsiteX2" fmla="*/ 33522 w 52006"/>
                <a:gd name="connsiteY2" fmla="*/ 63127 h 243546"/>
                <a:gd name="connsiteX3" fmla="*/ 52006 w 52006"/>
                <a:gd name="connsiteY3" fmla="*/ 78130 h 243546"/>
              </a:gdLst>
              <a:ahLst/>
              <a:cxnLst>
                <a:cxn ang="0">
                  <a:pos x="connsiteX0" y="connsiteY0"/>
                </a:cxn>
                <a:cxn ang="0">
                  <a:pos x="connsiteX1" y="connsiteY1"/>
                </a:cxn>
                <a:cxn ang="0">
                  <a:pos x="connsiteX2" y="connsiteY2"/>
                </a:cxn>
                <a:cxn ang="0">
                  <a:pos x="connsiteX3" y="connsiteY3"/>
                </a:cxn>
              </a:cxnLst>
              <a:rect l="l" t="t" r="r" b="b"/>
              <a:pathLst>
                <a:path w="52006" h="243546">
                  <a:moveTo>
                    <a:pt x="0" y="243546"/>
                  </a:moveTo>
                  <a:lnTo>
                    <a:pt x="0" y="0"/>
                  </a:lnTo>
                  <a:lnTo>
                    <a:pt x="33522" y="63127"/>
                  </a:lnTo>
                  <a:cubicBezTo>
                    <a:pt x="37456" y="70378"/>
                    <a:pt x="44103" y="75772"/>
                    <a:pt x="52006" y="78130"/>
                  </a:cubicBezTo>
                </a:path>
              </a:pathLst>
            </a:custGeom>
            <a:noFill/>
            <a:ln w="12700" cap="flat">
              <a:solidFill>
                <a:schemeClr val="bg1"/>
              </a:solidFill>
              <a:prstDash val="solid"/>
              <a:round/>
            </a:ln>
          </p:spPr>
          <p:txBody>
            <a:bodyPr rtlCol="0" anchor="ctr"/>
            <a:lstStyle/>
            <a:p>
              <a:endParaRPr lang="en-US"/>
            </a:p>
          </p:txBody>
        </p:sp>
        <p:sp>
          <p:nvSpPr>
            <p:cNvPr id="24" name="Freeform 313">
              <a:extLst>
                <a:ext uri="{FF2B5EF4-FFF2-40B4-BE49-F238E27FC236}">
                  <a16:creationId xmlns:a16="http://schemas.microsoft.com/office/drawing/2014/main" id="{CCFF20F9-799C-4DA0-A9E5-4DAD6A67139A}"/>
                </a:ext>
              </a:extLst>
            </p:cNvPr>
            <p:cNvSpPr/>
            <p:nvPr/>
          </p:nvSpPr>
          <p:spPr>
            <a:xfrm>
              <a:off x="10067648" y="4106928"/>
              <a:ext cx="1947" cy="97418"/>
            </a:xfrm>
            <a:custGeom>
              <a:avLst/>
              <a:gdLst>
                <a:gd name="connsiteX0" fmla="*/ 0 w 1947"/>
                <a:gd name="connsiteY0" fmla="*/ 0 h 97418"/>
                <a:gd name="connsiteX1" fmla="*/ 0 w 1947"/>
                <a:gd name="connsiteY1" fmla="*/ 97419 h 97418"/>
              </a:gdLst>
              <a:ahLst/>
              <a:cxnLst>
                <a:cxn ang="0">
                  <a:pos x="connsiteX0" y="connsiteY0"/>
                </a:cxn>
                <a:cxn ang="0">
                  <a:pos x="connsiteX1" y="connsiteY1"/>
                </a:cxn>
              </a:cxnLst>
              <a:rect l="l" t="t" r="r" b="b"/>
              <a:pathLst>
                <a:path w="1947" h="97418">
                  <a:moveTo>
                    <a:pt x="0" y="0"/>
                  </a:moveTo>
                  <a:lnTo>
                    <a:pt x="0" y="97419"/>
                  </a:lnTo>
                </a:path>
              </a:pathLst>
            </a:custGeom>
            <a:ln w="12700" cap="flat">
              <a:solidFill>
                <a:schemeClr val="bg1"/>
              </a:solidFill>
              <a:prstDash val="solid"/>
              <a:round/>
            </a:ln>
          </p:spPr>
          <p:txBody>
            <a:bodyPr rtlCol="0" anchor="ctr"/>
            <a:lstStyle/>
            <a:p>
              <a:endParaRPr lang="en-US"/>
            </a:p>
          </p:txBody>
        </p:sp>
        <p:sp>
          <p:nvSpPr>
            <p:cNvPr id="25" name="Freeform 314">
              <a:extLst>
                <a:ext uri="{FF2B5EF4-FFF2-40B4-BE49-F238E27FC236}">
                  <a16:creationId xmlns:a16="http://schemas.microsoft.com/office/drawing/2014/main" id="{9C138E47-AA1E-47A8-8B84-C140A4738594}"/>
                </a:ext>
              </a:extLst>
            </p:cNvPr>
            <p:cNvSpPr/>
            <p:nvPr/>
          </p:nvSpPr>
          <p:spPr>
            <a:xfrm>
              <a:off x="10331205" y="3756222"/>
              <a:ext cx="77912" cy="97418"/>
            </a:xfrm>
            <a:custGeom>
              <a:avLst/>
              <a:gdLst>
                <a:gd name="connsiteX0" fmla="*/ 77912 w 77912"/>
                <a:gd name="connsiteY0" fmla="*/ 48709 h 97418"/>
                <a:gd name="connsiteX1" fmla="*/ 38956 w 77912"/>
                <a:gd name="connsiteY1" fmla="*/ 97419 h 97418"/>
                <a:gd name="connsiteX2" fmla="*/ 0 w 77912"/>
                <a:gd name="connsiteY2" fmla="*/ 48709 h 97418"/>
                <a:gd name="connsiteX3" fmla="*/ 38956 w 77912"/>
                <a:gd name="connsiteY3" fmla="*/ 0 h 97418"/>
                <a:gd name="connsiteX4" fmla="*/ 77912 w 77912"/>
                <a:gd name="connsiteY4" fmla="*/ 48709 h 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2" h="97418">
                  <a:moveTo>
                    <a:pt x="77912" y="48709"/>
                  </a:moveTo>
                  <a:cubicBezTo>
                    <a:pt x="77912" y="75611"/>
                    <a:pt x="60471" y="97419"/>
                    <a:pt x="38956" y="97419"/>
                  </a:cubicBezTo>
                  <a:cubicBezTo>
                    <a:pt x="17441" y="97419"/>
                    <a:pt x="0" y="75611"/>
                    <a:pt x="0" y="48709"/>
                  </a:cubicBezTo>
                  <a:cubicBezTo>
                    <a:pt x="0" y="21808"/>
                    <a:pt x="17441" y="0"/>
                    <a:pt x="38956" y="0"/>
                  </a:cubicBezTo>
                  <a:cubicBezTo>
                    <a:pt x="60471" y="0"/>
                    <a:pt x="77912" y="21808"/>
                    <a:pt x="77912" y="48709"/>
                  </a:cubicBezTo>
                  <a:close/>
                </a:path>
              </a:pathLst>
            </a:custGeom>
            <a:noFill/>
            <a:ln w="12700" cap="rnd">
              <a:solidFill>
                <a:schemeClr val="bg1"/>
              </a:solidFill>
              <a:prstDash val="solid"/>
              <a:round/>
            </a:ln>
          </p:spPr>
          <p:txBody>
            <a:bodyPr rtlCol="0" anchor="ctr"/>
            <a:lstStyle/>
            <a:p>
              <a:endParaRPr lang="en-US"/>
            </a:p>
          </p:txBody>
        </p:sp>
        <p:sp>
          <p:nvSpPr>
            <p:cNvPr id="26" name="Freeform 315">
              <a:extLst>
                <a:ext uri="{FF2B5EF4-FFF2-40B4-BE49-F238E27FC236}">
                  <a16:creationId xmlns:a16="http://schemas.microsoft.com/office/drawing/2014/main" id="{4CF2C33B-DEAA-4C6B-8040-7C46FE92A925}"/>
                </a:ext>
              </a:extLst>
            </p:cNvPr>
            <p:cNvSpPr/>
            <p:nvPr/>
          </p:nvSpPr>
          <p:spPr>
            <a:xfrm>
              <a:off x="10427992" y="4116670"/>
              <a:ext cx="1947" cy="87676"/>
            </a:xfrm>
            <a:custGeom>
              <a:avLst/>
              <a:gdLst>
                <a:gd name="connsiteX0" fmla="*/ 0 w 1947"/>
                <a:gd name="connsiteY0" fmla="*/ 0 h 87676"/>
                <a:gd name="connsiteX1" fmla="*/ 0 w 1947"/>
                <a:gd name="connsiteY1" fmla="*/ 87677 h 87676"/>
              </a:gdLst>
              <a:ahLst/>
              <a:cxnLst>
                <a:cxn ang="0">
                  <a:pos x="connsiteX0" y="connsiteY0"/>
                </a:cxn>
                <a:cxn ang="0">
                  <a:pos x="connsiteX1" y="connsiteY1"/>
                </a:cxn>
              </a:cxnLst>
              <a:rect l="l" t="t" r="r" b="b"/>
              <a:pathLst>
                <a:path w="1947" h="87676">
                  <a:moveTo>
                    <a:pt x="0" y="0"/>
                  </a:moveTo>
                  <a:lnTo>
                    <a:pt x="0" y="87677"/>
                  </a:lnTo>
                </a:path>
              </a:pathLst>
            </a:custGeom>
            <a:ln w="12700" cap="flat">
              <a:solidFill>
                <a:schemeClr val="bg1"/>
              </a:solidFill>
              <a:prstDash val="solid"/>
              <a:round/>
            </a:ln>
          </p:spPr>
          <p:txBody>
            <a:bodyPr rtlCol="0" anchor="ctr"/>
            <a:lstStyle/>
            <a:p>
              <a:endParaRPr lang="en-US"/>
            </a:p>
          </p:txBody>
        </p:sp>
        <p:sp>
          <p:nvSpPr>
            <p:cNvPr id="27" name="Freeform 316">
              <a:extLst>
                <a:ext uri="{FF2B5EF4-FFF2-40B4-BE49-F238E27FC236}">
                  <a16:creationId xmlns:a16="http://schemas.microsoft.com/office/drawing/2014/main" id="{2832BE86-100E-4296-975C-2B0EE94CD562}"/>
                </a:ext>
              </a:extLst>
            </p:cNvPr>
            <p:cNvSpPr/>
            <p:nvPr/>
          </p:nvSpPr>
          <p:spPr>
            <a:xfrm>
              <a:off x="10268272" y="3853738"/>
              <a:ext cx="247351" cy="186668"/>
            </a:xfrm>
            <a:custGeom>
              <a:avLst/>
              <a:gdLst>
                <a:gd name="connsiteX0" fmla="*/ 0 w 247351"/>
                <a:gd name="connsiteY0" fmla="*/ 166975 h 186668"/>
                <a:gd name="connsiteX1" fmla="*/ 50935 w 247351"/>
                <a:gd name="connsiteY1" fmla="*/ 37019 h 186668"/>
                <a:gd name="connsiteX2" fmla="*/ 104889 w 247351"/>
                <a:gd name="connsiteY2" fmla="*/ 0 h 186668"/>
                <a:gd name="connsiteX3" fmla="*/ 126880 w 247351"/>
                <a:gd name="connsiteY3" fmla="*/ 0 h 186668"/>
                <a:gd name="connsiteX4" fmla="*/ 198656 w 247351"/>
                <a:gd name="connsiteY4" fmla="*/ 58451 h 186668"/>
                <a:gd name="connsiteX5" fmla="*/ 247352 w 247351"/>
                <a:gd name="connsiteY5" fmla="*/ 181880 h 186668"/>
                <a:gd name="connsiteX6" fmla="*/ 204379 w 247351"/>
                <a:gd name="connsiteY6" fmla="*/ 172085 h 186668"/>
                <a:gd name="connsiteX7" fmla="*/ 203331 w 247351"/>
                <a:gd name="connsiteY7" fmla="*/ 170288 h 186668"/>
                <a:gd name="connsiteX8" fmla="*/ 173452 w 247351"/>
                <a:gd name="connsiteY8" fmla="*/ 115441 h 186668"/>
                <a:gd name="connsiteX9" fmla="*/ 173335 w 247351"/>
                <a:gd name="connsiteY9" fmla="*/ 115441 h 18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351" h="186668">
                  <a:moveTo>
                    <a:pt x="0" y="166975"/>
                  </a:moveTo>
                  <a:lnTo>
                    <a:pt x="50935" y="37019"/>
                  </a:lnTo>
                  <a:cubicBezTo>
                    <a:pt x="59596" y="14754"/>
                    <a:pt x="81005" y="65"/>
                    <a:pt x="104889" y="0"/>
                  </a:cubicBezTo>
                  <a:lnTo>
                    <a:pt x="126880" y="0"/>
                  </a:lnTo>
                  <a:cubicBezTo>
                    <a:pt x="150643" y="0"/>
                    <a:pt x="185918" y="23185"/>
                    <a:pt x="198656" y="58451"/>
                  </a:cubicBezTo>
                  <a:lnTo>
                    <a:pt x="247352" y="181880"/>
                  </a:lnTo>
                  <a:cubicBezTo>
                    <a:pt x="232781" y="191045"/>
                    <a:pt x="213542" y="186660"/>
                    <a:pt x="204379" y="172085"/>
                  </a:cubicBezTo>
                  <a:cubicBezTo>
                    <a:pt x="204010" y="171498"/>
                    <a:pt x="203661" y="170898"/>
                    <a:pt x="203331" y="170288"/>
                  </a:cubicBezTo>
                  <a:lnTo>
                    <a:pt x="173452" y="115441"/>
                  </a:lnTo>
                  <a:lnTo>
                    <a:pt x="173335" y="115441"/>
                  </a:lnTo>
                </a:path>
              </a:pathLst>
            </a:custGeom>
            <a:noFill/>
            <a:ln w="12700" cap="flat">
              <a:solidFill>
                <a:schemeClr val="bg1"/>
              </a:solidFill>
              <a:prstDash val="solid"/>
              <a:round/>
            </a:ln>
          </p:spPr>
          <p:txBody>
            <a:bodyPr rtlCol="0" anchor="ctr"/>
            <a:lstStyle/>
            <a:p>
              <a:endParaRPr lang="en-US"/>
            </a:p>
          </p:txBody>
        </p:sp>
        <p:sp>
          <p:nvSpPr>
            <p:cNvPr id="28" name="Freeform 317">
              <a:extLst>
                <a:ext uri="{FF2B5EF4-FFF2-40B4-BE49-F238E27FC236}">
                  <a16:creationId xmlns:a16="http://schemas.microsoft.com/office/drawing/2014/main" id="{EA81BBA1-1E6D-4704-8109-2D4B02797873}"/>
                </a:ext>
              </a:extLst>
            </p:cNvPr>
            <p:cNvSpPr/>
            <p:nvPr/>
          </p:nvSpPr>
          <p:spPr>
            <a:xfrm>
              <a:off x="10279062" y="3968984"/>
              <a:ext cx="57382" cy="71310"/>
            </a:xfrm>
            <a:custGeom>
              <a:avLst/>
              <a:gdLst>
                <a:gd name="connsiteX0" fmla="*/ 57382 w 57382"/>
                <a:gd name="connsiteY0" fmla="*/ 0 h 71310"/>
                <a:gd name="connsiteX1" fmla="*/ 57265 w 57382"/>
                <a:gd name="connsiteY1" fmla="*/ 0 h 71310"/>
                <a:gd name="connsiteX2" fmla="*/ 27386 w 57382"/>
                <a:gd name="connsiteY2" fmla="*/ 54847 h 71310"/>
                <a:gd name="connsiteX3" fmla="*/ 7791 w 57382"/>
                <a:gd name="connsiteY3" fmla="*/ 70239 h 71310"/>
                <a:gd name="connsiteX4" fmla="*/ 0 w 57382"/>
                <a:gd name="connsiteY4" fmla="*/ 71311 h 71310"/>
                <a:gd name="connsiteX5" fmla="*/ 0 w 57382"/>
                <a:gd name="connsiteY5" fmla="*/ 71311 h 7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82" h="71310">
                  <a:moveTo>
                    <a:pt x="57382" y="0"/>
                  </a:moveTo>
                  <a:lnTo>
                    <a:pt x="57265" y="0"/>
                  </a:lnTo>
                  <a:lnTo>
                    <a:pt x="27386" y="54847"/>
                  </a:lnTo>
                  <a:cubicBezTo>
                    <a:pt x="23316" y="62511"/>
                    <a:pt x="16200" y="68100"/>
                    <a:pt x="7791" y="70239"/>
                  </a:cubicBezTo>
                  <a:cubicBezTo>
                    <a:pt x="5254" y="70946"/>
                    <a:pt x="2634" y="71306"/>
                    <a:pt x="0" y="71311"/>
                  </a:cubicBezTo>
                  <a:lnTo>
                    <a:pt x="0" y="71311"/>
                  </a:lnTo>
                </a:path>
              </a:pathLst>
            </a:custGeom>
            <a:noFill/>
            <a:ln w="12700" cap="flat">
              <a:solidFill>
                <a:schemeClr val="bg1"/>
              </a:solidFill>
              <a:prstDash val="solid"/>
              <a:round/>
            </a:ln>
          </p:spPr>
          <p:txBody>
            <a:bodyPr rtlCol="0" anchor="ctr"/>
            <a:lstStyle/>
            <a:p>
              <a:endParaRPr lang="en-US"/>
            </a:p>
          </p:txBody>
        </p:sp>
        <p:sp>
          <p:nvSpPr>
            <p:cNvPr id="29" name="Freeform 318">
              <a:extLst>
                <a:ext uri="{FF2B5EF4-FFF2-40B4-BE49-F238E27FC236}">
                  <a16:creationId xmlns:a16="http://schemas.microsoft.com/office/drawing/2014/main" id="{BF27FBC1-55A7-4CE2-BA74-E68775E129ED}"/>
                </a:ext>
              </a:extLst>
            </p:cNvPr>
            <p:cNvSpPr/>
            <p:nvPr/>
          </p:nvSpPr>
          <p:spPr>
            <a:xfrm>
              <a:off x="10350703" y="4116670"/>
              <a:ext cx="1947" cy="87676"/>
            </a:xfrm>
            <a:custGeom>
              <a:avLst/>
              <a:gdLst>
                <a:gd name="connsiteX0" fmla="*/ 0 w 1947"/>
                <a:gd name="connsiteY0" fmla="*/ 87677 h 87676"/>
                <a:gd name="connsiteX1" fmla="*/ 0 w 1947"/>
                <a:gd name="connsiteY1" fmla="*/ 0 h 87676"/>
              </a:gdLst>
              <a:ahLst/>
              <a:cxnLst>
                <a:cxn ang="0">
                  <a:pos x="connsiteX0" y="connsiteY0"/>
                </a:cxn>
                <a:cxn ang="0">
                  <a:pos x="connsiteX1" y="connsiteY1"/>
                </a:cxn>
              </a:cxnLst>
              <a:rect l="l" t="t" r="r" b="b"/>
              <a:pathLst>
                <a:path w="1947" h="87676">
                  <a:moveTo>
                    <a:pt x="0" y="87677"/>
                  </a:moveTo>
                  <a:lnTo>
                    <a:pt x="0" y="0"/>
                  </a:lnTo>
                </a:path>
              </a:pathLst>
            </a:custGeom>
            <a:ln w="12700" cap="flat">
              <a:solidFill>
                <a:schemeClr val="bg1"/>
              </a:solidFill>
              <a:prstDash val="solid"/>
              <a:round/>
            </a:ln>
          </p:spPr>
          <p:txBody>
            <a:bodyPr rtlCol="0" anchor="ctr"/>
            <a:lstStyle/>
            <a:p>
              <a:endParaRPr lang="en-US"/>
            </a:p>
          </p:txBody>
        </p:sp>
        <p:sp>
          <p:nvSpPr>
            <p:cNvPr id="30" name="Freeform 319">
              <a:extLst>
                <a:ext uri="{FF2B5EF4-FFF2-40B4-BE49-F238E27FC236}">
                  <a16:creationId xmlns:a16="http://schemas.microsoft.com/office/drawing/2014/main" id="{4034DE46-1F6A-487F-AB90-4249C96D737C}"/>
                </a:ext>
              </a:extLst>
            </p:cNvPr>
            <p:cNvSpPr/>
            <p:nvPr/>
          </p:nvSpPr>
          <p:spPr>
            <a:xfrm>
              <a:off x="10389639" y="4116670"/>
              <a:ext cx="1947" cy="87676"/>
            </a:xfrm>
            <a:custGeom>
              <a:avLst/>
              <a:gdLst>
                <a:gd name="connsiteX0" fmla="*/ 0 w 1947"/>
                <a:gd name="connsiteY0" fmla="*/ 0 h 87676"/>
                <a:gd name="connsiteX1" fmla="*/ 0 w 1947"/>
                <a:gd name="connsiteY1" fmla="*/ 87677 h 87676"/>
              </a:gdLst>
              <a:ahLst/>
              <a:cxnLst>
                <a:cxn ang="0">
                  <a:pos x="connsiteX0" y="connsiteY0"/>
                </a:cxn>
                <a:cxn ang="0">
                  <a:pos x="connsiteX1" y="connsiteY1"/>
                </a:cxn>
              </a:cxnLst>
              <a:rect l="l" t="t" r="r" b="b"/>
              <a:pathLst>
                <a:path w="1947" h="87676">
                  <a:moveTo>
                    <a:pt x="0" y="0"/>
                  </a:moveTo>
                  <a:lnTo>
                    <a:pt x="0" y="87677"/>
                  </a:lnTo>
                </a:path>
              </a:pathLst>
            </a:custGeom>
            <a:ln w="12700" cap="flat">
              <a:solidFill>
                <a:schemeClr val="bg1"/>
              </a:solidFill>
              <a:prstDash val="solid"/>
              <a:round/>
            </a:ln>
          </p:spPr>
          <p:txBody>
            <a:bodyPr rtlCol="0" anchor="ctr"/>
            <a:lstStyle/>
            <a:p>
              <a:endParaRPr lang="en-US"/>
            </a:p>
          </p:txBody>
        </p:sp>
        <p:sp>
          <p:nvSpPr>
            <p:cNvPr id="31" name="Freeform 320">
              <a:extLst>
                <a:ext uri="{FF2B5EF4-FFF2-40B4-BE49-F238E27FC236}">
                  <a16:creationId xmlns:a16="http://schemas.microsoft.com/office/drawing/2014/main" id="{97BCD966-5249-4A0C-A245-583E0255C7DD}"/>
                </a:ext>
              </a:extLst>
            </p:cNvPr>
            <p:cNvSpPr/>
            <p:nvPr/>
          </p:nvSpPr>
          <p:spPr>
            <a:xfrm>
              <a:off x="10320882" y="3931575"/>
              <a:ext cx="136346" cy="185095"/>
            </a:xfrm>
            <a:custGeom>
              <a:avLst/>
              <a:gdLst>
                <a:gd name="connsiteX0" fmla="*/ 19478 w 136346"/>
                <a:gd name="connsiteY0" fmla="*/ 0 h 185095"/>
                <a:gd name="connsiteX1" fmla="*/ 0 w 136346"/>
                <a:gd name="connsiteY1" fmla="*/ 185095 h 185095"/>
                <a:gd name="connsiteX2" fmla="*/ 136346 w 136346"/>
                <a:gd name="connsiteY2" fmla="*/ 185095 h 185095"/>
                <a:gd name="connsiteX3" fmla="*/ 116868 w 136346"/>
                <a:gd name="connsiteY3" fmla="*/ 0 h 185095"/>
              </a:gdLst>
              <a:ahLst/>
              <a:cxnLst>
                <a:cxn ang="0">
                  <a:pos x="connsiteX0" y="connsiteY0"/>
                </a:cxn>
                <a:cxn ang="0">
                  <a:pos x="connsiteX1" y="connsiteY1"/>
                </a:cxn>
                <a:cxn ang="0">
                  <a:pos x="connsiteX2" y="connsiteY2"/>
                </a:cxn>
                <a:cxn ang="0">
                  <a:pos x="connsiteX3" y="connsiteY3"/>
                </a:cxn>
              </a:cxnLst>
              <a:rect l="l" t="t" r="r" b="b"/>
              <a:pathLst>
                <a:path w="136346" h="185095">
                  <a:moveTo>
                    <a:pt x="19478" y="0"/>
                  </a:moveTo>
                  <a:lnTo>
                    <a:pt x="0" y="185095"/>
                  </a:lnTo>
                  <a:lnTo>
                    <a:pt x="136346" y="185095"/>
                  </a:lnTo>
                  <a:lnTo>
                    <a:pt x="116868" y="0"/>
                  </a:lnTo>
                </a:path>
              </a:pathLst>
            </a:custGeom>
            <a:noFill/>
            <a:ln w="12700" cap="flat">
              <a:solidFill>
                <a:schemeClr val="bg1"/>
              </a:solidFill>
              <a:prstDash val="solid"/>
              <a:round/>
            </a:ln>
          </p:spPr>
          <p:txBody>
            <a:bodyPr rtlCol="0" anchor="ctr"/>
            <a:lstStyle/>
            <a:p>
              <a:endParaRPr lang="en-US"/>
            </a:p>
          </p:txBody>
        </p:sp>
      </p:grpSp>
      <p:sp>
        <p:nvSpPr>
          <p:cNvPr id="32" name="Text Placeholder 18">
            <a:extLst>
              <a:ext uri="{FF2B5EF4-FFF2-40B4-BE49-F238E27FC236}">
                <a16:creationId xmlns:a16="http://schemas.microsoft.com/office/drawing/2014/main" id="{4A7D9D8E-F02B-4526-A0AC-8BF573A3758A}"/>
              </a:ext>
            </a:extLst>
          </p:cNvPr>
          <p:cNvSpPr txBox="1">
            <a:spLocks/>
          </p:cNvSpPr>
          <p:nvPr/>
        </p:nvSpPr>
        <p:spPr>
          <a:xfrm>
            <a:off x="8634684" y="3918702"/>
            <a:ext cx="2212042" cy="1011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600"/>
              <a:t>Guidance for sustainable consumption choices</a:t>
            </a:r>
          </a:p>
          <a:p>
            <a:pPr marL="171450" indent="-171450"/>
            <a:r>
              <a:rPr lang="en-US" sz="1600"/>
              <a:t>Awareness raising</a:t>
            </a:r>
          </a:p>
        </p:txBody>
      </p:sp>
    </p:spTree>
    <p:extLst>
      <p:ext uri="{BB962C8B-B14F-4D97-AF65-F5344CB8AC3E}">
        <p14:creationId xmlns:p14="http://schemas.microsoft.com/office/powerpoint/2010/main" val="300529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AB24-D1E1-4BDB-B8BA-AA8D9BB1FB13}"/>
              </a:ext>
            </a:extLst>
          </p:cNvPr>
          <p:cNvSpPr>
            <a:spLocks noGrp="1"/>
          </p:cNvSpPr>
          <p:nvPr>
            <p:ph type="title"/>
          </p:nvPr>
        </p:nvSpPr>
        <p:spPr>
          <a:xfrm>
            <a:off x="-1" y="1366611"/>
            <a:ext cx="5036457" cy="1333045"/>
          </a:xfrm>
        </p:spPr>
        <p:txBody>
          <a:bodyPr/>
          <a:lstStyle/>
          <a:p>
            <a:r>
              <a:rPr lang="en-US" sz="4400"/>
              <a:t>Self-declared environmental claims</a:t>
            </a:r>
          </a:p>
        </p:txBody>
      </p:sp>
      <p:pic>
        <p:nvPicPr>
          <p:cNvPr id="4" name="Picture Placeholder 38">
            <a:extLst>
              <a:ext uri="{FF2B5EF4-FFF2-40B4-BE49-F238E27FC236}">
                <a16:creationId xmlns:a16="http://schemas.microsoft.com/office/drawing/2014/main" id="{823372F7-5675-494E-B88E-874A70A99356}"/>
              </a:ext>
            </a:extLst>
          </p:cNvPr>
          <p:cNvPicPr>
            <a:picLocks noChangeAspect="1"/>
          </p:cNvPicPr>
          <p:nvPr/>
        </p:nvPicPr>
        <p:blipFill>
          <a:blip r:embed="rId3"/>
          <a:srcRect/>
          <a:stretch/>
        </p:blipFill>
        <p:spPr>
          <a:xfrm>
            <a:off x="1062368" y="2756398"/>
            <a:ext cx="2154038" cy="3041632"/>
          </a:xfrm>
          <a:prstGeom prst="rect">
            <a:avLst/>
          </a:prstGeom>
        </p:spPr>
      </p:pic>
      <p:pic>
        <p:nvPicPr>
          <p:cNvPr id="5" name="Picture 4" descr="Diagram&#10;&#10;Description automatically generated">
            <a:extLst>
              <a:ext uri="{FF2B5EF4-FFF2-40B4-BE49-F238E27FC236}">
                <a16:creationId xmlns:a16="http://schemas.microsoft.com/office/drawing/2014/main" id="{D117359C-BF3F-4AD7-B99A-F14EE1F38864}"/>
              </a:ext>
            </a:extLst>
          </p:cNvPr>
          <p:cNvPicPr>
            <a:picLocks noChangeAspect="1"/>
          </p:cNvPicPr>
          <p:nvPr/>
        </p:nvPicPr>
        <p:blipFill>
          <a:blip r:embed="rId4"/>
          <a:stretch>
            <a:fillRect/>
          </a:stretch>
        </p:blipFill>
        <p:spPr>
          <a:xfrm>
            <a:off x="5139914" y="1366612"/>
            <a:ext cx="6721886" cy="4513574"/>
          </a:xfrm>
          <a:prstGeom prst="rect">
            <a:avLst/>
          </a:prstGeom>
        </p:spPr>
      </p:pic>
    </p:spTree>
    <p:extLst>
      <p:ext uri="{BB962C8B-B14F-4D97-AF65-F5344CB8AC3E}">
        <p14:creationId xmlns:p14="http://schemas.microsoft.com/office/powerpoint/2010/main" val="156817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CB90-5482-4E1C-AFCC-7A71D102EEF4}"/>
              </a:ext>
            </a:extLst>
          </p:cNvPr>
          <p:cNvSpPr>
            <a:spLocks noGrp="1"/>
          </p:cNvSpPr>
          <p:nvPr>
            <p:ph type="title"/>
          </p:nvPr>
        </p:nvSpPr>
        <p:spPr>
          <a:xfrm>
            <a:off x="838200" y="1366611"/>
            <a:ext cx="4998929" cy="625027"/>
          </a:xfrm>
        </p:spPr>
        <p:txBody>
          <a:bodyPr/>
          <a:lstStyle/>
          <a:p>
            <a:r>
              <a:rPr lang="en-US" sz="3600"/>
              <a:t>Tools at your disposal</a:t>
            </a:r>
          </a:p>
        </p:txBody>
      </p:sp>
      <p:sp>
        <p:nvSpPr>
          <p:cNvPr id="3" name="Content Placeholder 2">
            <a:extLst>
              <a:ext uri="{FF2B5EF4-FFF2-40B4-BE49-F238E27FC236}">
                <a16:creationId xmlns:a16="http://schemas.microsoft.com/office/drawing/2014/main" id="{0570900E-F0A5-4B1F-B85C-ECF72009D106}"/>
              </a:ext>
            </a:extLst>
          </p:cNvPr>
          <p:cNvSpPr>
            <a:spLocks noGrp="1"/>
          </p:cNvSpPr>
          <p:nvPr>
            <p:ph idx="1"/>
          </p:nvPr>
        </p:nvSpPr>
        <p:spPr>
          <a:xfrm>
            <a:off x="873140" y="2079190"/>
            <a:ext cx="3981904" cy="471933"/>
          </a:xfrm>
        </p:spPr>
        <p:txBody>
          <a:bodyPr/>
          <a:lstStyle/>
          <a:p>
            <a:pPr marL="0" indent="0" algn="ctr">
              <a:buNone/>
            </a:pPr>
            <a:r>
              <a:rPr lang="en-US" sz="2000">
                <a:latin typeface="Arial"/>
                <a:cs typeface="Arial"/>
              </a:rPr>
              <a:t>Use these tools to promote the </a:t>
            </a:r>
            <a:r>
              <a:rPr lang="en-US" sz="2000" b="1">
                <a:latin typeface="Arial"/>
                <a:cs typeface="Arial"/>
              </a:rPr>
              <a:t>Guidelines </a:t>
            </a:r>
            <a:r>
              <a:rPr lang="en-US" sz="2000">
                <a:latin typeface="Arial"/>
                <a:cs typeface="Arial"/>
              </a:rPr>
              <a:t>and work with them!</a:t>
            </a:r>
          </a:p>
          <a:p>
            <a:pPr marL="0" indent="0">
              <a:buNone/>
            </a:pPr>
            <a:endParaRPr lang="en-US"/>
          </a:p>
        </p:txBody>
      </p:sp>
      <p:pic>
        <p:nvPicPr>
          <p:cNvPr id="5" name="Picture 4" descr="Shape, circle&#10;&#10;Description automatically generated">
            <a:extLst>
              <a:ext uri="{FF2B5EF4-FFF2-40B4-BE49-F238E27FC236}">
                <a16:creationId xmlns:a16="http://schemas.microsoft.com/office/drawing/2014/main" id="{CE13FF53-8BE2-400E-B2ED-135432C4E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397" y="3120131"/>
            <a:ext cx="719390" cy="695004"/>
          </a:xfrm>
          <a:prstGeom prst="rect">
            <a:avLst/>
          </a:prstGeom>
        </p:spPr>
      </p:pic>
      <p:pic>
        <p:nvPicPr>
          <p:cNvPr id="6" name="Graphic 45">
            <a:extLst>
              <a:ext uri="{FF2B5EF4-FFF2-40B4-BE49-F238E27FC236}">
                <a16:creationId xmlns:a16="http://schemas.microsoft.com/office/drawing/2014/main" id="{C437873B-4916-4E44-81C4-1C10F4BB420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66091" y="3265028"/>
            <a:ext cx="396000" cy="405210"/>
          </a:xfrm>
          <a:prstGeom prst="rect">
            <a:avLst/>
          </a:prstGeom>
        </p:spPr>
      </p:pic>
      <p:sp>
        <p:nvSpPr>
          <p:cNvPr id="8" name="TextBox 7">
            <a:extLst>
              <a:ext uri="{FF2B5EF4-FFF2-40B4-BE49-F238E27FC236}">
                <a16:creationId xmlns:a16="http://schemas.microsoft.com/office/drawing/2014/main" id="{492E212F-8D3C-4441-867D-88ED2A0E9654}"/>
              </a:ext>
            </a:extLst>
          </p:cNvPr>
          <p:cNvSpPr txBox="1"/>
          <p:nvPr/>
        </p:nvSpPr>
        <p:spPr>
          <a:xfrm>
            <a:off x="931476" y="4064696"/>
            <a:ext cx="3865229" cy="923330"/>
          </a:xfrm>
          <a:prstGeom prst="rect">
            <a:avLst/>
          </a:prstGeom>
          <a:noFill/>
        </p:spPr>
        <p:txBody>
          <a:bodyPr wrap="square">
            <a:spAutoFit/>
          </a:bodyPr>
          <a:lstStyle/>
          <a:p>
            <a:pPr algn="ctr"/>
            <a:r>
              <a:rPr lang="en-US" b="1">
                <a:solidFill>
                  <a:srgbClr val="00B050"/>
                </a:solidFill>
                <a:hlinkClick r:id="rId5">
                  <a:extLst>
                    <a:ext uri="{A12FA001-AC4F-418D-AE19-62706E023703}">
                      <ahyp:hlinkClr xmlns:ahyp="http://schemas.microsoft.com/office/drawing/2018/hyperlinkcolor" val="tx"/>
                    </a:ext>
                  </a:extLst>
                </a:hlinkClick>
              </a:rPr>
              <a:t>https://www.oneplanetnetwork.org/consumer-information-scp/product-sustainability-information-hub</a:t>
            </a:r>
            <a:r>
              <a:rPr lang="en-US" b="1">
                <a:solidFill>
                  <a:srgbClr val="00B050"/>
                </a:solidFill>
              </a:rPr>
              <a:t> </a:t>
            </a:r>
          </a:p>
        </p:txBody>
      </p:sp>
      <p:pic>
        <p:nvPicPr>
          <p:cNvPr id="9" name="Picture 11">
            <a:extLst>
              <a:ext uri="{FF2B5EF4-FFF2-40B4-BE49-F238E27FC236}">
                <a16:creationId xmlns:a16="http://schemas.microsoft.com/office/drawing/2014/main" id="{51F43779-FE44-4A46-B84B-5A1523B9677B}"/>
              </a:ext>
            </a:extLst>
          </p:cNvPr>
          <p:cNvPicPr>
            <a:picLocks noChangeAspect="1"/>
          </p:cNvPicPr>
          <p:nvPr/>
        </p:nvPicPr>
        <p:blipFill rotWithShape="1">
          <a:blip r:embed="rId6"/>
          <a:srcRect l="3187" t="-184" r="4396" b="46999"/>
          <a:stretch/>
        </p:blipFill>
        <p:spPr>
          <a:xfrm>
            <a:off x="5478337" y="1366611"/>
            <a:ext cx="2972667" cy="1278099"/>
          </a:xfrm>
          <a:prstGeom prst="rect">
            <a:avLst/>
          </a:prstGeom>
          <a:effectLst>
            <a:outerShdw blurRad="1143000" dist="558800" dir="5400000" sx="60000" sy="60000" algn="ctr" rotWithShape="0">
              <a:srgbClr val="000000">
                <a:alpha val="40000"/>
              </a:srgbClr>
            </a:outerShdw>
          </a:effectLst>
        </p:spPr>
      </p:pic>
      <p:pic>
        <p:nvPicPr>
          <p:cNvPr id="10" name="Picture 14">
            <a:extLst>
              <a:ext uri="{FF2B5EF4-FFF2-40B4-BE49-F238E27FC236}">
                <a16:creationId xmlns:a16="http://schemas.microsoft.com/office/drawing/2014/main" id="{3DDB8C2A-3B65-4540-8519-2EF52899CA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33" t="1602" b="17123"/>
          <a:stretch/>
        </p:blipFill>
        <p:spPr>
          <a:xfrm>
            <a:off x="9281727" y="364663"/>
            <a:ext cx="1954958" cy="2280047"/>
          </a:xfrm>
          <a:prstGeom prst="rect">
            <a:avLst/>
          </a:prstGeom>
          <a:effectLst>
            <a:outerShdw blurRad="1143000" dist="558800" dir="5400000" sx="60000" sy="60000" algn="ctr" rotWithShape="0">
              <a:srgbClr val="000000">
                <a:alpha val="40000"/>
              </a:srgbClr>
            </a:outerShdw>
          </a:effectLst>
        </p:spPr>
      </p:pic>
      <p:pic>
        <p:nvPicPr>
          <p:cNvPr id="11" name="Picture 10" descr="Graphical user interface, website&#10;&#10;Description automatically generated">
            <a:extLst>
              <a:ext uri="{FF2B5EF4-FFF2-40B4-BE49-F238E27FC236}">
                <a16:creationId xmlns:a16="http://schemas.microsoft.com/office/drawing/2014/main" id="{6C71D63B-56F5-4CDF-B7C9-8380EC428E29}"/>
              </a:ext>
            </a:extLst>
          </p:cNvPr>
          <p:cNvPicPr>
            <a:picLocks noChangeAspect="1"/>
          </p:cNvPicPr>
          <p:nvPr/>
        </p:nvPicPr>
        <p:blipFill>
          <a:blip r:embed="rId8"/>
          <a:stretch>
            <a:fillRect/>
          </a:stretch>
        </p:blipFill>
        <p:spPr>
          <a:xfrm>
            <a:off x="5478337" y="2918307"/>
            <a:ext cx="1456195" cy="2069719"/>
          </a:xfrm>
          <a:prstGeom prst="rect">
            <a:avLst/>
          </a:prstGeom>
          <a:ln>
            <a:noFill/>
          </a:ln>
          <a:effectLst>
            <a:outerShdw blurRad="292100" dist="139700" dir="2700000" algn="tl" rotWithShape="0">
              <a:srgbClr val="333333">
                <a:alpha val="65000"/>
              </a:srgbClr>
            </a:outerShdw>
          </a:effectLst>
        </p:spPr>
      </p:pic>
      <p:pic>
        <p:nvPicPr>
          <p:cNvPr id="12" name="Grafik 6">
            <a:extLst>
              <a:ext uri="{FF2B5EF4-FFF2-40B4-BE49-F238E27FC236}">
                <a16:creationId xmlns:a16="http://schemas.microsoft.com/office/drawing/2014/main" id="{33F27658-EFF7-48F4-A3D3-7C1066FF3516}"/>
              </a:ext>
            </a:extLst>
          </p:cNvPr>
          <p:cNvPicPr>
            <a:picLocks noChangeAspect="1"/>
          </p:cNvPicPr>
          <p:nvPr/>
        </p:nvPicPr>
        <p:blipFill>
          <a:blip r:embed="rId9"/>
          <a:stretch>
            <a:fillRect/>
          </a:stretch>
        </p:blipFill>
        <p:spPr>
          <a:xfrm>
            <a:off x="7091927" y="2918307"/>
            <a:ext cx="1359077" cy="1933056"/>
          </a:xfrm>
          <a:prstGeom prst="rect">
            <a:avLst/>
          </a:prstGeom>
          <a:effectLst>
            <a:outerShdw blurRad="1143000" dist="558800" dir="5400000" sx="60000" sy="60000" algn="ctr" rotWithShape="0">
              <a:srgbClr val="000000">
                <a:alpha val="40000"/>
              </a:srgbClr>
            </a:outerShdw>
          </a:effectLst>
        </p:spPr>
      </p:pic>
      <p:pic>
        <p:nvPicPr>
          <p:cNvPr id="13" name="Bildplatzhalter 20">
            <a:extLst>
              <a:ext uri="{FF2B5EF4-FFF2-40B4-BE49-F238E27FC236}">
                <a16:creationId xmlns:a16="http://schemas.microsoft.com/office/drawing/2014/main" id="{F4FBFFFF-1AF8-4E07-8F21-E78D20F6BB9F}"/>
              </a:ext>
            </a:extLst>
          </p:cNvPr>
          <p:cNvPicPr>
            <a:picLocks noChangeAspect="1"/>
          </p:cNvPicPr>
          <p:nvPr/>
        </p:nvPicPr>
        <p:blipFill rotWithShape="1">
          <a:blip r:embed="rId10"/>
          <a:srcRect l="1926" r="353"/>
          <a:stretch/>
        </p:blipFill>
        <p:spPr>
          <a:xfrm>
            <a:off x="7616164" y="2918307"/>
            <a:ext cx="1304157" cy="1928983"/>
          </a:xfrm>
          <a:prstGeom prst="rect">
            <a:avLst/>
          </a:prstGeom>
          <a:effectLst>
            <a:outerShdw blurRad="1143000" dist="558800" dir="5400000" sx="60000" sy="60000" algn="ctr" rotWithShape="0">
              <a:srgbClr val="000000">
                <a:alpha val="40000"/>
              </a:srgbClr>
            </a:outerShdw>
          </a:effectLst>
        </p:spPr>
      </p:pic>
      <p:pic>
        <p:nvPicPr>
          <p:cNvPr id="14" name="Picture 18">
            <a:extLst>
              <a:ext uri="{FF2B5EF4-FFF2-40B4-BE49-F238E27FC236}">
                <a16:creationId xmlns:a16="http://schemas.microsoft.com/office/drawing/2014/main" id="{A125FE3B-E291-4C7F-9C4D-8747E0BF732B}"/>
              </a:ext>
            </a:extLst>
          </p:cNvPr>
          <p:cNvPicPr>
            <a:picLocks noChangeAspect="1"/>
          </p:cNvPicPr>
          <p:nvPr/>
        </p:nvPicPr>
        <p:blipFill rotWithShape="1">
          <a:blip r:embed="rId11"/>
          <a:srcRect l="22248" r="22670" b="50467"/>
          <a:stretch/>
        </p:blipFill>
        <p:spPr>
          <a:xfrm>
            <a:off x="9281727" y="2877999"/>
            <a:ext cx="2453959" cy="1102002"/>
          </a:xfrm>
          <a:prstGeom prst="rect">
            <a:avLst/>
          </a:prstGeom>
          <a:effectLst>
            <a:outerShdw blurRad="1143000" dist="558800" dir="5400000" sx="60000" sy="60000" algn="ctr" rotWithShape="0">
              <a:srgbClr val="000000">
                <a:alpha val="40000"/>
              </a:srgbClr>
            </a:outerShdw>
          </a:effectLst>
        </p:spPr>
      </p:pic>
      <p:pic>
        <p:nvPicPr>
          <p:cNvPr id="15" name="Picture 14" descr="Diagram&#10;&#10;Description automatically generated">
            <a:extLst>
              <a:ext uri="{FF2B5EF4-FFF2-40B4-BE49-F238E27FC236}">
                <a16:creationId xmlns:a16="http://schemas.microsoft.com/office/drawing/2014/main" id="{01174516-C3AA-4A71-838F-23FF9657EB8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4876" r="2232" b="3533"/>
          <a:stretch/>
        </p:blipFill>
        <p:spPr>
          <a:xfrm>
            <a:off x="9281727" y="4224461"/>
            <a:ext cx="2813216" cy="1527129"/>
          </a:xfrm>
          <a:prstGeom prst="rect">
            <a:avLst/>
          </a:prstGeom>
        </p:spPr>
      </p:pic>
      <p:pic>
        <p:nvPicPr>
          <p:cNvPr id="16" name="Picture 15">
            <a:extLst>
              <a:ext uri="{FF2B5EF4-FFF2-40B4-BE49-F238E27FC236}">
                <a16:creationId xmlns:a16="http://schemas.microsoft.com/office/drawing/2014/main" id="{DD6D4806-70C2-48FF-9A68-246AFC5A28E9}"/>
              </a:ext>
            </a:extLst>
          </p:cNvPr>
          <p:cNvPicPr>
            <a:picLocks noChangeAspect="1"/>
          </p:cNvPicPr>
          <p:nvPr/>
        </p:nvPicPr>
        <p:blipFill>
          <a:blip r:embed="rId13"/>
          <a:stretch>
            <a:fillRect/>
          </a:stretch>
        </p:blipFill>
        <p:spPr>
          <a:xfrm>
            <a:off x="1178257" y="5237587"/>
            <a:ext cx="3406269" cy="928348"/>
          </a:xfrm>
          <a:prstGeom prst="rect">
            <a:avLst/>
          </a:prstGeom>
        </p:spPr>
      </p:pic>
    </p:spTree>
    <p:extLst>
      <p:ext uri="{BB962C8B-B14F-4D97-AF65-F5344CB8AC3E}">
        <p14:creationId xmlns:p14="http://schemas.microsoft.com/office/powerpoint/2010/main" val="259289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4CEA0D2-DCC9-4DB3-A367-9365C052D7F2}"/>
              </a:ext>
            </a:extLst>
          </p:cNvPr>
          <p:cNvSpPr txBox="1">
            <a:spLocks/>
          </p:cNvSpPr>
          <p:nvPr/>
        </p:nvSpPr>
        <p:spPr>
          <a:xfrm>
            <a:off x="1026882" y="2207348"/>
            <a:ext cx="10163629" cy="35548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GB" sz="2400" b="1" dirty="0">
                <a:solidFill>
                  <a:srgbClr val="000000"/>
                </a:solidFill>
              </a:rPr>
              <a:t>A tool for: </a:t>
            </a:r>
          </a:p>
          <a:p>
            <a:pPr algn="just">
              <a:lnSpc>
                <a:spcPct val="80000"/>
              </a:lnSpc>
              <a:spcBef>
                <a:spcPts val="1200"/>
              </a:spcBef>
            </a:pPr>
            <a:r>
              <a:rPr lang="en-GB" sz="1800" b="1" dirty="0">
                <a:solidFill>
                  <a:srgbClr val="000000"/>
                </a:solidFill>
              </a:rPr>
              <a:t>Consumers</a:t>
            </a:r>
            <a:endParaRPr lang="en-GB" sz="1800" dirty="0">
              <a:solidFill>
                <a:srgbClr val="000000"/>
              </a:solidFill>
            </a:endParaRPr>
          </a:p>
          <a:p>
            <a:pPr lvl="1" algn="just">
              <a:lnSpc>
                <a:spcPct val="80000"/>
              </a:lnSpc>
              <a:spcBef>
                <a:spcPts val="0"/>
              </a:spcBef>
              <a:buFontTx/>
              <a:buChar char="-"/>
            </a:pPr>
            <a:r>
              <a:rPr lang="en-GB" sz="1800" dirty="0">
                <a:solidFill>
                  <a:srgbClr val="000000"/>
                </a:solidFill>
              </a:rPr>
              <a:t>Visual shopping guide </a:t>
            </a:r>
            <a:r>
              <a:rPr lang="en-GB" sz="1800" dirty="0">
                <a:solidFill>
                  <a:srgbClr val="000000"/>
                </a:solidFill>
                <a:sym typeface="Wingdings"/>
              </a:rPr>
              <a:t> </a:t>
            </a:r>
            <a:r>
              <a:rPr lang="en-GB" sz="1800" b="1" dirty="0">
                <a:solidFill>
                  <a:schemeClr val="accent6"/>
                </a:solidFill>
                <a:sym typeface="Wingdings"/>
              </a:rPr>
              <a:t>Easy to identify</a:t>
            </a:r>
          </a:p>
          <a:p>
            <a:pPr lvl="1" algn="just">
              <a:lnSpc>
                <a:spcPct val="80000"/>
              </a:lnSpc>
              <a:spcBef>
                <a:spcPts val="0"/>
              </a:spcBef>
              <a:buFontTx/>
              <a:buChar char="-"/>
            </a:pPr>
            <a:r>
              <a:rPr lang="en-GB" sz="1800" dirty="0">
                <a:solidFill>
                  <a:srgbClr val="000000"/>
                </a:solidFill>
                <a:sym typeface="Wingdings"/>
              </a:rPr>
              <a:t>Third parties involved  </a:t>
            </a:r>
            <a:r>
              <a:rPr lang="en-GB" sz="1800" b="1" dirty="0">
                <a:solidFill>
                  <a:schemeClr val="accent6"/>
                </a:solidFill>
                <a:sym typeface="Wingdings"/>
              </a:rPr>
              <a:t>Credible information</a:t>
            </a:r>
          </a:p>
          <a:p>
            <a:pPr algn="just">
              <a:lnSpc>
                <a:spcPct val="80000"/>
              </a:lnSpc>
              <a:spcBef>
                <a:spcPts val="1800"/>
              </a:spcBef>
            </a:pPr>
            <a:r>
              <a:rPr lang="en-GB" sz="1800" b="1" dirty="0">
                <a:solidFill>
                  <a:srgbClr val="000000"/>
                </a:solidFill>
              </a:rPr>
              <a:t>Governments</a:t>
            </a:r>
            <a:endParaRPr lang="en-GB" sz="1800" dirty="0">
              <a:solidFill>
                <a:srgbClr val="000000"/>
              </a:solidFill>
            </a:endParaRPr>
          </a:p>
          <a:p>
            <a:pPr lvl="1" algn="just">
              <a:lnSpc>
                <a:spcPct val="80000"/>
              </a:lnSpc>
              <a:spcBef>
                <a:spcPts val="0"/>
              </a:spcBef>
              <a:buFontTx/>
              <a:buChar char="-"/>
            </a:pPr>
            <a:r>
              <a:rPr lang="en-US" sz="1800" dirty="0">
                <a:solidFill>
                  <a:srgbClr val="000000"/>
                </a:solidFill>
              </a:rPr>
              <a:t>provide market incentive to produce sustainable goods and services </a:t>
            </a:r>
          </a:p>
          <a:p>
            <a:pPr lvl="1" algn="just">
              <a:lnSpc>
                <a:spcPct val="80000"/>
              </a:lnSpc>
              <a:spcBef>
                <a:spcPts val="0"/>
              </a:spcBef>
              <a:buFontTx/>
              <a:buChar char="-"/>
            </a:pPr>
            <a:r>
              <a:rPr lang="en-GB" sz="1800" dirty="0">
                <a:solidFill>
                  <a:srgbClr val="000000"/>
                </a:solidFill>
              </a:rPr>
              <a:t>stimulate the demand for sustainable products through supportive measures such as public procurement </a:t>
            </a:r>
            <a:r>
              <a:rPr lang="en-GB" sz="1800" dirty="0">
                <a:solidFill>
                  <a:srgbClr val="000000"/>
                </a:solidFill>
                <a:sym typeface="Wingdings"/>
              </a:rPr>
              <a:t> </a:t>
            </a:r>
            <a:r>
              <a:rPr lang="en-GB" sz="1800" b="1" dirty="0">
                <a:solidFill>
                  <a:schemeClr val="accent6"/>
                </a:solidFill>
                <a:sym typeface="Wingdings"/>
              </a:rPr>
              <a:t>policy tool</a:t>
            </a:r>
          </a:p>
        </p:txBody>
      </p:sp>
      <p:sp>
        <p:nvSpPr>
          <p:cNvPr id="2" name="Titel 1">
            <a:extLst>
              <a:ext uri="{FF2B5EF4-FFF2-40B4-BE49-F238E27FC236}">
                <a16:creationId xmlns:a16="http://schemas.microsoft.com/office/drawing/2014/main" id="{1A3121F2-32CD-47DC-863E-9B9D42A0A4FC}"/>
              </a:ext>
            </a:extLst>
          </p:cNvPr>
          <p:cNvSpPr>
            <a:spLocks noGrp="1"/>
          </p:cNvSpPr>
          <p:nvPr>
            <p:ph type="title"/>
          </p:nvPr>
        </p:nvSpPr>
        <p:spPr>
          <a:xfrm>
            <a:off x="838200" y="1412331"/>
            <a:ext cx="10515600" cy="828857"/>
          </a:xfrm>
        </p:spPr>
        <p:txBody>
          <a:bodyPr/>
          <a:lstStyle/>
          <a:p>
            <a:r>
              <a:rPr lang="en-GB" sz="4000" b="1">
                <a:solidFill>
                  <a:srgbClr val="000000"/>
                </a:solidFill>
              </a:rPr>
              <a:t>Eco-labels</a:t>
            </a:r>
            <a:endParaRPr lang="en-GB" sz="4000"/>
          </a:p>
        </p:txBody>
      </p:sp>
      <p:sp>
        <p:nvSpPr>
          <p:cNvPr id="4" name="Foliennummernplatzhalter 3">
            <a:extLst>
              <a:ext uri="{FF2B5EF4-FFF2-40B4-BE49-F238E27FC236}">
                <a16:creationId xmlns:a16="http://schemas.microsoft.com/office/drawing/2014/main" id="{DB27F9C1-A45B-4A7B-9E35-7C9D8C9E2AB0}"/>
              </a:ext>
            </a:extLst>
          </p:cNvPr>
          <p:cNvSpPr>
            <a:spLocks noGrp="1"/>
          </p:cNvSpPr>
          <p:nvPr>
            <p:ph type="sldNum" sz="quarter" idx="12"/>
          </p:nvPr>
        </p:nvSpPr>
        <p:spPr/>
        <p:txBody>
          <a:bodyPr/>
          <a:lstStyle/>
          <a:p>
            <a:fld id="{55D5AE8F-E6C3-B94A-8A19-14CDF66FD255}" type="slidenum">
              <a:rPr lang="en-US" smtClean="0"/>
              <a:t>13</a:t>
            </a:fld>
            <a:endParaRPr lang="en-US"/>
          </a:p>
        </p:txBody>
      </p:sp>
      <p:pic>
        <p:nvPicPr>
          <p:cNvPr id="6" name="Picture 2" descr="noun_tools_943598.png">
            <a:extLst>
              <a:ext uri="{FF2B5EF4-FFF2-40B4-BE49-F238E27FC236}">
                <a16:creationId xmlns:a16="http://schemas.microsoft.com/office/drawing/2014/main" id="{1093D4C0-678A-44C0-AF8D-27EF95F55948}"/>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13789"/>
          <a:stretch/>
        </p:blipFill>
        <p:spPr>
          <a:xfrm rot="19723843" flipV="1">
            <a:off x="10153750" y="867085"/>
            <a:ext cx="686312" cy="591678"/>
          </a:xfrm>
          <a:prstGeom prst="rect">
            <a:avLst/>
          </a:prstGeom>
        </p:spPr>
      </p:pic>
    </p:spTree>
    <p:extLst>
      <p:ext uri="{BB962C8B-B14F-4D97-AF65-F5344CB8AC3E}">
        <p14:creationId xmlns:p14="http://schemas.microsoft.com/office/powerpoint/2010/main" val="77711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BA846-9977-4DD6-8C3E-1A9687B164F9}"/>
              </a:ext>
            </a:extLst>
          </p:cNvPr>
          <p:cNvSpPr>
            <a:spLocks noGrp="1"/>
          </p:cNvSpPr>
          <p:nvPr>
            <p:ph type="title"/>
          </p:nvPr>
        </p:nvSpPr>
        <p:spPr/>
        <p:txBody>
          <a:bodyPr/>
          <a:lstStyle/>
          <a:p>
            <a:endParaRPr lang="en-GB"/>
          </a:p>
        </p:txBody>
      </p:sp>
      <p:sp>
        <p:nvSpPr>
          <p:cNvPr id="3" name="Foliennummernplatzhalter 2">
            <a:extLst>
              <a:ext uri="{FF2B5EF4-FFF2-40B4-BE49-F238E27FC236}">
                <a16:creationId xmlns:a16="http://schemas.microsoft.com/office/drawing/2014/main" id="{3736DB94-6906-4B20-8EB7-38A52A96617E}"/>
              </a:ext>
            </a:extLst>
          </p:cNvPr>
          <p:cNvSpPr>
            <a:spLocks noGrp="1"/>
          </p:cNvSpPr>
          <p:nvPr>
            <p:ph type="sldNum" sz="quarter" idx="12"/>
          </p:nvPr>
        </p:nvSpPr>
        <p:spPr/>
        <p:txBody>
          <a:bodyPr/>
          <a:lstStyle/>
          <a:p>
            <a:fld id="{55D5AE8F-E6C3-B94A-8A19-14CDF66FD255}" type="slidenum">
              <a:rPr lang="en-US" smtClean="0"/>
              <a:t>14</a:t>
            </a:fld>
            <a:endParaRPr lang="en-US"/>
          </a:p>
        </p:txBody>
      </p:sp>
      <p:sp>
        <p:nvSpPr>
          <p:cNvPr id="4" name="Rectangle 8">
            <a:extLst>
              <a:ext uri="{FF2B5EF4-FFF2-40B4-BE49-F238E27FC236}">
                <a16:creationId xmlns:a16="http://schemas.microsoft.com/office/drawing/2014/main" id="{BE8ECB49-16D9-4EB6-B7F0-417C0C6A965D}"/>
              </a:ext>
            </a:extLst>
          </p:cNvPr>
          <p:cNvSpPr/>
          <p:nvPr/>
        </p:nvSpPr>
        <p:spPr>
          <a:xfrm>
            <a:off x="6781800" y="1600201"/>
            <a:ext cx="3352800" cy="1015663"/>
          </a:xfrm>
          <a:prstGeom prst="rect">
            <a:avLst/>
          </a:prstGeom>
        </p:spPr>
        <p:txBody>
          <a:bodyPr wrap="square">
            <a:spAutoFit/>
          </a:bodyPr>
          <a:lstStyle/>
          <a:p>
            <a:endParaRPr lang="en-US" sz="2000"/>
          </a:p>
          <a:p>
            <a:endParaRPr lang="en-US" sz="2000"/>
          </a:p>
          <a:p>
            <a:r>
              <a:rPr lang="en-US" sz="2000"/>
              <a:t> </a:t>
            </a:r>
          </a:p>
        </p:txBody>
      </p:sp>
      <p:sp>
        <p:nvSpPr>
          <p:cNvPr id="11" name="Rectangle 8">
            <a:extLst>
              <a:ext uri="{FF2B5EF4-FFF2-40B4-BE49-F238E27FC236}">
                <a16:creationId xmlns:a16="http://schemas.microsoft.com/office/drawing/2014/main" id="{F7D8A61A-B3D9-4732-9182-30AC35047BE3}"/>
              </a:ext>
            </a:extLst>
          </p:cNvPr>
          <p:cNvSpPr/>
          <p:nvPr/>
        </p:nvSpPr>
        <p:spPr>
          <a:xfrm>
            <a:off x="6781800" y="1600200"/>
            <a:ext cx="3352800" cy="923330"/>
          </a:xfrm>
          <a:prstGeom prst="rect">
            <a:avLst/>
          </a:prstGeom>
        </p:spPr>
        <p:txBody>
          <a:bodyPr wrap="square">
            <a:spAutoFit/>
          </a:bodyPr>
          <a:lstStyle/>
          <a:p>
            <a:endParaRPr lang="en-US"/>
          </a:p>
          <a:p>
            <a:endParaRPr lang="en-US"/>
          </a:p>
          <a:p>
            <a:r>
              <a:rPr lang="en-US"/>
              <a:t> </a:t>
            </a:r>
          </a:p>
        </p:txBody>
      </p:sp>
      <p:sp>
        <p:nvSpPr>
          <p:cNvPr id="12" name="Curved Right Arrow 6">
            <a:extLst>
              <a:ext uri="{FF2B5EF4-FFF2-40B4-BE49-F238E27FC236}">
                <a16:creationId xmlns:a16="http://schemas.microsoft.com/office/drawing/2014/main" id="{AF9A1BB0-9D03-4A54-A6BC-1B839E07BCE6}"/>
              </a:ext>
            </a:extLst>
          </p:cNvPr>
          <p:cNvSpPr/>
          <p:nvPr/>
        </p:nvSpPr>
        <p:spPr>
          <a:xfrm rot="16200000">
            <a:off x="7219715" y="2220337"/>
            <a:ext cx="938719" cy="2931306"/>
          </a:xfrm>
          <a:prstGeom prst="curvedRightArrow">
            <a:avLst>
              <a:gd name="adj1" fmla="val 31831"/>
              <a:gd name="adj2" fmla="val 74010"/>
              <a:gd name="adj3" fmla="val 28392"/>
            </a:avLst>
          </a:prstGeom>
          <a:gradFill flip="none" rotWithShape="1">
            <a:gsLst>
              <a:gs pos="0">
                <a:schemeClr val="accent5">
                  <a:lumMod val="75000"/>
                </a:schemeClr>
              </a:gs>
              <a:gs pos="50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13" name="Curved Right Arrow 7">
            <a:extLst>
              <a:ext uri="{FF2B5EF4-FFF2-40B4-BE49-F238E27FC236}">
                <a16:creationId xmlns:a16="http://schemas.microsoft.com/office/drawing/2014/main" id="{9ADCA819-B057-4FD9-977A-6CC5197BAD7E}"/>
              </a:ext>
            </a:extLst>
          </p:cNvPr>
          <p:cNvSpPr/>
          <p:nvPr/>
        </p:nvSpPr>
        <p:spPr>
          <a:xfrm rot="5400000">
            <a:off x="7066706" y="508635"/>
            <a:ext cx="923174" cy="3028477"/>
          </a:xfrm>
          <a:prstGeom prst="curvedRightArrow">
            <a:avLst>
              <a:gd name="adj1" fmla="val 31831"/>
              <a:gd name="adj2" fmla="val 74010"/>
              <a:gd name="adj3" fmla="val 28392"/>
            </a:avLst>
          </a:prstGeom>
          <a:gradFill flip="none" rotWithShape="1">
            <a:gsLst>
              <a:gs pos="0">
                <a:schemeClr val="accent1"/>
              </a:gs>
              <a:gs pos="50000">
                <a:schemeClr val="accent5"/>
              </a:gs>
              <a:gs pos="100000">
                <a:schemeClr val="accent5">
                  <a:lumMod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14" name="TextBox 9">
            <a:extLst>
              <a:ext uri="{FF2B5EF4-FFF2-40B4-BE49-F238E27FC236}">
                <a16:creationId xmlns:a16="http://schemas.microsoft.com/office/drawing/2014/main" id="{8ACBF9E1-C200-429F-A4D8-C3E225AEDF8E}"/>
              </a:ext>
            </a:extLst>
          </p:cNvPr>
          <p:cNvSpPr txBox="1"/>
          <p:nvPr/>
        </p:nvSpPr>
        <p:spPr>
          <a:xfrm>
            <a:off x="904076" y="1849195"/>
            <a:ext cx="4845691" cy="1015663"/>
          </a:xfrm>
          <a:prstGeom prst="rect">
            <a:avLst/>
          </a:prstGeom>
          <a:noFill/>
        </p:spPr>
        <p:txBody>
          <a:bodyPr wrap="square" rtlCol="0">
            <a:spAutoFit/>
          </a:bodyPr>
          <a:lstStyle/>
          <a:p>
            <a:r>
              <a:rPr lang="en-US" sz="2000" b="1" dirty="0"/>
              <a:t>SUSTAINABLE PUBLIC PROCUREMENT (SPP) AND ECO-LABELLING: </a:t>
            </a:r>
          </a:p>
          <a:p>
            <a:r>
              <a:rPr lang="en-US" sz="2000" b="1" dirty="0"/>
              <a:t>AN INTEGRATED APPROACH</a:t>
            </a:r>
            <a:endParaRPr lang="fr-FR" sz="2000" b="1" dirty="0"/>
          </a:p>
        </p:txBody>
      </p:sp>
      <p:sp>
        <p:nvSpPr>
          <p:cNvPr id="15" name="TextBox 10">
            <a:extLst>
              <a:ext uri="{FF2B5EF4-FFF2-40B4-BE49-F238E27FC236}">
                <a16:creationId xmlns:a16="http://schemas.microsoft.com/office/drawing/2014/main" id="{09F7400D-1BA7-4DAC-B2A7-25419406DD8E}"/>
              </a:ext>
            </a:extLst>
          </p:cNvPr>
          <p:cNvSpPr txBox="1"/>
          <p:nvPr/>
        </p:nvSpPr>
        <p:spPr>
          <a:xfrm>
            <a:off x="4857983" y="2494441"/>
            <a:ext cx="3152516" cy="1015663"/>
          </a:xfrm>
          <a:prstGeom prst="rect">
            <a:avLst/>
          </a:prstGeom>
          <a:noFill/>
        </p:spPr>
        <p:txBody>
          <a:bodyPr wrap="square" rtlCol="0">
            <a:spAutoFit/>
          </a:bodyPr>
          <a:lstStyle/>
          <a:p>
            <a:r>
              <a:rPr lang="en-US" sz="2400"/>
              <a:t>SPP (Demand)</a:t>
            </a:r>
          </a:p>
          <a:p>
            <a:r>
              <a:rPr lang="fr-FR" sz="1200" err="1"/>
              <a:t>Through</a:t>
            </a:r>
            <a:r>
              <a:rPr lang="fr-FR" sz="1200"/>
              <a:t> </a:t>
            </a:r>
            <a:r>
              <a:rPr lang="fr-FR" sz="1200" err="1"/>
              <a:t>government</a:t>
            </a:r>
            <a:r>
              <a:rPr lang="fr-FR" sz="1200"/>
              <a:t> </a:t>
            </a:r>
            <a:r>
              <a:rPr lang="fr-FR" sz="1200" err="1"/>
              <a:t>purchasing</a:t>
            </a:r>
            <a:r>
              <a:rPr lang="fr-FR" sz="1200"/>
              <a:t> power</a:t>
            </a:r>
          </a:p>
          <a:p>
            <a:endParaRPr lang="fr-FR" sz="2400"/>
          </a:p>
        </p:txBody>
      </p:sp>
      <p:sp>
        <p:nvSpPr>
          <p:cNvPr id="16" name="TextBox 11">
            <a:extLst>
              <a:ext uri="{FF2B5EF4-FFF2-40B4-BE49-F238E27FC236}">
                <a16:creationId xmlns:a16="http://schemas.microsoft.com/office/drawing/2014/main" id="{A5D2ABBD-2F83-4ECE-A20E-CDBA8BE3F1EC}"/>
              </a:ext>
            </a:extLst>
          </p:cNvPr>
          <p:cNvSpPr txBox="1"/>
          <p:nvPr/>
        </p:nvSpPr>
        <p:spPr>
          <a:xfrm>
            <a:off x="7886462" y="2402109"/>
            <a:ext cx="3337563" cy="1200329"/>
          </a:xfrm>
          <a:prstGeom prst="rect">
            <a:avLst/>
          </a:prstGeom>
          <a:noFill/>
        </p:spPr>
        <p:txBody>
          <a:bodyPr wrap="square" rtlCol="0">
            <a:spAutoFit/>
          </a:bodyPr>
          <a:lstStyle/>
          <a:p>
            <a:r>
              <a:rPr lang="en-US" sz="2400"/>
              <a:t>Ecolabelling (Supply)</a:t>
            </a:r>
          </a:p>
          <a:p>
            <a:r>
              <a:rPr lang="en-US" sz="1200"/>
              <a:t>By identifying and verifying new</a:t>
            </a:r>
          </a:p>
          <a:p>
            <a:r>
              <a:rPr lang="en-US" sz="1200"/>
              <a:t>Ecolabels for more sustainable products</a:t>
            </a:r>
          </a:p>
          <a:p>
            <a:endParaRPr lang="fr-FR" sz="2400"/>
          </a:p>
        </p:txBody>
      </p:sp>
      <p:sp>
        <p:nvSpPr>
          <p:cNvPr id="17" name="Rectangle 12">
            <a:extLst>
              <a:ext uri="{FF2B5EF4-FFF2-40B4-BE49-F238E27FC236}">
                <a16:creationId xmlns:a16="http://schemas.microsoft.com/office/drawing/2014/main" id="{4BD743DC-A2B5-45C2-8F4F-878D0765FE13}"/>
              </a:ext>
            </a:extLst>
          </p:cNvPr>
          <p:cNvSpPr/>
          <p:nvPr/>
        </p:nvSpPr>
        <p:spPr>
          <a:xfrm>
            <a:off x="1342325" y="4904299"/>
            <a:ext cx="8212918" cy="784830"/>
          </a:xfrm>
          <a:prstGeom prst="rect">
            <a:avLst/>
          </a:prstGeom>
        </p:spPr>
        <p:txBody>
          <a:bodyPr wrap="square">
            <a:spAutoFit/>
          </a:bodyPr>
          <a:lstStyle/>
          <a:p>
            <a:pPr marL="457189" indent="-274632" algn="just">
              <a:spcAft>
                <a:spcPts val="600"/>
              </a:spcAft>
            </a:pPr>
            <a:r>
              <a:rPr lang="en-GB" sz="2000"/>
              <a:t>Combined approaches of voluntary labelling and SPP are important to:</a:t>
            </a:r>
          </a:p>
          <a:p>
            <a:pPr marL="182558" algn="just"/>
            <a:r>
              <a:rPr lang="en-GB" sz="2000">
                <a:sym typeface="Wingdings" panose="05000000000000000000" pitchFamily="2" charset="2"/>
              </a:rPr>
              <a:t> </a:t>
            </a:r>
            <a:r>
              <a:rPr lang="en-GB" sz="2000"/>
              <a:t>Stimulate the demand and supply of better products</a:t>
            </a:r>
          </a:p>
        </p:txBody>
      </p:sp>
    </p:spTree>
    <p:extLst>
      <p:ext uri="{BB962C8B-B14F-4D97-AF65-F5344CB8AC3E}">
        <p14:creationId xmlns:p14="http://schemas.microsoft.com/office/powerpoint/2010/main" val="350986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905" y="2663371"/>
            <a:ext cx="9578280" cy="4953000"/>
          </a:xfrm>
        </p:spPr>
        <p:txBody>
          <a:bodyPr/>
          <a:lstStyle/>
          <a:p>
            <a:pPr lvl="0"/>
            <a:r>
              <a:rPr lang="en-US" sz="2400">
                <a:latin typeface="+mj-lt"/>
              </a:rPr>
              <a:t>The exchange of </a:t>
            </a:r>
            <a:r>
              <a:rPr lang="en-US" sz="2400" b="1">
                <a:latin typeface="+mj-lt"/>
              </a:rPr>
              <a:t>competence </a:t>
            </a:r>
            <a:r>
              <a:rPr lang="en-US" sz="2400">
                <a:latin typeface="+mj-lt"/>
              </a:rPr>
              <a:t>and </a:t>
            </a:r>
            <a:r>
              <a:rPr lang="en-GB" sz="2400">
                <a:latin typeface="+mj-lt"/>
              </a:rPr>
              <a:t>public investment (criteria development)</a:t>
            </a:r>
          </a:p>
          <a:p>
            <a:pPr lvl="0"/>
            <a:r>
              <a:rPr lang="en-US" sz="2400" b="1">
                <a:latin typeface="+mj-lt"/>
              </a:rPr>
              <a:t>Networks and institutional procedures </a:t>
            </a:r>
            <a:r>
              <a:rPr lang="en-US" sz="2400">
                <a:latin typeface="+mj-lt"/>
              </a:rPr>
              <a:t>are already in place;</a:t>
            </a:r>
            <a:endParaRPr lang="en-GB" sz="2400">
              <a:latin typeface="+mj-lt"/>
            </a:endParaRPr>
          </a:p>
          <a:p>
            <a:pPr lvl="0"/>
            <a:r>
              <a:rPr lang="en-US" sz="2400">
                <a:latin typeface="+mj-lt"/>
              </a:rPr>
              <a:t>Promotion and marketing of the ecolabel </a:t>
            </a:r>
            <a:r>
              <a:rPr lang="en-GB" sz="2400" b="1">
                <a:latin typeface="+mj-lt"/>
              </a:rPr>
              <a:t>raise awareness for SPP</a:t>
            </a:r>
            <a:endParaRPr lang="en-US" sz="2400" b="1">
              <a:latin typeface="+mj-lt"/>
            </a:endParaRPr>
          </a:p>
          <a:p>
            <a:pPr lvl="0"/>
            <a:r>
              <a:rPr lang="en-GB" sz="2400">
                <a:latin typeface="+mj-lt"/>
              </a:rPr>
              <a:t>The strategic development:  </a:t>
            </a:r>
            <a:r>
              <a:rPr lang="en-GB" sz="2400" b="1">
                <a:latin typeface="+mj-lt"/>
              </a:rPr>
              <a:t>products coverage aligned with PP</a:t>
            </a:r>
          </a:p>
          <a:p>
            <a:endParaRPr lang="en-GB" sz="2400">
              <a:latin typeface="+mj-lt"/>
            </a:endParaRPr>
          </a:p>
          <a:p>
            <a:endParaRPr lang="en-GB" sz="2400">
              <a:latin typeface="+mj-lt"/>
            </a:endParaRPr>
          </a:p>
        </p:txBody>
      </p:sp>
      <p:sp>
        <p:nvSpPr>
          <p:cNvPr id="5" name="Slide Number Placeholder 4"/>
          <p:cNvSpPr>
            <a:spLocks noGrp="1"/>
          </p:cNvSpPr>
          <p:nvPr>
            <p:ph type="sldNum" sz="quarter" idx="12"/>
          </p:nvPr>
        </p:nvSpPr>
        <p:spPr/>
        <p:txBody>
          <a:bodyPr/>
          <a:lstStyle/>
          <a:p>
            <a:pPr>
              <a:defRPr/>
            </a:pPr>
            <a:fld id="{3A0DAEDD-3AE0-4289-8517-D8D38E2B095E}" type="slidenum">
              <a:rPr lang="en-GB" smtClean="0"/>
              <a:pPr>
                <a:defRPr/>
              </a:pPr>
              <a:t>15</a:t>
            </a:fld>
            <a:endParaRPr lang="en-GB"/>
          </a:p>
        </p:txBody>
      </p:sp>
      <p:sp>
        <p:nvSpPr>
          <p:cNvPr id="7" name="Title 1"/>
          <p:cNvSpPr>
            <a:spLocks noGrp="1"/>
          </p:cNvSpPr>
          <p:nvPr>
            <p:ph type="title"/>
          </p:nvPr>
        </p:nvSpPr>
        <p:spPr>
          <a:xfrm>
            <a:off x="883191" y="1331685"/>
            <a:ext cx="6767530" cy="11430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US" b="1">
                <a:solidFill>
                  <a:srgbClr val="002060"/>
                </a:solidFill>
                <a:latin typeface="+mj-lt"/>
              </a:rPr>
              <a:t>Inter-linkages</a:t>
            </a:r>
            <a:endParaRPr lang="en-GB" b="1">
              <a:solidFill>
                <a:srgbClr val="002060"/>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66A9-40B6-46C6-BEBA-8F1C200F53E7}"/>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4CA8B478-B323-435C-B773-0647D744C03A}"/>
              </a:ext>
            </a:extLst>
          </p:cNvPr>
          <p:cNvSpPr/>
          <p:nvPr/>
        </p:nvSpPr>
        <p:spPr>
          <a:xfrm>
            <a:off x="582877" y="5492000"/>
            <a:ext cx="7646723" cy="369332"/>
          </a:xfrm>
          <a:prstGeom prst="rect">
            <a:avLst/>
          </a:prstGeom>
        </p:spPr>
        <p:txBody>
          <a:bodyPr wrap="square">
            <a:spAutoFit/>
          </a:bodyPr>
          <a:lstStyle/>
          <a:p>
            <a:r>
              <a:rPr lang="en-GB" u="sng">
                <a:solidFill>
                  <a:srgbClr val="00B050"/>
                </a:solidFill>
              </a:rPr>
              <a:t>http://www.oneplanetnetwork.org/initiative/working-group-2-type-i-ecolabels</a:t>
            </a:r>
          </a:p>
        </p:txBody>
      </p:sp>
      <p:pic>
        <p:nvPicPr>
          <p:cNvPr id="7" name="Picture 6" descr="Logo&#10;&#10;Description automatically generated">
            <a:extLst>
              <a:ext uri="{FF2B5EF4-FFF2-40B4-BE49-F238E27FC236}">
                <a16:creationId xmlns:a16="http://schemas.microsoft.com/office/drawing/2014/main" id="{9579A079-F89A-4D2E-A586-D96338616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408" y="4322856"/>
            <a:ext cx="1076686" cy="1094631"/>
          </a:xfrm>
          <a:prstGeom prst="rect">
            <a:avLst/>
          </a:prstGeom>
        </p:spPr>
      </p:pic>
      <p:pic>
        <p:nvPicPr>
          <p:cNvPr id="9" name="Picture 8" descr="Diagram&#10;&#10;Description automatically generated">
            <a:extLst>
              <a:ext uri="{FF2B5EF4-FFF2-40B4-BE49-F238E27FC236}">
                <a16:creationId xmlns:a16="http://schemas.microsoft.com/office/drawing/2014/main" id="{EC3FFCCF-A3D6-44CB-832A-20483EADB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246" y="2415698"/>
            <a:ext cx="2616488" cy="3476190"/>
          </a:xfrm>
          <a:prstGeom prst="rect">
            <a:avLst/>
          </a:prstGeom>
        </p:spPr>
      </p:pic>
      <p:sp>
        <p:nvSpPr>
          <p:cNvPr id="8" name="Titel 2">
            <a:extLst>
              <a:ext uri="{FF2B5EF4-FFF2-40B4-BE49-F238E27FC236}">
                <a16:creationId xmlns:a16="http://schemas.microsoft.com/office/drawing/2014/main" id="{0FFF6114-4A2F-4B88-8A52-19F5684D29EB}"/>
              </a:ext>
            </a:extLst>
          </p:cNvPr>
          <p:cNvSpPr txBox="1">
            <a:spLocks/>
          </p:cNvSpPr>
          <p:nvPr/>
        </p:nvSpPr>
        <p:spPr>
          <a:xfrm>
            <a:off x="312764" y="1554416"/>
            <a:ext cx="6685878" cy="555343"/>
          </a:xfrm>
        </p:spPr>
        <p:txBody>
          <a:bodyPr>
            <a:noAutofit/>
          </a:bodyPr>
          <a:lstStyle>
            <a:lvl1pPr algn="ctr" defTabSz="914400" rtl="0" eaLnBrk="1" latinLnBrk="0" hangingPunct="1">
              <a:lnSpc>
                <a:spcPct val="90000"/>
              </a:lnSpc>
              <a:spcBef>
                <a:spcPct val="0"/>
              </a:spcBef>
              <a:buNone/>
              <a:defRPr sz="3600" kern="1200">
                <a:solidFill>
                  <a:srgbClr val="0070C0"/>
                </a:solidFill>
                <a:latin typeface="+mj-lt"/>
                <a:ea typeface="+mj-ea"/>
                <a:cs typeface="+mj-cs"/>
              </a:defRPr>
            </a:lvl1pPr>
          </a:lstStyle>
          <a:p>
            <a:r>
              <a:rPr lang="en-GB" b="1">
                <a:solidFill>
                  <a:schemeClr val="tx1"/>
                </a:solidFill>
              </a:rPr>
              <a:t>The One Planet Network (10YFP)</a:t>
            </a:r>
          </a:p>
        </p:txBody>
      </p:sp>
      <p:pic>
        <p:nvPicPr>
          <p:cNvPr id="10" name="Grafik 30" descr="Ein Bild, das Essen, Zeichnung, Schild enthält.&#10;&#10;Automatisch generierte Beschreibung">
            <a:extLst>
              <a:ext uri="{FF2B5EF4-FFF2-40B4-BE49-F238E27FC236}">
                <a16:creationId xmlns:a16="http://schemas.microsoft.com/office/drawing/2014/main" id="{E595C8AD-8F7A-4F63-A77D-0E0D507E6367}"/>
              </a:ext>
            </a:extLst>
          </p:cNvPr>
          <p:cNvPicPr>
            <a:picLocks noChangeAspect="1"/>
          </p:cNvPicPr>
          <p:nvPr/>
        </p:nvPicPr>
        <p:blipFill rotWithShape="1">
          <a:blip r:embed="rId5"/>
          <a:srcRect l="28797"/>
          <a:stretch/>
        </p:blipFill>
        <p:spPr>
          <a:xfrm>
            <a:off x="582877" y="4475667"/>
            <a:ext cx="2311559" cy="789011"/>
          </a:xfrm>
          <a:prstGeom prst="rect">
            <a:avLst/>
          </a:prstGeom>
        </p:spPr>
      </p:pic>
      <p:sp>
        <p:nvSpPr>
          <p:cNvPr id="11" name="Rectangle: Rounded Corners 10">
            <a:extLst>
              <a:ext uri="{FF2B5EF4-FFF2-40B4-BE49-F238E27FC236}">
                <a16:creationId xmlns:a16="http://schemas.microsoft.com/office/drawing/2014/main" id="{E09FE4BF-3DD4-4001-81EF-AA5017E3BE00}"/>
              </a:ext>
            </a:extLst>
          </p:cNvPr>
          <p:cNvSpPr/>
          <p:nvPr/>
        </p:nvSpPr>
        <p:spPr>
          <a:xfrm>
            <a:off x="582877" y="2314852"/>
            <a:ext cx="3238999" cy="1629330"/>
          </a:xfrm>
          <a:prstGeom prst="roundRect">
            <a:avLst/>
          </a:prstGeom>
          <a:solidFill>
            <a:srgbClr val="00B05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965047-9B9D-427E-84E3-D51ACF391C4A}"/>
              </a:ext>
            </a:extLst>
          </p:cNvPr>
          <p:cNvSpPr txBox="1"/>
          <p:nvPr/>
        </p:nvSpPr>
        <p:spPr>
          <a:xfrm>
            <a:off x="799001" y="2775574"/>
            <a:ext cx="2806750" cy="707886"/>
          </a:xfrm>
          <a:prstGeom prst="rect">
            <a:avLst/>
          </a:prstGeom>
          <a:noFill/>
        </p:spPr>
        <p:txBody>
          <a:bodyPr wrap="square" rtlCol="0">
            <a:spAutoFit/>
          </a:bodyPr>
          <a:lstStyle/>
          <a:p>
            <a:pPr algn="ctr"/>
            <a:r>
              <a:rPr lang="en-US" sz="2000" b="1">
                <a:solidFill>
                  <a:schemeClr val="bg1"/>
                </a:solidFill>
              </a:rPr>
              <a:t>Free online training on ecolabelling over 3 days</a:t>
            </a:r>
          </a:p>
        </p:txBody>
      </p:sp>
      <p:sp>
        <p:nvSpPr>
          <p:cNvPr id="12" name="Rectangle: Rounded Corners 11">
            <a:extLst>
              <a:ext uri="{FF2B5EF4-FFF2-40B4-BE49-F238E27FC236}">
                <a16:creationId xmlns:a16="http://schemas.microsoft.com/office/drawing/2014/main" id="{4C7FA42F-C192-44C5-96F3-7396A5B15356}"/>
              </a:ext>
            </a:extLst>
          </p:cNvPr>
          <p:cNvSpPr/>
          <p:nvPr/>
        </p:nvSpPr>
        <p:spPr>
          <a:xfrm>
            <a:off x="4210951" y="2373686"/>
            <a:ext cx="4727838" cy="1570496"/>
          </a:xfrm>
          <a:prstGeom prst="roundRect">
            <a:avLst/>
          </a:prstGeom>
          <a:solidFill>
            <a:srgbClr val="00B05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A2FDCA-E7FD-472C-A6E7-C05855573B8C}"/>
              </a:ext>
            </a:extLst>
          </p:cNvPr>
          <p:cNvSpPr txBox="1"/>
          <p:nvPr/>
        </p:nvSpPr>
        <p:spPr>
          <a:xfrm>
            <a:off x="4481115" y="2820158"/>
            <a:ext cx="4366282" cy="707886"/>
          </a:xfrm>
          <a:prstGeom prst="rect">
            <a:avLst/>
          </a:prstGeom>
          <a:noFill/>
        </p:spPr>
        <p:txBody>
          <a:bodyPr wrap="square" rtlCol="0">
            <a:spAutoFit/>
          </a:bodyPr>
          <a:lstStyle/>
          <a:p>
            <a:pPr algn="ctr"/>
            <a:r>
              <a:rPr lang="en-US" sz="2000" b="1">
                <a:solidFill>
                  <a:schemeClr val="bg1"/>
                </a:solidFill>
              </a:rPr>
              <a:t>To participate contact Laetitia Montero: laetitia.montero@un.org</a:t>
            </a:r>
          </a:p>
        </p:txBody>
      </p:sp>
    </p:spTree>
    <p:extLst>
      <p:ext uri="{BB962C8B-B14F-4D97-AF65-F5344CB8AC3E}">
        <p14:creationId xmlns:p14="http://schemas.microsoft.com/office/powerpoint/2010/main" val="245247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85268" y="1235221"/>
            <a:ext cx="7772400" cy="2431905"/>
          </a:xfrm>
        </p:spPr>
        <p:txBody>
          <a:bodyPr anchor="ctr">
            <a:normAutofit/>
          </a:bodyPr>
          <a:lstStyle/>
          <a:p>
            <a:r>
              <a:rPr lang="de-DE"/>
              <a:t>T</a:t>
            </a:r>
            <a:r>
              <a:rPr lang="en-GB"/>
              <a:t>HANK YOU!</a:t>
            </a:r>
            <a:endParaRPr lang="en-US"/>
          </a:p>
        </p:txBody>
      </p:sp>
      <p:sp>
        <p:nvSpPr>
          <p:cNvPr id="6" name="Subtitle 5"/>
          <p:cNvSpPr>
            <a:spLocks noGrp="1"/>
          </p:cNvSpPr>
          <p:nvPr>
            <p:ph type="subTitle" idx="1"/>
          </p:nvPr>
        </p:nvSpPr>
        <p:spPr>
          <a:xfrm>
            <a:off x="2185268" y="3962400"/>
            <a:ext cx="7339732" cy="1876425"/>
          </a:xfrm>
        </p:spPr>
        <p:txBody>
          <a:bodyPr>
            <a:normAutofit fontScale="55000" lnSpcReduction="20000"/>
          </a:bodyPr>
          <a:lstStyle/>
          <a:p>
            <a:pPr algn="l"/>
            <a:r>
              <a:rPr lang="en-US" b="1"/>
              <a:t>Laetitia Montero</a:t>
            </a:r>
          </a:p>
          <a:p>
            <a:pPr algn="l"/>
            <a:r>
              <a:rPr lang="en-US"/>
              <a:t>Associate </a:t>
            </a:r>
            <a:r>
              <a:rPr lang="en-US" err="1"/>
              <a:t>Programme</a:t>
            </a:r>
            <a:r>
              <a:rPr lang="en-US"/>
              <a:t> Officer, Consumer Information &amp; Ecolabelling</a:t>
            </a:r>
          </a:p>
          <a:p>
            <a:pPr algn="l"/>
            <a:r>
              <a:rPr lang="en-US"/>
              <a:t>Consumption and Production Unit </a:t>
            </a:r>
          </a:p>
          <a:p>
            <a:pPr algn="l"/>
            <a:r>
              <a:rPr lang="en-US"/>
              <a:t>Economy Division - UN Environment </a:t>
            </a:r>
            <a:r>
              <a:rPr lang="en-US" err="1"/>
              <a:t>Programme</a:t>
            </a:r>
            <a:endParaRPr lang="en-US"/>
          </a:p>
          <a:p>
            <a:pPr algn="l"/>
            <a:endParaRPr lang="en-US"/>
          </a:p>
          <a:p>
            <a:pPr algn="l"/>
            <a:r>
              <a:rPr lang="en-US">
                <a:hlinkClick r:id="rId2"/>
              </a:rPr>
              <a:t>Laetitia.montero@un.org</a:t>
            </a:r>
            <a:r>
              <a:rPr lang="en-US"/>
              <a:t> </a:t>
            </a:r>
          </a:p>
          <a:p>
            <a:pPr algn="l"/>
            <a:endParaRPr lang="en-US"/>
          </a:p>
        </p:txBody>
      </p:sp>
    </p:spTree>
    <p:extLst>
      <p:ext uri="{BB962C8B-B14F-4D97-AF65-F5344CB8AC3E}">
        <p14:creationId xmlns:p14="http://schemas.microsoft.com/office/powerpoint/2010/main" val="195642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D21C-A18D-487E-84FE-EBD097BA2AF7}"/>
              </a:ext>
            </a:extLst>
          </p:cNvPr>
          <p:cNvSpPr>
            <a:spLocks noGrp="1"/>
          </p:cNvSpPr>
          <p:nvPr>
            <p:ph type="title"/>
          </p:nvPr>
        </p:nvSpPr>
        <p:spPr>
          <a:xfrm>
            <a:off x="156625" y="2971835"/>
            <a:ext cx="5532468" cy="914329"/>
          </a:xfrm>
        </p:spPr>
        <p:txBody>
          <a:bodyPr/>
          <a:lstStyle/>
          <a:p>
            <a:pPr algn="ctr"/>
            <a:r>
              <a:rPr lang="en-US" sz="4000" b="1" dirty="0">
                <a:solidFill>
                  <a:srgbClr val="00B050"/>
                </a:solidFill>
                <a:latin typeface="Roboto" panose="02000000000000000000" pitchFamily="2" charset="0"/>
                <a:ea typeface="Roboto" panose="02000000000000000000" pitchFamily="2" charset="0"/>
              </a:rPr>
              <a:t>How sustainable is our way of life?</a:t>
            </a:r>
          </a:p>
        </p:txBody>
      </p:sp>
      <p:sp>
        <p:nvSpPr>
          <p:cNvPr id="3" name="Content Placeholder 2">
            <a:extLst>
              <a:ext uri="{FF2B5EF4-FFF2-40B4-BE49-F238E27FC236}">
                <a16:creationId xmlns:a16="http://schemas.microsoft.com/office/drawing/2014/main" id="{D2AC070B-0850-453A-89D9-98C5A41458CE}"/>
              </a:ext>
            </a:extLst>
          </p:cNvPr>
          <p:cNvSpPr>
            <a:spLocks noGrp="1"/>
          </p:cNvSpPr>
          <p:nvPr>
            <p:ph idx="1"/>
          </p:nvPr>
        </p:nvSpPr>
        <p:spPr>
          <a:xfrm>
            <a:off x="9803665" y="6028941"/>
            <a:ext cx="2054290" cy="237610"/>
          </a:xfrm>
        </p:spPr>
        <p:txBody>
          <a:bodyPr/>
          <a:lstStyle/>
          <a:p>
            <a:pPr marL="0" indent="0">
              <a:buNone/>
            </a:pPr>
            <a:r>
              <a:rPr lang="en-US" sz="1600"/>
              <a:t>Source: Global Footprint Network</a:t>
            </a:r>
          </a:p>
        </p:txBody>
      </p:sp>
      <p:pic>
        <p:nvPicPr>
          <p:cNvPr id="5" name="Picture 4" descr="Chart, histogram&#10;&#10;Description automatically generated">
            <a:extLst>
              <a:ext uri="{FF2B5EF4-FFF2-40B4-BE49-F238E27FC236}">
                <a16:creationId xmlns:a16="http://schemas.microsoft.com/office/drawing/2014/main" id="{A8A00B32-A634-4247-9973-575D6D992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092" y="1115676"/>
            <a:ext cx="6168863" cy="4626648"/>
          </a:xfrm>
          <a:prstGeom prst="rect">
            <a:avLst/>
          </a:prstGeom>
        </p:spPr>
      </p:pic>
    </p:spTree>
    <p:extLst>
      <p:ext uri="{BB962C8B-B14F-4D97-AF65-F5344CB8AC3E}">
        <p14:creationId xmlns:p14="http://schemas.microsoft.com/office/powerpoint/2010/main" val="26076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7045B-4049-423F-9DF1-79DA6593C984}"/>
              </a:ext>
            </a:extLst>
          </p:cNvPr>
          <p:cNvPicPr>
            <a:picLocks noChangeAspect="1"/>
          </p:cNvPicPr>
          <p:nvPr/>
        </p:nvPicPr>
        <p:blipFill rotWithShape="1">
          <a:blip r:embed="rId3"/>
          <a:srcRect l="26116" t="21419" r="27411" b="23559"/>
          <a:stretch/>
        </p:blipFill>
        <p:spPr>
          <a:xfrm>
            <a:off x="3054932" y="975308"/>
            <a:ext cx="7224968" cy="4809330"/>
          </a:xfrm>
          <a:prstGeom prst="rect">
            <a:avLst/>
          </a:prstGeom>
        </p:spPr>
      </p:pic>
      <p:pic>
        <p:nvPicPr>
          <p:cNvPr id="13" name="Picture 12" descr="Index of /app/uploads/2019/10">
            <a:extLst>
              <a:ext uri="{FF2B5EF4-FFF2-40B4-BE49-F238E27FC236}">
                <a16:creationId xmlns:a16="http://schemas.microsoft.com/office/drawing/2014/main" id="{9911A5E3-6185-41B5-8935-A0EE66D45690}"/>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5967"/>
                    </a14:imgEffect>
                  </a14:imgLayer>
                </a14:imgProps>
              </a:ext>
              <a:ext uri="{28A0092B-C50C-407E-A947-70E740481C1C}">
                <a14:useLocalDpi xmlns:a14="http://schemas.microsoft.com/office/drawing/2010/main" val="0"/>
              </a:ext>
            </a:extLst>
          </a:blip>
          <a:srcRect/>
          <a:stretch>
            <a:fillRect/>
          </a:stretch>
        </p:blipFill>
        <p:spPr bwMode="auto">
          <a:xfrm>
            <a:off x="10498457" y="589600"/>
            <a:ext cx="1339827" cy="771416"/>
          </a:xfrm>
          <a:prstGeom prst="rect">
            <a:avLst/>
          </a:prstGeom>
          <a:noFill/>
        </p:spPr>
      </p:pic>
      <p:pic>
        <p:nvPicPr>
          <p:cNvPr id="25" name="Picture 24" descr="Index of /app/uploads/2019/10">
            <a:extLst>
              <a:ext uri="{FF2B5EF4-FFF2-40B4-BE49-F238E27FC236}">
                <a16:creationId xmlns:a16="http://schemas.microsoft.com/office/drawing/2014/main" id="{FDAB86DF-7478-124E-AD6E-F8330AD9166A}"/>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colorTemperature colorTemp="5967"/>
                    </a14:imgEffect>
                  </a14:imgLayer>
                </a14:imgProps>
              </a:ext>
              <a:ext uri="{28A0092B-C50C-407E-A947-70E740481C1C}">
                <a14:useLocalDpi xmlns:a14="http://schemas.microsoft.com/office/drawing/2010/main" val="0"/>
              </a:ext>
            </a:extLst>
          </a:blip>
          <a:srcRect/>
          <a:stretch>
            <a:fillRect/>
          </a:stretch>
        </p:blipFill>
        <p:spPr bwMode="auto">
          <a:xfrm>
            <a:off x="182125" y="5784638"/>
            <a:ext cx="1339827" cy="771416"/>
          </a:xfrm>
          <a:prstGeom prst="rect">
            <a:avLst/>
          </a:prstGeom>
          <a:noFill/>
        </p:spPr>
      </p:pic>
      <p:sp>
        <p:nvSpPr>
          <p:cNvPr id="6" name="Rectangle 5">
            <a:extLst>
              <a:ext uri="{FF2B5EF4-FFF2-40B4-BE49-F238E27FC236}">
                <a16:creationId xmlns:a16="http://schemas.microsoft.com/office/drawing/2014/main" id="{8DD2EF68-4ECA-474C-9087-2C5DCBD5706F}"/>
              </a:ext>
            </a:extLst>
          </p:cNvPr>
          <p:cNvSpPr/>
          <p:nvPr/>
        </p:nvSpPr>
        <p:spPr>
          <a:xfrm>
            <a:off x="-61836" y="3042484"/>
            <a:ext cx="3116768" cy="830997"/>
          </a:xfrm>
          <a:prstGeom prst="rect">
            <a:avLst/>
          </a:prstGeom>
          <a:noFill/>
        </p:spPr>
        <p:txBody>
          <a:bodyPr wrap="square" lIns="91440" tIns="45720" rIns="91440" bIns="45720" anchor="t">
            <a:spAutoFit/>
          </a:bodyPr>
          <a:lstStyle/>
          <a:p>
            <a:pPr algn="ctr"/>
            <a:r>
              <a:rPr lang="es-CO" sz="4800">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panose="02000000000000000000"/>
              </a:rPr>
              <a:t>Climate</a:t>
            </a:r>
          </a:p>
        </p:txBody>
      </p:sp>
      <p:pic>
        <p:nvPicPr>
          <p:cNvPr id="3" name="Picture 2" descr="Index of /app/uploads/2019/10">
            <a:extLst>
              <a:ext uri="{FF2B5EF4-FFF2-40B4-BE49-F238E27FC236}">
                <a16:creationId xmlns:a16="http://schemas.microsoft.com/office/drawing/2014/main" id="{A49F39AC-B843-4B1E-90B2-C730AB895F24}"/>
              </a:ext>
            </a:extLst>
          </p:cNvPr>
          <p:cNvPicPr>
            <a:picLocks noChangeAspect="1" noChangeArrowheads="1"/>
          </p:cNvPicPr>
          <p:nvPr/>
        </p:nvPicPr>
        <p:blipFill>
          <a:blip r:embed="rId4" cstate="print">
            <a:duotone>
              <a:prstClr val="black"/>
              <a:srgbClr val="00B0F0">
                <a:tint val="45000"/>
                <a:satMod val="400000"/>
              </a:srgbClr>
            </a:duotone>
            <a:extLst>
              <a:ext uri="{BEBA8EAE-BF5A-486C-A8C5-ECC9F3942E4B}">
                <a14:imgProps xmlns:a14="http://schemas.microsoft.com/office/drawing/2010/main">
                  <a14:imgLayer r:embed="rId5">
                    <a14:imgEffect>
                      <a14:colorTemperature colorTemp="5967"/>
                    </a14:imgEffect>
                  </a14:imgLayer>
                </a14:imgProps>
              </a:ext>
              <a:ext uri="{28A0092B-C50C-407E-A947-70E740481C1C}">
                <a14:useLocalDpi xmlns:a14="http://schemas.microsoft.com/office/drawing/2010/main" val="0"/>
              </a:ext>
            </a:extLst>
          </a:blip>
          <a:srcRect/>
          <a:stretch>
            <a:fillRect/>
          </a:stretch>
        </p:blipFill>
        <p:spPr bwMode="auto">
          <a:xfrm>
            <a:off x="156721" y="203892"/>
            <a:ext cx="1339827" cy="771416"/>
          </a:xfrm>
          <a:prstGeom prst="rect">
            <a:avLst/>
          </a:prstGeom>
          <a:noFill/>
        </p:spPr>
      </p:pic>
    </p:spTree>
    <p:extLst>
      <p:ext uri="{BB962C8B-B14F-4D97-AF65-F5344CB8AC3E}">
        <p14:creationId xmlns:p14="http://schemas.microsoft.com/office/powerpoint/2010/main" val="260327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ndex of /app/uploads/2019/10">
            <a:extLst>
              <a:ext uri="{FF2B5EF4-FFF2-40B4-BE49-F238E27FC236}">
                <a16:creationId xmlns:a16="http://schemas.microsoft.com/office/drawing/2014/main" id="{9911A5E3-6185-41B5-8935-A0EE66D45690}"/>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colorTemperature colorTemp="5967"/>
                    </a14:imgEffect>
                  </a14:imgLayer>
                </a14:imgProps>
              </a:ext>
              <a:ext uri="{28A0092B-C50C-407E-A947-70E740481C1C}">
                <a14:useLocalDpi xmlns:a14="http://schemas.microsoft.com/office/drawing/2010/main" val="0"/>
              </a:ext>
            </a:extLst>
          </a:blip>
          <a:srcRect/>
          <a:stretch>
            <a:fillRect/>
          </a:stretch>
        </p:blipFill>
        <p:spPr bwMode="auto">
          <a:xfrm>
            <a:off x="9212381" y="667339"/>
            <a:ext cx="1339827" cy="771416"/>
          </a:xfrm>
          <a:prstGeom prst="rect">
            <a:avLst/>
          </a:prstGeom>
          <a:noFill/>
        </p:spPr>
      </p:pic>
      <p:pic>
        <p:nvPicPr>
          <p:cNvPr id="25" name="Picture 24" descr="Index of /app/uploads/2019/10">
            <a:extLst>
              <a:ext uri="{FF2B5EF4-FFF2-40B4-BE49-F238E27FC236}">
                <a16:creationId xmlns:a16="http://schemas.microsoft.com/office/drawing/2014/main" id="{FDAB86DF-7478-124E-AD6E-F8330AD9166A}"/>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colorTemperature colorTemp="5967"/>
                    </a14:imgEffect>
                  </a14:imgLayer>
                </a14:imgProps>
              </a:ext>
              <a:ext uri="{28A0092B-C50C-407E-A947-70E740481C1C}">
                <a14:useLocalDpi xmlns:a14="http://schemas.microsoft.com/office/drawing/2010/main" val="0"/>
              </a:ext>
            </a:extLst>
          </a:blip>
          <a:srcRect/>
          <a:stretch>
            <a:fillRect/>
          </a:stretch>
        </p:blipFill>
        <p:spPr bwMode="auto">
          <a:xfrm>
            <a:off x="578171" y="5808104"/>
            <a:ext cx="1339827" cy="771416"/>
          </a:xfrm>
          <a:prstGeom prst="rect">
            <a:avLst/>
          </a:prstGeom>
          <a:noFill/>
        </p:spPr>
      </p:pic>
      <p:pic>
        <p:nvPicPr>
          <p:cNvPr id="4" name="Picture 3" descr="Map&#10;&#10;Description automatically generated">
            <a:extLst>
              <a:ext uri="{FF2B5EF4-FFF2-40B4-BE49-F238E27FC236}">
                <a16:creationId xmlns:a16="http://schemas.microsoft.com/office/drawing/2014/main" id="{139E550C-97D3-4FA7-B886-408B9D6B24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62" r="-1059" b="5322"/>
          <a:stretch/>
        </p:blipFill>
        <p:spPr>
          <a:xfrm>
            <a:off x="2603251" y="1367554"/>
            <a:ext cx="9614768" cy="4620550"/>
          </a:xfrm>
          <a:prstGeom prst="rect">
            <a:avLst/>
          </a:prstGeom>
        </p:spPr>
      </p:pic>
      <p:pic>
        <p:nvPicPr>
          <p:cNvPr id="2" name="Picture 1" descr="Index of /app/uploads/2019/10">
            <a:extLst>
              <a:ext uri="{FF2B5EF4-FFF2-40B4-BE49-F238E27FC236}">
                <a16:creationId xmlns:a16="http://schemas.microsoft.com/office/drawing/2014/main" id="{E668D40D-B1FE-4994-8FC4-7A2D1F05C061}"/>
              </a:ext>
            </a:extLst>
          </p:cNvPr>
          <p:cNvPicPr>
            <a:picLocks noChangeAspect="1" noChangeArrowheads="1"/>
          </p:cNvPicPr>
          <p:nvPr/>
        </p:nvPicPr>
        <p:blipFill>
          <a:blip r:embed="rId3" cstate="print">
            <a:duotone>
              <a:prstClr val="black"/>
              <a:srgbClr val="00B0F0">
                <a:tint val="45000"/>
                <a:satMod val="400000"/>
              </a:srgbClr>
            </a:duotone>
            <a:extLst>
              <a:ext uri="{BEBA8EAE-BF5A-486C-A8C5-ECC9F3942E4B}">
                <a14:imgProps xmlns:a14="http://schemas.microsoft.com/office/drawing/2010/main">
                  <a14:imgLayer r:embed="rId4">
                    <a14:imgEffect>
                      <a14:colorTemperature colorTemp="5967"/>
                    </a14:imgEffect>
                  </a14:imgLayer>
                </a14:imgProps>
              </a:ext>
              <a:ext uri="{28A0092B-C50C-407E-A947-70E740481C1C}">
                <a14:useLocalDpi xmlns:a14="http://schemas.microsoft.com/office/drawing/2010/main" val="0"/>
              </a:ext>
            </a:extLst>
          </a:blip>
          <a:srcRect/>
          <a:stretch>
            <a:fillRect/>
          </a:stretch>
        </p:blipFill>
        <p:spPr bwMode="auto">
          <a:xfrm>
            <a:off x="156721" y="203892"/>
            <a:ext cx="1339827" cy="771416"/>
          </a:xfrm>
          <a:prstGeom prst="rect">
            <a:avLst/>
          </a:prstGeom>
          <a:noFill/>
        </p:spPr>
      </p:pic>
      <p:sp>
        <p:nvSpPr>
          <p:cNvPr id="6" name="Rectangle 5">
            <a:extLst>
              <a:ext uri="{FF2B5EF4-FFF2-40B4-BE49-F238E27FC236}">
                <a16:creationId xmlns:a16="http://schemas.microsoft.com/office/drawing/2014/main" id="{8DD2EF68-4ECA-474C-9087-2C5DCBD5706F}"/>
              </a:ext>
            </a:extLst>
          </p:cNvPr>
          <p:cNvSpPr/>
          <p:nvPr/>
        </p:nvSpPr>
        <p:spPr>
          <a:xfrm>
            <a:off x="-310299" y="2514835"/>
            <a:ext cx="3116768" cy="1569660"/>
          </a:xfrm>
          <a:prstGeom prst="rect">
            <a:avLst/>
          </a:prstGeom>
          <a:noFill/>
        </p:spPr>
        <p:txBody>
          <a:bodyPr wrap="square" lIns="91440" tIns="45720" rIns="91440" bIns="45720" anchor="t">
            <a:spAutoFit/>
          </a:bodyPr>
          <a:lstStyle/>
          <a:p>
            <a:pPr algn="ctr"/>
            <a:r>
              <a:rPr lang="es-CO" sz="4800" err="1">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rPr>
              <a:t>Nature</a:t>
            </a:r>
            <a:r>
              <a:rPr lang="es-CO" sz="4800">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rPr>
              <a:t> </a:t>
            </a:r>
            <a:r>
              <a:rPr lang="es-CO" sz="4800" err="1">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rPr>
              <a:t>Loss</a:t>
            </a:r>
            <a:endParaRPr lang="es-CO" sz="4800">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endParaRPr>
          </a:p>
        </p:txBody>
      </p:sp>
      <p:sp>
        <p:nvSpPr>
          <p:cNvPr id="8" name="TextBox 7">
            <a:extLst>
              <a:ext uri="{FF2B5EF4-FFF2-40B4-BE49-F238E27FC236}">
                <a16:creationId xmlns:a16="http://schemas.microsoft.com/office/drawing/2014/main" id="{D0C8619E-A6E5-4C36-B2C2-A5A69C319BE6}"/>
              </a:ext>
            </a:extLst>
          </p:cNvPr>
          <p:cNvSpPr txBox="1"/>
          <p:nvPr/>
        </p:nvSpPr>
        <p:spPr>
          <a:xfrm>
            <a:off x="-1889491" y="4576967"/>
            <a:ext cx="6514088" cy="369332"/>
          </a:xfrm>
          <a:prstGeom prst="rect">
            <a:avLst/>
          </a:prstGeom>
          <a:noFill/>
        </p:spPr>
        <p:txBody>
          <a:bodyPr wrap="square">
            <a:spAutoFit/>
          </a:bodyPr>
          <a:lstStyle/>
          <a:p>
            <a:pPr algn="ctr"/>
            <a:r>
              <a:rPr lang="es-CO" sz="1800" err="1">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cs typeface="Calibri"/>
              </a:rPr>
              <a:t>Biodiversity</a:t>
            </a:r>
            <a:r>
              <a:rPr lang="es-CO" sz="1800">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cs typeface="Calibri"/>
              </a:rPr>
              <a:t> </a:t>
            </a:r>
            <a:r>
              <a:rPr lang="es-CO" sz="1800" err="1">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cs typeface="Calibri"/>
              </a:rPr>
              <a:t>is</a:t>
            </a:r>
            <a:r>
              <a:rPr lang="es-CO" sz="1800">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cs typeface="Calibri"/>
              </a:rPr>
              <a:t> </a:t>
            </a:r>
            <a:r>
              <a:rPr lang="es-CO" sz="1800" err="1">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cs typeface="Calibri"/>
              </a:rPr>
              <a:t>declining</a:t>
            </a:r>
            <a:r>
              <a:rPr lang="es-CO" sz="1800">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cs typeface="Calibri"/>
              </a:rPr>
              <a:t> </a:t>
            </a:r>
          </a:p>
        </p:txBody>
      </p:sp>
      <p:sp>
        <p:nvSpPr>
          <p:cNvPr id="5" name="Rectangle 4">
            <a:extLst>
              <a:ext uri="{FF2B5EF4-FFF2-40B4-BE49-F238E27FC236}">
                <a16:creationId xmlns:a16="http://schemas.microsoft.com/office/drawing/2014/main" id="{76F389DF-4A6C-4918-9D26-FF4BD5AEA035}"/>
              </a:ext>
            </a:extLst>
          </p:cNvPr>
          <p:cNvSpPr/>
          <p:nvPr/>
        </p:nvSpPr>
        <p:spPr>
          <a:xfrm>
            <a:off x="2806469" y="963232"/>
            <a:ext cx="3044073" cy="62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67808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ndex of /app/uploads/2019/10">
            <a:extLst>
              <a:ext uri="{FF2B5EF4-FFF2-40B4-BE49-F238E27FC236}">
                <a16:creationId xmlns:a16="http://schemas.microsoft.com/office/drawing/2014/main" id="{9911A5E3-6185-41B5-8935-A0EE66D45690}"/>
              </a:ext>
            </a:extLst>
          </p:cNvPr>
          <p:cNvPicPr>
            <a:picLocks noChangeAspect="1" noChangeArrowheads="1"/>
          </p:cNvPicPr>
          <p:nvPr/>
        </p:nvPicPr>
        <p:blipFill>
          <a:blip r:embed="rId3" cstate="print">
            <a:duotone>
              <a:prstClr val="black"/>
              <a:srgbClr val="00B0F0">
                <a:tint val="45000"/>
                <a:satMod val="400000"/>
              </a:srgbClr>
            </a:duotone>
            <a:extLst>
              <a:ext uri="{BEBA8EAE-BF5A-486C-A8C5-ECC9F3942E4B}">
                <a14:imgProps xmlns:a14="http://schemas.microsoft.com/office/drawing/2010/main">
                  <a14:imgLayer r:embed="rId4">
                    <a14:imgEffect>
                      <a14:colorTemperature colorTemp="5967"/>
                    </a14:imgEffect>
                  </a14:imgLayer>
                </a14:imgProps>
              </a:ext>
              <a:ext uri="{28A0092B-C50C-407E-A947-70E740481C1C}">
                <a14:useLocalDpi xmlns:a14="http://schemas.microsoft.com/office/drawing/2010/main" val="0"/>
              </a:ext>
            </a:extLst>
          </a:blip>
          <a:srcRect/>
          <a:stretch>
            <a:fillRect/>
          </a:stretch>
        </p:blipFill>
        <p:spPr bwMode="auto">
          <a:xfrm>
            <a:off x="156721" y="203892"/>
            <a:ext cx="1339827" cy="771416"/>
          </a:xfrm>
          <a:prstGeom prst="rect">
            <a:avLst/>
          </a:prstGeom>
          <a:noFill/>
        </p:spPr>
      </p:pic>
      <p:sp>
        <p:nvSpPr>
          <p:cNvPr id="6" name="Rectangle 5">
            <a:extLst>
              <a:ext uri="{FF2B5EF4-FFF2-40B4-BE49-F238E27FC236}">
                <a16:creationId xmlns:a16="http://schemas.microsoft.com/office/drawing/2014/main" id="{8DD2EF68-4ECA-474C-9087-2C5DCBD5706F}"/>
              </a:ext>
            </a:extLst>
          </p:cNvPr>
          <p:cNvSpPr/>
          <p:nvPr/>
        </p:nvSpPr>
        <p:spPr>
          <a:xfrm>
            <a:off x="468573" y="3013501"/>
            <a:ext cx="3116768" cy="830997"/>
          </a:xfrm>
          <a:prstGeom prst="rect">
            <a:avLst/>
          </a:prstGeom>
          <a:noFill/>
        </p:spPr>
        <p:txBody>
          <a:bodyPr wrap="square" lIns="91440" tIns="45720" rIns="91440" bIns="45720" anchor="t">
            <a:spAutoFit/>
          </a:bodyPr>
          <a:lstStyle/>
          <a:p>
            <a:pPr algn="ctr"/>
            <a:r>
              <a:rPr lang="es-CO" sz="4800">
                <a:ln w="10160">
                  <a:solidFill>
                    <a:schemeClr val="accent6">
                      <a:lumMod val="50000"/>
                    </a:schemeClr>
                  </a:solidFill>
                  <a:prstDash val="solid"/>
                </a:ln>
                <a:solidFill>
                  <a:srgbClr val="00B050"/>
                </a:solidFill>
                <a:effectLst>
                  <a:outerShdw blurRad="38100" dist="22860" dir="5400000" algn="tl" rotWithShape="0">
                    <a:srgbClr val="000000">
                      <a:alpha val="30000"/>
                    </a:srgbClr>
                  </a:outerShdw>
                </a:effectLst>
                <a:latin typeface="Roboto "/>
              </a:rPr>
              <a:t>Pollution</a:t>
            </a:r>
          </a:p>
        </p:txBody>
      </p:sp>
      <p:pic>
        <p:nvPicPr>
          <p:cNvPr id="4" name="Picture 3" descr="Chart&#10;&#10;Description automatically generated">
            <a:extLst>
              <a:ext uri="{FF2B5EF4-FFF2-40B4-BE49-F238E27FC236}">
                <a16:creationId xmlns:a16="http://schemas.microsoft.com/office/drawing/2014/main" id="{64E95328-75C6-4B6C-BD5F-9C037D613C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3994" y="1006016"/>
            <a:ext cx="4699380" cy="4798166"/>
          </a:xfrm>
          <a:prstGeom prst="rect">
            <a:avLst/>
          </a:prstGeom>
        </p:spPr>
      </p:pic>
    </p:spTree>
    <p:extLst>
      <p:ext uri="{BB962C8B-B14F-4D97-AF65-F5344CB8AC3E}">
        <p14:creationId xmlns:p14="http://schemas.microsoft.com/office/powerpoint/2010/main" val="224987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707BE2E-A19F-45CF-86D3-08D5A304AAF0}"/>
              </a:ext>
            </a:extLst>
          </p:cNvPr>
          <p:cNvSpPr/>
          <p:nvPr/>
        </p:nvSpPr>
        <p:spPr>
          <a:xfrm>
            <a:off x="8397923" y="1851527"/>
            <a:ext cx="2956921" cy="2366976"/>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n w="22225">
                  <a:solidFill>
                    <a:srgbClr val="00B050"/>
                  </a:solidFill>
                  <a:prstDash val="solid"/>
                </a:ln>
                <a:solidFill>
                  <a:schemeClr val="accent6">
                    <a:lumMod val="40000"/>
                    <a:lumOff val="60000"/>
                  </a:schemeClr>
                </a:solidFill>
                <a:latin typeface="Abadi" panose="020B0604020104020204" pitchFamily="34" charset="0"/>
                <a:ea typeface="DengXian" panose="02010600030101010101" pitchFamily="2" charset="-122"/>
              </a:rPr>
              <a:t>83% </a:t>
            </a:r>
            <a:r>
              <a:rPr lang="en-US" sz="1800">
                <a:solidFill>
                  <a:prstClr val="black"/>
                </a:solidFill>
                <a:latin typeface="Abadi" panose="020B0604020104020204" pitchFamily="34" charset="0"/>
                <a:ea typeface="DengXian" panose="02010600030101010101" pitchFamily="2" charset="-122"/>
              </a:rPr>
              <a:t>think sustainability is important, but only </a:t>
            </a:r>
            <a:r>
              <a:rPr lang="en-US" sz="2000" b="1">
                <a:ln w="22225">
                  <a:solidFill>
                    <a:srgbClr val="00B050"/>
                  </a:solidFill>
                  <a:prstDash val="solid"/>
                </a:ln>
                <a:solidFill>
                  <a:schemeClr val="accent6">
                    <a:lumMod val="40000"/>
                    <a:lumOff val="60000"/>
                  </a:schemeClr>
                </a:solidFill>
                <a:latin typeface="Abadi" panose="020B0604020104020204" pitchFamily="34" charset="0"/>
                <a:ea typeface="DengXian" panose="02010600030101010101" pitchFamily="2" charset="-122"/>
              </a:rPr>
              <a:t>22% </a:t>
            </a:r>
            <a:r>
              <a:rPr lang="en-US" sz="1800">
                <a:solidFill>
                  <a:prstClr val="black"/>
                </a:solidFill>
                <a:latin typeface="Abadi" panose="020B0604020104020204" pitchFamily="34" charset="0"/>
                <a:ea typeface="DengXian" panose="02010600030101010101" pitchFamily="2" charset="-122"/>
              </a:rPr>
              <a:t>are ready to pay more for an eco-friendly product </a:t>
            </a:r>
          </a:p>
        </p:txBody>
      </p:sp>
      <p:sp>
        <p:nvSpPr>
          <p:cNvPr id="23" name="Rectangle: Rounded Corners 22">
            <a:extLst>
              <a:ext uri="{FF2B5EF4-FFF2-40B4-BE49-F238E27FC236}">
                <a16:creationId xmlns:a16="http://schemas.microsoft.com/office/drawing/2014/main" id="{EAA8967D-B885-4135-88A9-BC1660918945}"/>
              </a:ext>
            </a:extLst>
          </p:cNvPr>
          <p:cNvSpPr/>
          <p:nvPr/>
        </p:nvSpPr>
        <p:spPr>
          <a:xfrm>
            <a:off x="4617539" y="1851527"/>
            <a:ext cx="2956921" cy="2349994"/>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ln w="22225">
                  <a:solidFill>
                    <a:srgbClr val="00B050"/>
                  </a:solidFill>
                  <a:prstDash val="solid"/>
                </a:ln>
                <a:solidFill>
                  <a:schemeClr val="accent6">
                    <a:lumMod val="40000"/>
                    <a:lumOff val="60000"/>
                  </a:schemeClr>
                </a:solidFill>
                <a:latin typeface="Abadi" panose="020B0604020104020204" pitchFamily="34" charset="0"/>
                <a:ea typeface="DengXian" panose="02010600030101010101" pitchFamily="2" charset="-122"/>
              </a:rPr>
              <a:t>81% </a:t>
            </a:r>
            <a:r>
              <a:rPr lang="en-US" sz="1800">
                <a:solidFill>
                  <a:prstClr val="black"/>
                </a:solidFill>
                <a:latin typeface="Abadi" panose="020B0604020104020204" pitchFamily="34" charset="0"/>
                <a:ea typeface="DengXian" panose="02010600030101010101" pitchFamily="2" charset="-122"/>
              </a:rPr>
              <a:t>think business should be required to provide repair, maintenance and disposal support</a:t>
            </a:r>
          </a:p>
        </p:txBody>
      </p:sp>
      <p:sp>
        <p:nvSpPr>
          <p:cNvPr id="25" name="Rectangle: Rounded Corners 24">
            <a:extLst>
              <a:ext uri="{FF2B5EF4-FFF2-40B4-BE49-F238E27FC236}">
                <a16:creationId xmlns:a16="http://schemas.microsoft.com/office/drawing/2014/main" id="{9B6921E6-06B5-459D-91CE-17A1553CC8E3}"/>
              </a:ext>
            </a:extLst>
          </p:cNvPr>
          <p:cNvSpPr/>
          <p:nvPr/>
        </p:nvSpPr>
        <p:spPr>
          <a:xfrm>
            <a:off x="837155" y="1868509"/>
            <a:ext cx="2956921" cy="2349994"/>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n w="22225">
                  <a:solidFill>
                    <a:srgbClr val="00B050"/>
                  </a:solidFill>
                  <a:prstDash val="solid"/>
                </a:ln>
                <a:solidFill>
                  <a:schemeClr val="accent6">
                    <a:lumMod val="40000"/>
                    <a:lumOff val="60000"/>
                  </a:schemeClr>
                </a:solidFill>
                <a:latin typeface="Abadi" panose="020B0604020104020204" pitchFamily="34" charset="0"/>
                <a:ea typeface="DengXian" panose="02010600030101010101" pitchFamily="2" charset="-122"/>
              </a:rPr>
              <a:t>73%</a:t>
            </a:r>
            <a:r>
              <a:rPr lang="en-US" sz="1800" b="1">
                <a:ln w="22225">
                  <a:solidFill>
                    <a:srgbClr val="00B050"/>
                  </a:solidFill>
                  <a:prstDash val="solid"/>
                </a:ln>
                <a:solidFill>
                  <a:schemeClr val="accent6">
                    <a:lumMod val="40000"/>
                    <a:lumOff val="60000"/>
                  </a:schemeClr>
                </a:solidFill>
                <a:latin typeface="Abadi" panose="020B0604020104020204" pitchFamily="34" charset="0"/>
                <a:ea typeface="DengXian" panose="02010600030101010101" pitchFamily="2" charset="-122"/>
              </a:rPr>
              <a:t> </a:t>
            </a:r>
            <a:r>
              <a:rPr lang="en-US" sz="1800">
                <a:solidFill>
                  <a:prstClr val="black"/>
                </a:solidFill>
                <a:latin typeface="Abadi" panose="020B0604020104020204" pitchFamily="34" charset="0"/>
                <a:ea typeface="DengXian" panose="02010600030101010101" pitchFamily="2" charset="-122"/>
              </a:rPr>
              <a:t>of consumers would change their consumption habits to reduce their impact on the environment</a:t>
            </a:r>
          </a:p>
        </p:txBody>
      </p:sp>
      <p:pic>
        <p:nvPicPr>
          <p:cNvPr id="2" name="Picture 1" descr="Index of /app/uploads/2019/10">
            <a:extLst>
              <a:ext uri="{FF2B5EF4-FFF2-40B4-BE49-F238E27FC236}">
                <a16:creationId xmlns:a16="http://schemas.microsoft.com/office/drawing/2014/main" id="{3888D637-42AA-4F7B-A7F0-9CF61A8777F7}"/>
              </a:ext>
            </a:extLst>
          </p:cNvPr>
          <p:cNvPicPr>
            <a:picLocks noChangeAspect="1" noChangeArrowheads="1"/>
          </p:cNvPicPr>
          <p:nvPr/>
        </p:nvPicPr>
        <p:blipFill>
          <a:blip r:embed="rId3">
            <a:duotone>
              <a:prstClr val="black"/>
              <a:srgbClr val="40BAD2">
                <a:tint val="45000"/>
                <a:satMod val="400000"/>
              </a:srgbClr>
            </a:duotone>
            <a:extLst>
              <a:ext uri="{BEBA8EAE-BF5A-486C-A8C5-ECC9F3942E4B}">
                <a14:imgProps xmlns:a14="http://schemas.microsoft.com/office/drawing/2010/main">
                  <a14:imgLayer r:embed="rId4">
                    <a14:imgEffect>
                      <a14:colorTemperature colorTemp="5967"/>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626915" y="5651292"/>
            <a:ext cx="1518731" cy="874421"/>
          </a:xfrm>
          <a:prstGeom prst="rect">
            <a:avLst/>
          </a:prstGeom>
          <a:noFill/>
        </p:spPr>
      </p:pic>
      <p:sp>
        <p:nvSpPr>
          <p:cNvPr id="16" name="TextBox 15">
            <a:extLst>
              <a:ext uri="{FF2B5EF4-FFF2-40B4-BE49-F238E27FC236}">
                <a16:creationId xmlns:a16="http://schemas.microsoft.com/office/drawing/2014/main" id="{986E081C-85C9-1048-8CF7-838D0108A5B7}"/>
              </a:ext>
            </a:extLst>
          </p:cNvPr>
          <p:cNvSpPr txBox="1"/>
          <p:nvPr/>
        </p:nvSpPr>
        <p:spPr>
          <a:xfrm>
            <a:off x="1851571" y="4668880"/>
            <a:ext cx="848885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b="1">
                <a:solidFill>
                  <a:srgbClr val="00B050"/>
                </a:solidFill>
                <a:latin typeface="Roboto"/>
              </a:rPr>
              <a:t>Consumers want CHANGE</a:t>
            </a:r>
          </a:p>
        </p:txBody>
      </p:sp>
    </p:spTree>
    <p:extLst>
      <p:ext uri="{BB962C8B-B14F-4D97-AF65-F5344CB8AC3E}">
        <p14:creationId xmlns:p14="http://schemas.microsoft.com/office/powerpoint/2010/main" val="37599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15A0-401E-4E66-9212-F37E4D961D3C}"/>
              </a:ext>
            </a:extLst>
          </p:cNvPr>
          <p:cNvSpPr>
            <a:spLocks noGrp="1"/>
          </p:cNvSpPr>
          <p:nvPr>
            <p:ph type="ctrTitle"/>
          </p:nvPr>
        </p:nvSpPr>
        <p:spPr>
          <a:xfrm>
            <a:off x="4022266" y="1136562"/>
            <a:ext cx="5458618" cy="664943"/>
          </a:xfrm>
        </p:spPr>
        <p:txBody>
          <a:bodyPr/>
          <a:lstStyle/>
          <a:p>
            <a:r>
              <a:rPr lang="en-US" b="1" dirty="0">
                <a:solidFill>
                  <a:srgbClr val="00B050"/>
                </a:solidFill>
                <a:latin typeface="Roboto" panose="02000000000000000000" pitchFamily="2" charset="0"/>
                <a:ea typeface="Roboto" panose="02000000000000000000" pitchFamily="2" charset="0"/>
              </a:rPr>
              <a:t>The </a:t>
            </a:r>
            <a:r>
              <a:rPr lang="en-US" b="1">
                <a:solidFill>
                  <a:srgbClr val="00B050"/>
                </a:solidFill>
                <a:latin typeface="Roboto" panose="02000000000000000000" pitchFamily="2" charset="0"/>
                <a:ea typeface="Roboto" panose="02000000000000000000" pitchFamily="2" charset="0"/>
              </a:rPr>
              <a:t>2030 agenda</a:t>
            </a:r>
            <a:endParaRPr lang="es-419" b="1" dirty="0">
              <a:solidFill>
                <a:srgbClr val="00B050"/>
              </a:solidFill>
              <a:latin typeface="Roboto" panose="02000000000000000000" pitchFamily="2" charset="0"/>
              <a:ea typeface="Roboto" panose="02000000000000000000" pitchFamily="2" charset="0"/>
            </a:endParaRPr>
          </a:p>
        </p:txBody>
      </p:sp>
      <p:pic>
        <p:nvPicPr>
          <p:cNvPr id="12" name="Picture 11" descr="Graphical user interface, application&#10;&#10;Description automatically generated">
            <a:extLst>
              <a:ext uri="{FF2B5EF4-FFF2-40B4-BE49-F238E27FC236}">
                <a16:creationId xmlns:a16="http://schemas.microsoft.com/office/drawing/2014/main" id="{D40A71B7-2118-4384-A0F9-A73FC04FE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0" y="1774209"/>
            <a:ext cx="8208060" cy="4035247"/>
          </a:xfrm>
          <a:prstGeom prst="rect">
            <a:avLst/>
          </a:prstGeom>
        </p:spPr>
      </p:pic>
      <p:pic>
        <p:nvPicPr>
          <p:cNvPr id="14" name="Picture 13" descr="Logo, company name&#10;&#10;Description automatically generated">
            <a:extLst>
              <a:ext uri="{FF2B5EF4-FFF2-40B4-BE49-F238E27FC236}">
                <a16:creationId xmlns:a16="http://schemas.microsoft.com/office/drawing/2014/main" id="{A533BC42-E422-48C6-8753-8DEAB17E5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971" y="1801505"/>
            <a:ext cx="8208059" cy="4035247"/>
          </a:xfrm>
          <a:prstGeom prst="rect">
            <a:avLst/>
          </a:prstGeom>
        </p:spPr>
      </p:pic>
      <p:pic>
        <p:nvPicPr>
          <p:cNvPr id="5" name="Picture Placeholder 21">
            <a:extLst>
              <a:ext uri="{FF2B5EF4-FFF2-40B4-BE49-F238E27FC236}">
                <a16:creationId xmlns:a16="http://schemas.microsoft.com/office/drawing/2014/main" id="{EF034A38-3E3F-448E-B188-0B26F8A2939C}"/>
              </a:ext>
            </a:extLst>
          </p:cNvPr>
          <p:cNvPicPr>
            <a:picLocks noChangeAspect="1"/>
          </p:cNvPicPr>
          <p:nvPr/>
        </p:nvPicPr>
        <p:blipFill>
          <a:blip r:embed="rId5"/>
          <a:srcRect/>
          <a:stretch/>
        </p:blipFill>
        <p:spPr>
          <a:xfrm>
            <a:off x="2634282" y="2074622"/>
            <a:ext cx="3461716" cy="3461716"/>
          </a:xfrm>
          <a:prstGeom prst="rect">
            <a:avLst/>
          </a:prstGeom>
        </p:spPr>
      </p:pic>
      <p:sp>
        <p:nvSpPr>
          <p:cNvPr id="15" name="Rectangle: Rounded Corners 14">
            <a:extLst>
              <a:ext uri="{FF2B5EF4-FFF2-40B4-BE49-F238E27FC236}">
                <a16:creationId xmlns:a16="http://schemas.microsoft.com/office/drawing/2014/main" id="{D64DEC0B-05D4-4C93-B1EF-B015F906FF63}"/>
              </a:ext>
            </a:extLst>
          </p:cNvPr>
          <p:cNvSpPr/>
          <p:nvPr/>
        </p:nvSpPr>
        <p:spPr>
          <a:xfrm>
            <a:off x="6591574" y="2468571"/>
            <a:ext cx="3156317" cy="2490717"/>
          </a:xfrm>
          <a:prstGeom prst="roundRect">
            <a:avLst/>
          </a:prstGeom>
          <a:solidFill>
            <a:srgbClr val="00B05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1">
            <a:extLst>
              <a:ext uri="{FF2B5EF4-FFF2-40B4-BE49-F238E27FC236}">
                <a16:creationId xmlns:a16="http://schemas.microsoft.com/office/drawing/2014/main" id="{BF5BA9EA-BC69-43BA-846A-A8C83FB229A7}"/>
              </a:ext>
            </a:extLst>
          </p:cNvPr>
          <p:cNvSpPr/>
          <p:nvPr/>
        </p:nvSpPr>
        <p:spPr>
          <a:xfrm>
            <a:off x="7640284" y="2836956"/>
            <a:ext cx="1058893" cy="299206"/>
          </a:xfrm>
          <a:prstGeom prst="roundRect">
            <a:avLst>
              <a:gd name="adj" fmla="val 5000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30">
                <a:solidFill>
                  <a:schemeClr val="bg1"/>
                </a:solidFill>
                <a:latin typeface="Arial" panose="020B0604020202020204" pitchFamily="34" charset="0"/>
                <a:cs typeface="Arial" panose="020B0604020202020204" pitchFamily="34" charset="0"/>
              </a:rPr>
              <a:t>SDG 12.8</a:t>
            </a:r>
            <a:endParaRPr lang="en-US" sz="1200" b="1" spc="30">
              <a:solidFill>
                <a:schemeClr val="bg1"/>
              </a:solidFill>
              <a:latin typeface="Arial" panose="020B0604020202020204" pitchFamily="34" charset="0"/>
              <a:cs typeface="Arial" panose="020B0604020202020204" pitchFamily="34" charset="0"/>
            </a:endParaRPr>
          </a:p>
        </p:txBody>
      </p:sp>
      <p:sp>
        <p:nvSpPr>
          <p:cNvPr id="7" name="Text Placeholder 10">
            <a:extLst>
              <a:ext uri="{FF2B5EF4-FFF2-40B4-BE49-F238E27FC236}">
                <a16:creationId xmlns:a16="http://schemas.microsoft.com/office/drawing/2014/main" id="{F6C2B10F-F327-45F7-A971-241550A003E2}"/>
              </a:ext>
            </a:extLst>
          </p:cNvPr>
          <p:cNvSpPr txBox="1">
            <a:spLocks/>
          </p:cNvSpPr>
          <p:nvPr/>
        </p:nvSpPr>
        <p:spPr>
          <a:xfrm>
            <a:off x="6739874" y="3409254"/>
            <a:ext cx="2859714" cy="6907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solidFill>
                  <a:schemeClr val="bg1"/>
                </a:solidFill>
              </a:rPr>
              <a:t>Ensure that people everywhere have the relevant information and awareness for sustainable development and lifestyles in harmony with nature</a:t>
            </a:r>
          </a:p>
        </p:txBody>
      </p:sp>
    </p:spTree>
    <p:extLst>
      <p:ext uri="{BB962C8B-B14F-4D97-AF65-F5344CB8AC3E}">
        <p14:creationId xmlns:p14="http://schemas.microsoft.com/office/powerpoint/2010/main" val="244959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hape, circle&#10;&#10;Description automatically generated">
            <a:extLst>
              <a:ext uri="{FF2B5EF4-FFF2-40B4-BE49-F238E27FC236}">
                <a16:creationId xmlns:a16="http://schemas.microsoft.com/office/drawing/2014/main" id="{53080EFB-C128-417F-82BD-E1AF2314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30" y="5061532"/>
            <a:ext cx="670618" cy="670618"/>
          </a:xfrm>
          <a:prstGeom prst="rect">
            <a:avLst/>
          </a:prstGeom>
        </p:spPr>
      </p:pic>
      <p:pic>
        <p:nvPicPr>
          <p:cNvPr id="17" name="Picture 16" descr="Shape, circle&#10;&#10;Description automatically generated">
            <a:extLst>
              <a:ext uri="{FF2B5EF4-FFF2-40B4-BE49-F238E27FC236}">
                <a16:creationId xmlns:a16="http://schemas.microsoft.com/office/drawing/2014/main" id="{C2206C11-AE80-4FE4-B3FA-5F3C2252D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241" y="2388617"/>
            <a:ext cx="670618" cy="670618"/>
          </a:xfrm>
          <a:prstGeom prst="rect">
            <a:avLst/>
          </a:prstGeom>
        </p:spPr>
      </p:pic>
      <p:sp>
        <p:nvSpPr>
          <p:cNvPr id="2" name="Title 1">
            <a:extLst>
              <a:ext uri="{FF2B5EF4-FFF2-40B4-BE49-F238E27FC236}">
                <a16:creationId xmlns:a16="http://schemas.microsoft.com/office/drawing/2014/main" id="{66CF2C8F-DDD9-4005-BC0D-F532B1B69486}"/>
              </a:ext>
            </a:extLst>
          </p:cNvPr>
          <p:cNvSpPr>
            <a:spLocks noGrp="1"/>
          </p:cNvSpPr>
          <p:nvPr>
            <p:ph type="title"/>
          </p:nvPr>
        </p:nvSpPr>
        <p:spPr>
          <a:xfrm>
            <a:off x="814136" y="1462083"/>
            <a:ext cx="7338162" cy="828857"/>
          </a:xfrm>
        </p:spPr>
        <p:txBody>
          <a:bodyPr/>
          <a:lstStyle/>
          <a:p>
            <a:r>
              <a:rPr lang="en-US"/>
              <a:t>What is consumer information?</a:t>
            </a:r>
          </a:p>
        </p:txBody>
      </p:sp>
      <p:pic>
        <p:nvPicPr>
          <p:cNvPr id="11" name="Graphic 10">
            <a:extLst>
              <a:ext uri="{FF2B5EF4-FFF2-40B4-BE49-F238E27FC236}">
                <a16:creationId xmlns:a16="http://schemas.microsoft.com/office/drawing/2014/main" id="{B72A0550-FE4F-436F-8003-461D5EE22E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967" y="2485732"/>
            <a:ext cx="363071" cy="370796"/>
          </a:xfrm>
          <a:prstGeom prst="rect">
            <a:avLst/>
          </a:prstGeom>
        </p:spPr>
      </p:pic>
      <p:sp>
        <p:nvSpPr>
          <p:cNvPr id="12" name="Text Placeholder 2">
            <a:extLst>
              <a:ext uri="{FF2B5EF4-FFF2-40B4-BE49-F238E27FC236}">
                <a16:creationId xmlns:a16="http://schemas.microsoft.com/office/drawing/2014/main" id="{14D499C7-64C7-48F1-99BC-97B2AE8965D1}"/>
              </a:ext>
            </a:extLst>
          </p:cNvPr>
          <p:cNvSpPr txBox="1">
            <a:spLocks/>
          </p:cNvSpPr>
          <p:nvPr/>
        </p:nvSpPr>
        <p:spPr>
          <a:xfrm>
            <a:off x="1824942" y="2486713"/>
            <a:ext cx="5961888" cy="318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a:t>Information that consumers need to make an informed choice</a:t>
            </a:r>
          </a:p>
        </p:txBody>
      </p:sp>
      <p:pic>
        <p:nvPicPr>
          <p:cNvPr id="18" name="Picture 17" descr="Shape, circle&#10;&#10;Description automatically generated">
            <a:extLst>
              <a:ext uri="{FF2B5EF4-FFF2-40B4-BE49-F238E27FC236}">
                <a16:creationId xmlns:a16="http://schemas.microsoft.com/office/drawing/2014/main" id="{E394A27F-68BB-4A5F-9214-6B4EC8B12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31" y="3232411"/>
            <a:ext cx="670618" cy="670618"/>
          </a:xfrm>
          <a:prstGeom prst="rect">
            <a:avLst/>
          </a:prstGeom>
        </p:spPr>
      </p:pic>
      <p:pic>
        <p:nvPicPr>
          <p:cNvPr id="20" name="Picture 19" descr="Shape, circle&#10;&#10;Description automatically generated">
            <a:extLst>
              <a:ext uri="{FF2B5EF4-FFF2-40B4-BE49-F238E27FC236}">
                <a16:creationId xmlns:a16="http://schemas.microsoft.com/office/drawing/2014/main" id="{F9F20CFC-EE99-437B-9453-337D4AA4A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30" y="4008101"/>
            <a:ext cx="670618" cy="670618"/>
          </a:xfrm>
          <a:prstGeom prst="rect">
            <a:avLst/>
          </a:prstGeom>
        </p:spPr>
      </p:pic>
      <p:pic>
        <p:nvPicPr>
          <p:cNvPr id="21" name="Graphic 20">
            <a:extLst>
              <a:ext uri="{FF2B5EF4-FFF2-40B4-BE49-F238E27FC236}">
                <a16:creationId xmlns:a16="http://schemas.microsoft.com/office/drawing/2014/main" id="{B4E25EC7-A805-4366-B420-CABC8CDDBA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5967" y="3403942"/>
            <a:ext cx="370796" cy="293547"/>
          </a:xfrm>
          <a:prstGeom prst="rect">
            <a:avLst/>
          </a:prstGeom>
        </p:spPr>
      </p:pic>
      <p:pic>
        <p:nvPicPr>
          <p:cNvPr id="22" name="Graphic 21">
            <a:extLst>
              <a:ext uri="{FF2B5EF4-FFF2-40B4-BE49-F238E27FC236}">
                <a16:creationId xmlns:a16="http://schemas.microsoft.com/office/drawing/2014/main" id="{558026E8-329A-4F69-8904-58C05004F4F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2104" y="5217184"/>
            <a:ext cx="363071" cy="355507"/>
          </a:xfrm>
          <a:prstGeom prst="rect">
            <a:avLst/>
          </a:prstGeom>
        </p:spPr>
      </p:pic>
      <p:pic>
        <p:nvPicPr>
          <p:cNvPr id="23" name="Graphic 22">
            <a:extLst>
              <a:ext uri="{FF2B5EF4-FFF2-40B4-BE49-F238E27FC236}">
                <a16:creationId xmlns:a16="http://schemas.microsoft.com/office/drawing/2014/main" id="{703C9621-D3E6-4576-81C8-1A38D746107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3511" y="4124257"/>
            <a:ext cx="409278" cy="409278"/>
          </a:xfrm>
          <a:prstGeom prst="rect">
            <a:avLst/>
          </a:prstGeom>
        </p:spPr>
      </p:pic>
      <p:sp>
        <p:nvSpPr>
          <p:cNvPr id="24" name="Text Placeholder 6">
            <a:extLst>
              <a:ext uri="{FF2B5EF4-FFF2-40B4-BE49-F238E27FC236}">
                <a16:creationId xmlns:a16="http://schemas.microsoft.com/office/drawing/2014/main" id="{89E76585-CA56-4FF5-8286-C4FCB234ADE6}"/>
              </a:ext>
            </a:extLst>
          </p:cNvPr>
          <p:cNvSpPr txBox="1">
            <a:spLocks/>
          </p:cNvSpPr>
          <p:nvPr/>
        </p:nvSpPr>
        <p:spPr>
          <a:xfrm>
            <a:off x="1820033" y="3314036"/>
            <a:ext cx="5372341" cy="483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a:t>To enable sustainable consumption choices, consumers need </a:t>
            </a:r>
            <a:r>
              <a:rPr lang="en-US" sz="1600" b="1"/>
              <a:t>accurate and credible </a:t>
            </a:r>
            <a:r>
              <a:rPr lang="en-US" sz="1600"/>
              <a:t>sustainability information</a:t>
            </a:r>
          </a:p>
        </p:txBody>
      </p:sp>
      <p:sp>
        <p:nvSpPr>
          <p:cNvPr id="26" name="Text Placeholder 8">
            <a:extLst>
              <a:ext uri="{FF2B5EF4-FFF2-40B4-BE49-F238E27FC236}">
                <a16:creationId xmlns:a16="http://schemas.microsoft.com/office/drawing/2014/main" id="{CBEDF8A1-3F30-4912-A0FF-D9602B2018DC}"/>
              </a:ext>
            </a:extLst>
          </p:cNvPr>
          <p:cNvSpPr txBox="1">
            <a:spLocks/>
          </p:cNvSpPr>
          <p:nvPr/>
        </p:nvSpPr>
        <p:spPr>
          <a:xfrm>
            <a:off x="1820032" y="4188054"/>
            <a:ext cx="5961887" cy="307975"/>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lang="en-US" sz="1400" b="1" kern="1200" spc="30">
                <a:solidFill>
                  <a:schemeClr val="tx1">
                    <a:lumMod val="65000"/>
                    <a:lumOff val="3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0"/>
              </a:spcBef>
              <a:buFont typeface="Arial" panose="020B0604020202020204" pitchFamily="34" charset="0"/>
              <a:buNone/>
              <a:defRPr lang="en-US" sz="1200" kern="1200" spc="30" dirty="0">
                <a:solidFill>
                  <a:schemeClr val="tx1">
                    <a:lumMod val="65000"/>
                    <a:lumOff val="35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0"/>
              </a:spcBef>
              <a:buFont typeface="Arial" panose="020B0604020202020204" pitchFamily="34" charset="0"/>
              <a:buNone/>
              <a:defRPr lang="en-US" sz="1200" kern="1200" spc="30" dirty="0">
                <a:solidFill>
                  <a:schemeClr val="tx1">
                    <a:lumMod val="65000"/>
                    <a:lumOff val="35000"/>
                  </a:schemeClr>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0"/>
              </a:spcBef>
              <a:buFont typeface="Arial" panose="020B0604020202020204" pitchFamily="34" charset="0"/>
              <a:buNone/>
              <a:defRPr lang="en-US" sz="1200" kern="1200" spc="30" dirty="0">
                <a:solidFill>
                  <a:schemeClr val="tx1">
                    <a:lumMod val="65000"/>
                    <a:lumOff val="35000"/>
                  </a:schemeClr>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0"/>
              </a:spcBef>
              <a:buFont typeface="Arial" panose="020B0604020202020204" pitchFamily="34" charset="0"/>
              <a:buNone/>
              <a:defRPr lang="en-US" sz="1200" kern="1200" spc="30" dirty="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b="0">
                <a:solidFill>
                  <a:schemeClr val="tx1"/>
                </a:solidFill>
                <a:latin typeface="+mn-lt"/>
              </a:rPr>
              <a:t>The </a:t>
            </a:r>
            <a:r>
              <a:rPr lang="en-US" sz="1600" b="0">
                <a:solidFill>
                  <a:schemeClr val="tx1"/>
                </a:solidFill>
                <a:latin typeface="+mn-lt"/>
                <a:cs typeface="+mn-cs"/>
              </a:rPr>
              <a:t>assessment</a:t>
            </a:r>
            <a:r>
              <a:rPr lang="en-US" sz="1600" b="0">
                <a:solidFill>
                  <a:schemeClr val="tx1"/>
                </a:solidFill>
                <a:latin typeface="+mn-lt"/>
              </a:rPr>
              <a:t> should be based on a holistic approach with a </a:t>
            </a:r>
            <a:r>
              <a:rPr lang="en-US" sz="1600">
                <a:solidFill>
                  <a:schemeClr val="tx1"/>
                </a:solidFill>
                <a:latin typeface="+mn-lt"/>
              </a:rPr>
              <a:t>life-cycle perspective</a:t>
            </a:r>
          </a:p>
        </p:txBody>
      </p:sp>
      <p:sp>
        <p:nvSpPr>
          <p:cNvPr id="28" name="Text Placeholder 8">
            <a:extLst>
              <a:ext uri="{FF2B5EF4-FFF2-40B4-BE49-F238E27FC236}">
                <a16:creationId xmlns:a16="http://schemas.microsoft.com/office/drawing/2014/main" id="{71276118-8AFC-4181-993E-7D89862F9134}"/>
              </a:ext>
            </a:extLst>
          </p:cNvPr>
          <p:cNvSpPr txBox="1">
            <a:spLocks/>
          </p:cNvSpPr>
          <p:nvPr/>
        </p:nvSpPr>
        <p:spPr>
          <a:xfrm>
            <a:off x="1820033" y="5063787"/>
            <a:ext cx="6034108" cy="708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a:t>To claim that a product is sustainable, one needs to assess its sustainability impacts. Consumer information tools are the means to </a:t>
            </a:r>
            <a:r>
              <a:rPr lang="en-US" sz="1600" b="1"/>
              <a:t>communicate </a:t>
            </a:r>
            <a:r>
              <a:rPr lang="en-US" sz="1600"/>
              <a:t>this assessment information.</a:t>
            </a:r>
          </a:p>
        </p:txBody>
      </p:sp>
    </p:spTree>
    <p:extLst>
      <p:ext uri="{BB962C8B-B14F-4D97-AF65-F5344CB8AC3E}">
        <p14:creationId xmlns:p14="http://schemas.microsoft.com/office/powerpoint/2010/main" val="16014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2381-123A-4B56-A240-5D9F1254B897}"/>
              </a:ext>
            </a:extLst>
          </p:cNvPr>
          <p:cNvSpPr>
            <a:spLocks noGrp="1"/>
          </p:cNvSpPr>
          <p:nvPr>
            <p:ph type="title"/>
          </p:nvPr>
        </p:nvSpPr>
        <p:spPr>
          <a:xfrm>
            <a:off x="3231750" y="1318852"/>
            <a:ext cx="5322627" cy="1227677"/>
          </a:xfrm>
        </p:spPr>
        <p:txBody>
          <a:bodyPr/>
          <a:lstStyle/>
          <a:p>
            <a:pPr algn="ctr"/>
            <a:r>
              <a:rPr lang="en-US"/>
              <a:t>What are Consumer Information Tools?</a:t>
            </a:r>
          </a:p>
        </p:txBody>
      </p:sp>
      <p:sp>
        <p:nvSpPr>
          <p:cNvPr id="4" name="Text Placeholder 9">
            <a:extLst>
              <a:ext uri="{FF2B5EF4-FFF2-40B4-BE49-F238E27FC236}">
                <a16:creationId xmlns:a16="http://schemas.microsoft.com/office/drawing/2014/main" id="{B06B5DCE-E08D-4511-9CBB-F3D43BEA93C7}"/>
              </a:ext>
            </a:extLst>
          </p:cNvPr>
          <p:cNvSpPr>
            <a:spLocks noGrp="1"/>
          </p:cNvSpPr>
          <p:nvPr>
            <p:ph idx="1"/>
          </p:nvPr>
        </p:nvSpPr>
        <p:spPr>
          <a:xfrm>
            <a:off x="4156804" y="2686187"/>
            <a:ext cx="3472517" cy="543475"/>
          </a:xfrm>
        </p:spPr>
        <p:txBody>
          <a:bodyPr/>
          <a:lstStyle/>
          <a:p>
            <a:pPr marL="0" indent="0" algn="ctr">
              <a:buNone/>
            </a:pPr>
            <a:r>
              <a:rPr lang="en-US" sz="1400"/>
              <a:t>All tools and systems that seek to guide consumers to make more sustainable choices on goods and services</a:t>
            </a:r>
          </a:p>
        </p:txBody>
      </p:sp>
      <p:sp>
        <p:nvSpPr>
          <p:cNvPr id="5" name="Text Placeholder 10">
            <a:extLst>
              <a:ext uri="{FF2B5EF4-FFF2-40B4-BE49-F238E27FC236}">
                <a16:creationId xmlns:a16="http://schemas.microsoft.com/office/drawing/2014/main" id="{D06BA35B-C83B-4E5D-95E1-EC8F1F180520}"/>
              </a:ext>
            </a:extLst>
          </p:cNvPr>
          <p:cNvSpPr txBox="1">
            <a:spLocks/>
          </p:cNvSpPr>
          <p:nvPr/>
        </p:nvSpPr>
        <p:spPr>
          <a:xfrm>
            <a:off x="4238961" y="3512991"/>
            <a:ext cx="3308202" cy="23405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en-US" sz="1400"/>
              <a:t>Standards, certifications and ecolabels</a:t>
            </a:r>
          </a:p>
          <a:p>
            <a:pPr marL="171450" indent="-171450">
              <a:buFont typeface="Wingdings" panose="05000000000000000000" pitchFamily="2" charset="2"/>
              <a:buChar char="§"/>
            </a:pPr>
            <a:r>
              <a:rPr lang="en-US" sz="1400"/>
              <a:t>Self-declared environmental claims</a:t>
            </a:r>
          </a:p>
          <a:p>
            <a:pPr marL="171450" indent="-171450">
              <a:buFont typeface="Wingdings" panose="05000000000000000000" pitchFamily="2" charset="2"/>
              <a:buChar char="§"/>
            </a:pPr>
            <a:r>
              <a:rPr lang="en-US" sz="1400"/>
              <a:t>Ratings, rankings and benchmarks</a:t>
            </a:r>
          </a:p>
          <a:p>
            <a:pPr marL="171450" indent="-171450">
              <a:buFont typeface="Wingdings" panose="05000000000000000000" pitchFamily="2" charset="2"/>
              <a:buChar char="§"/>
            </a:pPr>
            <a:r>
              <a:rPr lang="en-US" sz="1400"/>
              <a:t>Life-cycle and footprint assessments</a:t>
            </a:r>
          </a:p>
          <a:p>
            <a:pPr marL="171450" indent="-171450">
              <a:buFont typeface="Wingdings" panose="05000000000000000000" pitchFamily="2" charset="2"/>
              <a:buChar char="§"/>
            </a:pPr>
            <a:r>
              <a:rPr lang="en-US" sz="1400"/>
              <a:t>Consumption and lifestyle calculators</a:t>
            </a:r>
          </a:p>
          <a:p>
            <a:pPr marL="171450" indent="-171450">
              <a:buFont typeface="Wingdings" panose="05000000000000000000" pitchFamily="2" charset="2"/>
              <a:buChar char="§"/>
            </a:pPr>
            <a:r>
              <a:rPr lang="en-US" sz="1400"/>
              <a:t>Consumer information campaigns &amp; Digital tools such as apps, games or web platforms</a:t>
            </a:r>
          </a:p>
          <a:p>
            <a:pPr marL="171450" indent="-171450">
              <a:buFont typeface="Wingdings" panose="05000000000000000000" pitchFamily="2" charset="2"/>
              <a:buChar char="§"/>
            </a:pPr>
            <a:endParaRPr lang="en-US" sz="1400"/>
          </a:p>
          <a:p>
            <a:pPr marL="171450" indent="-171450">
              <a:buFont typeface="Wingdings" panose="05000000000000000000" pitchFamily="2" charset="2"/>
              <a:buChar char="§"/>
            </a:pPr>
            <a:endParaRPr lang="en-US" sz="1400"/>
          </a:p>
        </p:txBody>
      </p:sp>
      <p:pic>
        <p:nvPicPr>
          <p:cNvPr id="21" name="Picture Placeholder 4" descr="A picture containing logo&#10;&#10;Description automatically generated">
            <a:extLst>
              <a:ext uri="{FF2B5EF4-FFF2-40B4-BE49-F238E27FC236}">
                <a16:creationId xmlns:a16="http://schemas.microsoft.com/office/drawing/2014/main" id="{A3A761D8-197B-4D78-8892-ABC44ECBF19C}"/>
              </a:ext>
            </a:extLst>
          </p:cNvPr>
          <p:cNvPicPr>
            <a:picLocks noChangeAspect="1"/>
          </p:cNvPicPr>
          <p:nvPr/>
        </p:nvPicPr>
        <p:blipFill>
          <a:blip r:embed="rId3"/>
          <a:srcRect t="207" b="207"/>
          <a:stretch>
            <a:fillRect/>
          </a:stretch>
        </p:blipFill>
        <p:spPr>
          <a:xfrm>
            <a:off x="1575122" y="1545532"/>
            <a:ext cx="1349055" cy="1348852"/>
          </a:xfrm>
          <a:prstGeom prst="rect">
            <a:avLst/>
          </a:prstGeom>
          <a:noFill/>
        </p:spPr>
      </p:pic>
      <p:pic>
        <p:nvPicPr>
          <p:cNvPr id="23" name="Picture Placeholder 34">
            <a:extLst>
              <a:ext uri="{FF2B5EF4-FFF2-40B4-BE49-F238E27FC236}">
                <a16:creationId xmlns:a16="http://schemas.microsoft.com/office/drawing/2014/main" id="{C0BCED9C-4807-432D-AF0E-DA6514343B19}"/>
              </a:ext>
            </a:extLst>
          </p:cNvPr>
          <p:cNvPicPr>
            <a:picLocks noChangeAspect="1"/>
          </p:cNvPicPr>
          <p:nvPr/>
        </p:nvPicPr>
        <p:blipFill>
          <a:blip r:embed="rId4"/>
          <a:srcRect/>
          <a:stretch/>
        </p:blipFill>
        <p:spPr>
          <a:xfrm>
            <a:off x="9439629" y="3170662"/>
            <a:ext cx="1433353" cy="1433353"/>
          </a:xfrm>
          <a:prstGeom prst="rect">
            <a:avLst/>
          </a:prstGeom>
        </p:spPr>
      </p:pic>
      <p:pic>
        <p:nvPicPr>
          <p:cNvPr id="25" name="Picture Placeholder 38">
            <a:extLst>
              <a:ext uri="{FF2B5EF4-FFF2-40B4-BE49-F238E27FC236}">
                <a16:creationId xmlns:a16="http://schemas.microsoft.com/office/drawing/2014/main" id="{548E0180-2C48-4BBE-BFB5-D101F261A6A9}"/>
              </a:ext>
            </a:extLst>
          </p:cNvPr>
          <p:cNvPicPr>
            <a:picLocks noChangeAspect="1"/>
          </p:cNvPicPr>
          <p:nvPr/>
        </p:nvPicPr>
        <p:blipFill>
          <a:blip r:embed="rId5"/>
          <a:srcRect/>
          <a:stretch/>
        </p:blipFill>
        <p:spPr>
          <a:xfrm>
            <a:off x="1543545" y="3177652"/>
            <a:ext cx="1393501" cy="1346529"/>
          </a:xfrm>
          <a:prstGeom prst="rect">
            <a:avLst/>
          </a:prstGeom>
        </p:spPr>
      </p:pic>
      <p:pic>
        <p:nvPicPr>
          <p:cNvPr id="26" name="Picture Placeholder 40">
            <a:extLst>
              <a:ext uri="{FF2B5EF4-FFF2-40B4-BE49-F238E27FC236}">
                <a16:creationId xmlns:a16="http://schemas.microsoft.com/office/drawing/2014/main" id="{1A2D62D6-9A94-4D47-BCA8-278B15AE65A1}"/>
              </a:ext>
            </a:extLst>
          </p:cNvPr>
          <p:cNvPicPr>
            <a:picLocks noChangeAspect="1"/>
          </p:cNvPicPr>
          <p:nvPr/>
        </p:nvPicPr>
        <p:blipFill>
          <a:blip r:embed="rId6"/>
          <a:srcRect/>
          <a:stretch/>
        </p:blipFill>
        <p:spPr>
          <a:xfrm>
            <a:off x="1575122" y="4764310"/>
            <a:ext cx="1403654" cy="1170296"/>
          </a:xfrm>
          <a:prstGeom prst="rect">
            <a:avLst/>
          </a:prstGeom>
        </p:spPr>
      </p:pic>
      <p:pic>
        <p:nvPicPr>
          <p:cNvPr id="27" name="Picture Placeholder 12">
            <a:extLst>
              <a:ext uri="{FF2B5EF4-FFF2-40B4-BE49-F238E27FC236}">
                <a16:creationId xmlns:a16="http://schemas.microsoft.com/office/drawing/2014/main" id="{138DC155-FDDE-4352-9E01-54C7307E5CC5}"/>
              </a:ext>
            </a:extLst>
          </p:cNvPr>
          <p:cNvPicPr>
            <a:picLocks noChangeAspect="1"/>
          </p:cNvPicPr>
          <p:nvPr/>
        </p:nvPicPr>
        <p:blipFill>
          <a:blip r:embed="rId7"/>
          <a:srcRect/>
          <a:stretch/>
        </p:blipFill>
        <p:spPr>
          <a:xfrm>
            <a:off x="9439628" y="4764309"/>
            <a:ext cx="1433353" cy="1433353"/>
          </a:xfrm>
          <a:prstGeom prst="rect">
            <a:avLst/>
          </a:prstGeom>
        </p:spPr>
      </p:pic>
      <p:pic>
        <p:nvPicPr>
          <p:cNvPr id="46" name="Picture 45">
            <a:extLst>
              <a:ext uri="{FF2B5EF4-FFF2-40B4-BE49-F238E27FC236}">
                <a16:creationId xmlns:a16="http://schemas.microsoft.com/office/drawing/2014/main" id="{C13F82A0-4CC2-40CB-B85B-9507B5F6C9F6}"/>
              </a:ext>
            </a:extLst>
          </p:cNvPr>
          <p:cNvPicPr>
            <a:picLocks noChangeAspect="1"/>
          </p:cNvPicPr>
          <p:nvPr/>
        </p:nvPicPr>
        <p:blipFill rotWithShape="1">
          <a:blip r:embed="rId8"/>
          <a:srcRect r="37816" b="13522"/>
          <a:stretch/>
        </p:blipFill>
        <p:spPr>
          <a:xfrm>
            <a:off x="9439629" y="1545532"/>
            <a:ext cx="1177249" cy="1433354"/>
          </a:xfrm>
          <a:prstGeom prst="rect">
            <a:avLst/>
          </a:prstGeom>
        </p:spPr>
      </p:pic>
    </p:spTree>
    <p:extLst>
      <p:ext uri="{BB962C8B-B14F-4D97-AF65-F5344CB8AC3E}">
        <p14:creationId xmlns:p14="http://schemas.microsoft.com/office/powerpoint/2010/main" val="29210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1235</Words>
  <Application>Microsoft Office PowerPoint</Application>
  <PresentationFormat>Широкоэкранный</PresentationFormat>
  <Paragraphs>160</Paragraphs>
  <Slides>17</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Abadi</vt:lpstr>
      <vt:lpstr>Arial</vt:lpstr>
      <vt:lpstr>Calibri</vt:lpstr>
      <vt:lpstr>Calibri Light</vt:lpstr>
      <vt:lpstr>Roboto</vt:lpstr>
      <vt:lpstr>Roboto </vt:lpstr>
      <vt:lpstr>Times New Roman</vt:lpstr>
      <vt:lpstr>Wingdings</vt:lpstr>
      <vt:lpstr>Office Theme</vt:lpstr>
      <vt:lpstr>The importance of credible sustainability information for sustainable consumption and production </vt:lpstr>
      <vt:lpstr>How sustainable is our way of life?</vt:lpstr>
      <vt:lpstr>Презентация PowerPoint</vt:lpstr>
      <vt:lpstr>Презентация PowerPoint</vt:lpstr>
      <vt:lpstr>Презентация PowerPoint</vt:lpstr>
      <vt:lpstr>Презентация PowerPoint</vt:lpstr>
      <vt:lpstr>The 2030 agenda</vt:lpstr>
      <vt:lpstr>What is consumer information?</vt:lpstr>
      <vt:lpstr>What are Consumer Information Tools?</vt:lpstr>
      <vt:lpstr>Презентация PowerPoint</vt:lpstr>
      <vt:lpstr>Self-declared environmental claims</vt:lpstr>
      <vt:lpstr>Tools at your disposal</vt:lpstr>
      <vt:lpstr>Eco-labels</vt:lpstr>
      <vt:lpstr>Презентация PowerPoint</vt:lpstr>
      <vt:lpstr>Inter-linkages</vt:lpstr>
      <vt:lpstr>Презентация PowerPoint</vt:lpstr>
      <vt:lpstr>THANK YOU!</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HALPERN Guy, ENV/GGGR</dc:creator>
  <cp:lastModifiedBy>Svetlana Berzina</cp:lastModifiedBy>
  <cp:revision>2</cp:revision>
  <dcterms:created xsi:type="dcterms:W3CDTF">2020-11-10T13:40:25Z</dcterms:created>
  <dcterms:modified xsi:type="dcterms:W3CDTF">2021-10-19T08:33:27Z</dcterms:modified>
</cp:coreProperties>
</file>