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917" r:id="rId3"/>
    <p:sldId id="948" r:id="rId4"/>
    <p:sldId id="949" r:id="rId5"/>
    <p:sldId id="741" r:id="rId6"/>
    <p:sldId id="743" r:id="rId7"/>
    <p:sldId id="742" r:id="rId8"/>
    <p:sldId id="760" r:id="rId9"/>
    <p:sldId id="759" r:id="rId10"/>
    <p:sldId id="745" r:id="rId11"/>
    <p:sldId id="747" r:id="rId12"/>
    <p:sldId id="748" r:id="rId13"/>
    <p:sldId id="746" r:id="rId14"/>
    <p:sldId id="750" r:id="rId15"/>
    <p:sldId id="751" r:id="rId16"/>
    <p:sldId id="752" r:id="rId17"/>
    <p:sldId id="753" r:id="rId18"/>
    <p:sldId id="72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A0B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138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12986-9C9A-4AD2-B2F8-1F38063ADE34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E871B-E9E7-40AB-83D0-3E226E4EC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783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268" y="1235220"/>
            <a:ext cx="7772400" cy="1268267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94684"/>
            <a:ext cx="6858000" cy="2263116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2A1F23-5B5A-564D-A87E-511459378B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352298" y="-221544"/>
            <a:ext cx="3429000" cy="3028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00" y="6106067"/>
            <a:ext cx="4414799" cy="50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0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268" y="1235220"/>
            <a:ext cx="7772400" cy="1268267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94684"/>
            <a:ext cx="6858000" cy="2263116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A209D-192E-0B43-AD2B-0DE2E011648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E8F-E6C3-B94A-8A19-14CDF66FD25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2A1F23-5B5A-564D-A87E-511459378B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352298" y="-221544"/>
            <a:ext cx="34290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1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118" y="1103394"/>
            <a:ext cx="7886700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533319"/>
            <a:ext cx="7886700" cy="32009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599" y="6017149"/>
            <a:ext cx="4414799" cy="50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9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A209D-192E-0B43-AD2B-0DE2E011648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E8F-E6C3-B94A-8A19-14CDF66F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4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00" y="5995633"/>
            <a:ext cx="4414799" cy="50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9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A209D-192E-0B43-AD2B-0DE2E011648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E8F-E6C3-B94A-8A19-14CDF66F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9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28178"/>
            <a:ext cx="7886700" cy="1299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710927"/>
            <a:ext cx="7886700" cy="346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A209D-192E-0B43-AD2B-0DE2E011648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5AE8F-E6C3-B94A-8A19-14CDF66FD25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32B349-AF64-A446-8F14-B86EEEE8C6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39964"/>
          <a:stretch/>
        </p:blipFill>
        <p:spPr>
          <a:xfrm>
            <a:off x="5184766" y="309412"/>
            <a:ext cx="3959234" cy="9258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2A1F23-5B5A-564D-A87E-511459378B0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>
            <a:off x="6352298" y="-221544"/>
            <a:ext cx="3429000" cy="3028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D01094-8367-E044-AC73-B398DA163F5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9" y="228420"/>
            <a:ext cx="2789106" cy="81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9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8" r:id="rId4"/>
    <p:sldLayoutId id="2147483667" r:id="rId5"/>
    <p:sldLayoutId id="214748366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vitlana.berzina@gmail.com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28700" y="2217295"/>
            <a:ext cx="7420708" cy="856106"/>
          </a:xfrm>
        </p:spPr>
        <p:txBody>
          <a:bodyPr>
            <a:noAutofit/>
          </a:bodyPr>
          <a:lstStyle/>
          <a:p>
            <a:pPr>
              <a:tabLst>
                <a:tab pos="539750" algn="l"/>
                <a:tab pos="756285" algn="l"/>
                <a:tab pos="972185" algn="l"/>
              </a:tabLst>
            </a:pP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Принципи та методи застосування екологічних </a:t>
            </a:r>
            <a:r>
              <a:rPr lang="uk-UA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самодекларацій</a:t>
            </a:r>
            <a:br>
              <a:rPr lang="ru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69327" y="3639140"/>
            <a:ext cx="7939454" cy="1758253"/>
          </a:xfrm>
        </p:spPr>
        <p:txBody>
          <a:bodyPr>
            <a:normAutofit/>
          </a:bodyPr>
          <a:lstStyle/>
          <a:p>
            <a:r>
              <a:rPr lang="ru-RU" sz="3200" b="1" dirty="0" err="1">
                <a:latin typeface="+mn-lt"/>
              </a:rPr>
              <a:t>Св</a:t>
            </a:r>
            <a:r>
              <a:rPr lang="uk-UA" sz="3200" b="1" dirty="0" err="1">
                <a:latin typeface="+mn-lt"/>
              </a:rPr>
              <a:t>ітлана</a:t>
            </a:r>
            <a:r>
              <a:rPr lang="uk-UA" sz="3200" b="1" dirty="0">
                <a:latin typeface="+mn-lt"/>
              </a:rPr>
              <a:t> Берзіна</a:t>
            </a:r>
          </a:p>
          <a:p>
            <a:endParaRPr lang="uk-UA" sz="1200" dirty="0">
              <a:latin typeface="+mn-lt"/>
            </a:endParaRPr>
          </a:p>
          <a:p>
            <a:r>
              <a:rPr lang="uk-UA" sz="2100" dirty="0">
                <a:latin typeface="+mn-lt"/>
              </a:rPr>
              <a:t>президент ВГО «Жива планета»</a:t>
            </a:r>
            <a:endParaRPr lang="en-US" sz="2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1947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533" y="1205239"/>
            <a:ext cx="8128933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b="1" kern="100" dirty="0">
                <a:solidFill>
                  <a:schemeClr val="bg1"/>
                </a:solidFill>
                <a:ea typeface="SimSun" panose="02010600030101010101" pitchFamily="2" charset="-122"/>
              </a:rPr>
              <a:t>Інформація про технічні, якісні та кількісні</a:t>
            </a:r>
            <a:r>
              <a:rPr lang="uk-UA" b="1" kern="1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uk-UA" b="1" kern="100" dirty="0">
                <a:solidFill>
                  <a:schemeClr val="bg1"/>
                </a:solidFill>
                <a:ea typeface="SimSun" panose="02010600030101010101" pitchFamily="2" charset="-122"/>
              </a:rPr>
              <a:t>характеристики предмета закупівлі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711" y="1697464"/>
            <a:ext cx="7607595" cy="33701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100" b="1" dirty="0"/>
              <a:t>Вироби </a:t>
            </a:r>
            <a:r>
              <a:rPr lang="uk-UA" sz="2100" dirty="0"/>
              <a:t>повинні бути придатні для повторного переробляння і марковані щодо полімерного матеріалу згідно з ДСТУ 4260.</a:t>
            </a:r>
          </a:p>
          <a:p>
            <a:endParaRPr lang="uk-UA" sz="2100" dirty="0"/>
          </a:p>
          <a:p>
            <a:r>
              <a:rPr lang="uk-UA" sz="1500" u="sng" dirty="0"/>
              <a:t>Підтвердний документ:</a:t>
            </a:r>
          </a:p>
          <a:p>
            <a:endParaRPr lang="uk-UA" sz="1500" b="1" dirty="0"/>
          </a:p>
          <a:p>
            <a:r>
              <a:rPr lang="uk-UA" sz="1500" b="1" dirty="0"/>
              <a:t>Варіант А</a:t>
            </a:r>
            <a:r>
              <a:rPr lang="uk-UA" sz="1500" dirty="0"/>
              <a:t>.  </a:t>
            </a:r>
            <a:r>
              <a:rPr lang="uk-UA" sz="1500" dirty="0" err="1"/>
              <a:t>Самодекларація</a:t>
            </a:r>
            <a:r>
              <a:rPr lang="uk-UA" sz="1500" dirty="0"/>
              <a:t> </a:t>
            </a:r>
            <a:r>
              <a:rPr lang="uk-UA" sz="1500" b="1" u="sng" dirty="0"/>
              <a:t>виробника</a:t>
            </a:r>
            <a:r>
              <a:rPr lang="uk-UA" sz="1500" dirty="0"/>
              <a:t> оформлена згідно з п. 7.7 ДСТУ ISO 14021.</a:t>
            </a:r>
          </a:p>
          <a:p>
            <a:endParaRPr lang="uk-UA" sz="1500" dirty="0"/>
          </a:p>
          <a:p>
            <a:r>
              <a:rPr lang="uk-UA" sz="1500" b="1" dirty="0"/>
              <a:t>Варіант Б</a:t>
            </a:r>
            <a:r>
              <a:rPr lang="uk-UA" sz="1500" dirty="0"/>
              <a:t>. Висновок виданий незалежним компетентним органом, оформлений згідно з п. 7.7 ДСТУ ISO 14021.</a:t>
            </a:r>
          </a:p>
          <a:p>
            <a:endParaRPr lang="uk-UA" sz="1500" dirty="0"/>
          </a:p>
          <a:p>
            <a:r>
              <a:rPr lang="uk-UA" sz="1500" b="1" dirty="0"/>
              <a:t>Варіант В</a:t>
            </a:r>
            <a:r>
              <a:rPr lang="uk-UA" sz="1500" dirty="0"/>
              <a:t>. Протокол оцінки відповідності екологічним критеріям для виробів з полімерних матеріалів встановленим згідно з чинною редакцією ДСТУ ISO 14024 (або втяг з нього щодо оцінювання придатності для повторного переробляння виробу). </a:t>
            </a:r>
          </a:p>
        </p:txBody>
      </p:sp>
    </p:spTree>
    <p:extLst>
      <p:ext uri="{BB962C8B-B14F-4D97-AF65-F5344CB8AC3E}">
        <p14:creationId xmlns:p14="http://schemas.microsoft.com/office/powerpoint/2010/main" val="695787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56" y="1080264"/>
            <a:ext cx="671513" cy="664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9269" y="1306158"/>
            <a:ext cx="39067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b="1" dirty="0"/>
              <a:t>Матеріал (вид полімеру)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69" y="1259812"/>
            <a:ext cx="306893" cy="39501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337" y="1191985"/>
            <a:ext cx="4582205" cy="652283"/>
          </a:xfrm>
          <a:prstGeom prst="rect">
            <a:avLst/>
          </a:prstGeom>
        </p:spPr>
      </p:pic>
      <p:pic>
        <p:nvPicPr>
          <p:cNvPr id="5122" name="Picture 2" descr="Самый частый вопрос, который задаёт неофит.. | ОЙКУМЕНА | ВКонтакт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218" y="1518127"/>
            <a:ext cx="5502728" cy="355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6076" y="2959206"/>
            <a:ext cx="713657" cy="47320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825" dirty="0"/>
              <a:t>поліетилен </a:t>
            </a:r>
          </a:p>
          <a:p>
            <a:r>
              <a:rPr lang="uk-UA" sz="825" dirty="0" err="1"/>
              <a:t>терефталат</a:t>
            </a:r>
            <a:endParaRPr lang="uk-UA" sz="825" dirty="0"/>
          </a:p>
          <a:p>
            <a:endParaRPr lang="uk-UA" sz="825" dirty="0"/>
          </a:p>
        </p:txBody>
      </p:sp>
      <p:sp>
        <p:nvSpPr>
          <p:cNvPr id="11" name="TextBox 10"/>
          <p:cNvSpPr txBox="1"/>
          <p:nvPr/>
        </p:nvSpPr>
        <p:spPr>
          <a:xfrm>
            <a:off x="4281159" y="2959206"/>
            <a:ext cx="713657" cy="47320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uk-UA" sz="825" dirty="0"/>
              <a:t>поліетилен </a:t>
            </a:r>
          </a:p>
          <a:p>
            <a:pPr algn="ctr"/>
            <a:r>
              <a:rPr lang="uk-UA" sz="825" dirty="0"/>
              <a:t>високої </a:t>
            </a:r>
          </a:p>
          <a:p>
            <a:pPr algn="ctr"/>
            <a:r>
              <a:rPr lang="uk-UA" sz="825" dirty="0"/>
              <a:t>щільності</a:t>
            </a:r>
            <a:endParaRPr lang="ru-RU" sz="825" dirty="0"/>
          </a:p>
        </p:txBody>
      </p:sp>
      <p:sp>
        <p:nvSpPr>
          <p:cNvPr id="12" name="TextBox 11"/>
          <p:cNvSpPr txBox="1"/>
          <p:nvPr/>
        </p:nvSpPr>
        <p:spPr>
          <a:xfrm>
            <a:off x="5131987" y="2959206"/>
            <a:ext cx="583814" cy="47320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uk-UA" sz="825" dirty="0" err="1"/>
              <a:t>полівініл</a:t>
            </a:r>
            <a:endParaRPr lang="uk-UA" sz="825" dirty="0"/>
          </a:p>
          <a:p>
            <a:pPr algn="ctr"/>
            <a:r>
              <a:rPr lang="uk-UA" sz="825" dirty="0"/>
              <a:t>хлорид</a:t>
            </a:r>
          </a:p>
          <a:p>
            <a:pPr algn="ctr"/>
            <a:endParaRPr lang="ru-RU" sz="825" dirty="0"/>
          </a:p>
        </p:txBody>
      </p:sp>
      <p:sp>
        <p:nvSpPr>
          <p:cNvPr id="13" name="TextBox 12"/>
          <p:cNvSpPr txBox="1"/>
          <p:nvPr/>
        </p:nvSpPr>
        <p:spPr>
          <a:xfrm>
            <a:off x="5839753" y="2954776"/>
            <a:ext cx="713657" cy="47320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uk-UA" sz="825" dirty="0"/>
              <a:t>поліетилен </a:t>
            </a:r>
          </a:p>
          <a:p>
            <a:pPr algn="ctr"/>
            <a:r>
              <a:rPr lang="uk-UA" sz="825" dirty="0"/>
              <a:t>низької  </a:t>
            </a:r>
          </a:p>
          <a:p>
            <a:pPr algn="ctr"/>
            <a:r>
              <a:rPr lang="uk-UA" sz="825" dirty="0"/>
              <a:t>щільності</a:t>
            </a:r>
            <a:endParaRPr lang="ru-RU" sz="825" dirty="0"/>
          </a:p>
        </p:txBody>
      </p:sp>
      <p:sp>
        <p:nvSpPr>
          <p:cNvPr id="14" name="TextBox 13"/>
          <p:cNvSpPr txBox="1"/>
          <p:nvPr/>
        </p:nvSpPr>
        <p:spPr>
          <a:xfrm>
            <a:off x="6551150" y="2954776"/>
            <a:ext cx="819950" cy="473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825" dirty="0"/>
              <a:t>поліпропілен</a:t>
            </a:r>
          </a:p>
          <a:p>
            <a:endParaRPr lang="uk-UA" sz="825" dirty="0"/>
          </a:p>
          <a:p>
            <a:r>
              <a:rPr lang="uk-UA" sz="825" dirty="0"/>
              <a:t> </a:t>
            </a:r>
            <a:endParaRPr lang="ru-RU" sz="825" dirty="0"/>
          </a:p>
        </p:txBody>
      </p:sp>
      <p:sp>
        <p:nvSpPr>
          <p:cNvPr id="15" name="TextBox 14"/>
          <p:cNvSpPr txBox="1"/>
          <p:nvPr/>
        </p:nvSpPr>
        <p:spPr>
          <a:xfrm>
            <a:off x="7380234" y="2954081"/>
            <a:ext cx="707245" cy="47320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825" dirty="0" err="1"/>
              <a:t>полістирен</a:t>
            </a:r>
            <a:r>
              <a:rPr lang="uk-UA" sz="825" dirty="0"/>
              <a:t> </a:t>
            </a:r>
          </a:p>
          <a:p>
            <a:endParaRPr lang="uk-UA" sz="825" dirty="0"/>
          </a:p>
          <a:p>
            <a:endParaRPr lang="ru-RU" sz="825" dirty="0"/>
          </a:p>
        </p:txBody>
      </p:sp>
      <p:sp>
        <p:nvSpPr>
          <p:cNvPr id="16" name="TextBox 15"/>
          <p:cNvSpPr txBox="1"/>
          <p:nvPr/>
        </p:nvSpPr>
        <p:spPr>
          <a:xfrm>
            <a:off x="8145056" y="2941487"/>
            <a:ext cx="697475" cy="473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825" dirty="0"/>
              <a:t>інші види </a:t>
            </a:r>
          </a:p>
          <a:p>
            <a:pPr algn="ctr"/>
            <a:r>
              <a:rPr lang="uk-UA" sz="825" dirty="0"/>
              <a:t>пластику</a:t>
            </a:r>
          </a:p>
          <a:p>
            <a:pPr algn="ctr"/>
            <a:r>
              <a:rPr lang="uk-UA" sz="825" dirty="0"/>
              <a:t> </a:t>
            </a:r>
            <a:endParaRPr lang="ru-RU" sz="825" dirty="0"/>
          </a:p>
        </p:txBody>
      </p:sp>
      <p:sp>
        <p:nvSpPr>
          <p:cNvPr id="6" name="TextBox 5"/>
          <p:cNvSpPr txBox="1"/>
          <p:nvPr/>
        </p:nvSpPr>
        <p:spPr>
          <a:xfrm>
            <a:off x="8145056" y="3409329"/>
            <a:ext cx="802890" cy="981038"/>
          </a:xfrm>
          <a:prstGeom prst="rect">
            <a:avLst/>
          </a:prstGeom>
          <a:solidFill>
            <a:srgbClr val="3A726B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825" dirty="0">
                <a:solidFill>
                  <a:schemeClr val="bg1"/>
                </a:solidFill>
              </a:rPr>
              <a:t>іграшки, </a:t>
            </a:r>
            <a:r>
              <a:rPr lang="uk-UA" sz="825" dirty="0" err="1">
                <a:solidFill>
                  <a:schemeClr val="bg1"/>
                </a:solidFill>
              </a:rPr>
              <a:t>паковання</a:t>
            </a:r>
            <a:r>
              <a:rPr lang="uk-UA" sz="825" dirty="0">
                <a:solidFill>
                  <a:schemeClr val="bg1"/>
                </a:solidFill>
              </a:rPr>
              <a:t>, пляшки для </a:t>
            </a:r>
            <a:r>
              <a:rPr lang="uk-UA" sz="825" dirty="0" err="1">
                <a:solidFill>
                  <a:schemeClr val="bg1"/>
                </a:solidFill>
              </a:rPr>
              <a:t>кулерів</a:t>
            </a:r>
            <a:r>
              <a:rPr lang="uk-UA" sz="825" dirty="0">
                <a:solidFill>
                  <a:schemeClr val="bg1"/>
                </a:solidFill>
              </a:rPr>
              <a:t>, різна тара та вироби</a:t>
            </a:r>
          </a:p>
          <a:p>
            <a:endParaRPr lang="ru-RU" sz="825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34935" y="3409329"/>
            <a:ext cx="800099" cy="981038"/>
          </a:xfrm>
          <a:prstGeom prst="rect">
            <a:avLst/>
          </a:prstGeom>
          <a:solidFill>
            <a:srgbClr val="3A726B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825" dirty="0">
                <a:solidFill>
                  <a:schemeClr val="bg1"/>
                </a:solidFill>
              </a:rPr>
              <a:t>різні види </a:t>
            </a:r>
            <a:r>
              <a:rPr lang="uk-UA" sz="825" dirty="0" err="1">
                <a:solidFill>
                  <a:schemeClr val="bg1"/>
                </a:solidFill>
              </a:rPr>
              <a:t>ємностей</a:t>
            </a:r>
            <a:r>
              <a:rPr lang="uk-UA" sz="825" dirty="0">
                <a:solidFill>
                  <a:schemeClr val="bg1"/>
                </a:solidFill>
              </a:rPr>
              <a:t>, вироби для ізоляції та будівництва</a:t>
            </a:r>
          </a:p>
          <a:p>
            <a:pPr algn="ctr"/>
            <a:endParaRPr lang="uk-UA" sz="825" dirty="0">
              <a:solidFill>
                <a:schemeClr val="bg1"/>
              </a:solidFill>
            </a:endParaRPr>
          </a:p>
          <a:p>
            <a:pPr algn="ctr"/>
            <a:endParaRPr lang="ru-RU" sz="825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23358" y="3409329"/>
            <a:ext cx="800099" cy="9810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825" dirty="0">
                <a:solidFill>
                  <a:schemeClr val="bg1"/>
                </a:solidFill>
              </a:rPr>
              <a:t>штучні вироби виготовлені шляхом лиття, труби, тара і пакети</a:t>
            </a:r>
          </a:p>
          <a:p>
            <a:pPr algn="ctr"/>
            <a:endParaRPr lang="ru-RU" sz="825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2062" y="3409329"/>
            <a:ext cx="800099" cy="981038"/>
          </a:xfrm>
          <a:prstGeom prst="rect">
            <a:avLst/>
          </a:prstGeom>
          <a:solidFill>
            <a:srgbClr val="A87946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825" dirty="0">
                <a:solidFill>
                  <a:schemeClr val="bg1"/>
                </a:solidFill>
              </a:rPr>
              <a:t>контейнери, труби, меблі, промислова тара, плівка, вироби будівельні</a:t>
            </a:r>
          </a:p>
          <a:p>
            <a:pPr algn="ctr"/>
            <a:endParaRPr lang="ru-RU" sz="825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24547" y="3409329"/>
            <a:ext cx="800099" cy="9810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825" dirty="0">
                <a:solidFill>
                  <a:schemeClr val="bg1"/>
                </a:solidFill>
              </a:rPr>
              <a:t>робочі поверхні, ігрові майданчики, пакети, будівельні вироби</a:t>
            </a:r>
            <a:endParaRPr lang="ru-RU" sz="825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98243" y="3409329"/>
            <a:ext cx="800099" cy="981038"/>
          </a:xfrm>
          <a:prstGeom prst="rect">
            <a:avLst/>
          </a:prstGeom>
          <a:solidFill>
            <a:srgbClr val="178D66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825" dirty="0">
                <a:solidFill>
                  <a:schemeClr val="bg1"/>
                </a:solidFill>
              </a:rPr>
              <a:t>медичні ємності, труби, басейни, душові кімнати</a:t>
            </a:r>
          </a:p>
          <a:p>
            <a:pPr algn="ctr"/>
            <a:endParaRPr lang="ru-RU" sz="825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50808" y="3404204"/>
            <a:ext cx="800099" cy="981038"/>
          </a:xfrm>
          <a:prstGeom prst="rect">
            <a:avLst/>
          </a:prstGeom>
          <a:solidFill>
            <a:srgbClr val="A87946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825" dirty="0">
                <a:solidFill>
                  <a:schemeClr val="bg1"/>
                </a:solidFill>
              </a:rPr>
              <a:t>посуд, іграшки, плитки для будівництва, </a:t>
            </a:r>
            <a:r>
              <a:rPr lang="uk-UA" sz="825" dirty="0" err="1">
                <a:solidFill>
                  <a:schemeClr val="bg1"/>
                </a:solidFill>
              </a:rPr>
              <a:t>паковання</a:t>
            </a:r>
            <a:r>
              <a:rPr lang="uk-UA" sz="825" dirty="0">
                <a:solidFill>
                  <a:schemeClr val="bg1"/>
                </a:solidFill>
              </a:rPr>
              <a:t> і тара</a:t>
            </a:r>
          </a:p>
          <a:p>
            <a:pPr algn="ctr"/>
            <a:endParaRPr lang="ru-RU" sz="825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867" y="2093476"/>
            <a:ext cx="3184160" cy="32085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350" dirty="0"/>
              <a:t>Більш безпечним є пластик за </a:t>
            </a:r>
          </a:p>
          <a:p>
            <a:r>
              <a:rPr lang="uk-UA" sz="1350" b="1" dirty="0"/>
              <a:t>№№ 4 </a:t>
            </a:r>
            <a:r>
              <a:rPr lang="en-US" sz="1350" b="1" dirty="0"/>
              <a:t>(PE-LD) </a:t>
            </a:r>
            <a:r>
              <a:rPr lang="uk-UA" sz="1350" b="1" dirty="0"/>
              <a:t>і 5</a:t>
            </a:r>
            <a:r>
              <a:rPr lang="en-US" sz="1350" b="1" dirty="0"/>
              <a:t> (PP)</a:t>
            </a:r>
            <a:r>
              <a:rPr lang="uk-UA" sz="1350" dirty="0"/>
              <a:t>. Не підлягає тривалому і сильному нагріванню. Підлягає багаторазовому перероблянню.</a:t>
            </a:r>
          </a:p>
          <a:p>
            <a:endParaRPr lang="uk-UA" sz="1350" dirty="0"/>
          </a:p>
          <a:p>
            <a:r>
              <a:rPr lang="uk-UA" sz="1350" dirty="0"/>
              <a:t>Пластик за </a:t>
            </a:r>
            <a:r>
              <a:rPr lang="uk-UA" sz="1350" b="1" dirty="0"/>
              <a:t>№№ 1 (</a:t>
            </a:r>
            <a:r>
              <a:rPr lang="en-US" sz="1350" b="1" dirty="0"/>
              <a:t>PETE)</a:t>
            </a:r>
            <a:r>
              <a:rPr lang="uk-UA" sz="1350" b="1" dirty="0"/>
              <a:t> і 2 </a:t>
            </a:r>
            <a:r>
              <a:rPr lang="en-US" sz="1350" b="1" dirty="0"/>
              <a:t>(PE-HD) </a:t>
            </a:r>
            <a:r>
              <a:rPr lang="uk-UA" sz="1350" dirty="0"/>
              <a:t>може бути перероблений не більше одного разу.</a:t>
            </a:r>
          </a:p>
          <a:p>
            <a:endParaRPr lang="uk-UA" sz="1350" dirty="0"/>
          </a:p>
          <a:p>
            <a:r>
              <a:rPr lang="uk-UA" sz="1350" dirty="0"/>
              <a:t>Пластик за </a:t>
            </a:r>
            <a:r>
              <a:rPr lang="uk-UA" sz="1350" b="1" dirty="0"/>
              <a:t>№№ 3 (PVC), 6 (PS) і 7 (</a:t>
            </a:r>
            <a:r>
              <a:rPr lang="uk-UA" sz="1350" b="1" dirty="0" err="1"/>
              <a:t>Other</a:t>
            </a:r>
            <a:r>
              <a:rPr lang="uk-UA" sz="1350" b="1" dirty="0"/>
              <a:t>) </a:t>
            </a:r>
            <a:r>
              <a:rPr lang="uk-UA" sz="1350" dirty="0"/>
              <a:t>зовсім не підходять для контактів з питною водою і їжею. Вони містять небезпечні для здоров'я речовини - хлор, стирол, </a:t>
            </a:r>
            <a:r>
              <a:rPr lang="uk-UA" sz="1350" dirty="0" err="1"/>
              <a:t>бісфенол</a:t>
            </a:r>
            <a:r>
              <a:rPr lang="uk-UA" sz="1350" dirty="0"/>
              <a:t> та інші.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46669" y="1588494"/>
            <a:ext cx="350647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2FA345"/>
                </a:solidFill>
              </a:rPr>
              <a:t>МАРКУВАННЯ ПЛАСТІКУ </a:t>
            </a:r>
            <a:endParaRPr lang="ru-RU" sz="2400" b="1" dirty="0">
              <a:solidFill>
                <a:srgbClr val="2FA3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50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673" y="1255574"/>
            <a:ext cx="8114653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b="1" kern="100" dirty="0">
                <a:solidFill>
                  <a:schemeClr val="bg1"/>
                </a:solidFill>
                <a:ea typeface="SimSun" panose="02010600030101010101" pitchFamily="2" charset="-122"/>
              </a:rPr>
              <a:t>Інформація про технічні, якісні та кількісні</a:t>
            </a:r>
            <a:r>
              <a:rPr lang="uk-UA" b="1" kern="1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uk-UA" b="1" kern="100" dirty="0">
                <a:solidFill>
                  <a:schemeClr val="bg1"/>
                </a:solidFill>
                <a:ea typeface="SimSun" panose="02010600030101010101" pitchFamily="2" charset="-122"/>
              </a:rPr>
              <a:t>характеристики предмета закупівлі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711" y="1831688"/>
            <a:ext cx="7607595" cy="35086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100" b="1" dirty="0"/>
              <a:t>Вироби </a:t>
            </a:r>
            <a:r>
              <a:rPr lang="uk-UA" sz="2100" dirty="0"/>
              <a:t>повинні бути виготовлені з (назва матеріалу).</a:t>
            </a:r>
          </a:p>
          <a:p>
            <a:endParaRPr lang="uk-UA" sz="2100" dirty="0"/>
          </a:p>
          <a:p>
            <a:r>
              <a:rPr lang="uk-UA" sz="1500" u="sng" dirty="0"/>
              <a:t>Підтвердний документ:</a:t>
            </a:r>
          </a:p>
          <a:p>
            <a:endParaRPr lang="uk-UA" sz="1500" b="1" dirty="0"/>
          </a:p>
          <a:p>
            <a:r>
              <a:rPr lang="uk-UA" sz="1500" b="1" dirty="0"/>
              <a:t>Варіант А</a:t>
            </a:r>
            <a:r>
              <a:rPr lang="uk-UA" sz="1500" dirty="0"/>
              <a:t>.  Паспорт (сертифікат) якості (у разі якщо виріб виготовлений згідно з ДСТУ, EN, ISO).</a:t>
            </a:r>
          </a:p>
          <a:p>
            <a:endParaRPr lang="uk-UA" sz="1500" dirty="0"/>
          </a:p>
          <a:p>
            <a:r>
              <a:rPr lang="uk-UA" sz="1500" b="1" dirty="0"/>
              <a:t>Варіант Б</a:t>
            </a:r>
            <a:r>
              <a:rPr lang="uk-UA" sz="1500" dirty="0"/>
              <a:t>. Паспорт (сертифікат) якості та витяг (сторінку) нормативного документу що встановлює технічні умови виробництва і у якому зазначений матеріал для виготовляння виробу.</a:t>
            </a:r>
          </a:p>
          <a:p>
            <a:endParaRPr lang="uk-UA" sz="1500" dirty="0"/>
          </a:p>
          <a:p>
            <a:r>
              <a:rPr lang="uk-UA" sz="1500" b="1" dirty="0"/>
              <a:t>Варіант В</a:t>
            </a:r>
            <a:r>
              <a:rPr lang="uk-UA" sz="1500" dirty="0"/>
              <a:t>. Інший підтвердний документ (протокол, висновок) виданий незалежною третьою стороною, компетентність якої підтверджена шляхом акредитації і в якому наведений склад виробу. </a:t>
            </a:r>
          </a:p>
        </p:txBody>
      </p:sp>
    </p:spTree>
    <p:extLst>
      <p:ext uri="{BB962C8B-B14F-4D97-AF65-F5344CB8AC3E}">
        <p14:creationId xmlns:p14="http://schemas.microsoft.com/office/powerpoint/2010/main" val="2889574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56" y="1080264"/>
            <a:ext cx="671513" cy="664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9269" y="1306158"/>
            <a:ext cx="39067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b="1" dirty="0"/>
              <a:t>Матеріал (вид полімеру)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83" y="1265064"/>
            <a:ext cx="306893" cy="395011"/>
          </a:xfrm>
          <a:prstGeom prst="rect">
            <a:avLst/>
          </a:prstGeom>
        </p:spPr>
      </p:pic>
      <p:pic>
        <p:nvPicPr>
          <p:cNvPr id="4098" name="Picture 2" descr="Позначки на пластику: що потрібно знати, коли Ви купуєте воду в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653" y="1583157"/>
            <a:ext cx="5150644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9711" y="1418491"/>
            <a:ext cx="4582205" cy="6522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1762" y="1970527"/>
            <a:ext cx="250643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>
                <a:solidFill>
                  <a:srgbClr val="333333"/>
                </a:solidFill>
              </a:rPr>
              <a:t>ДСТУ 4260:2003 </a:t>
            </a:r>
          </a:p>
          <a:p>
            <a:r>
              <a:rPr lang="ru-RU" sz="1350" dirty="0">
                <a:solidFill>
                  <a:srgbClr val="333333"/>
                </a:solidFill>
              </a:rPr>
              <a:t>Тара і </a:t>
            </a:r>
            <a:r>
              <a:rPr lang="ru-RU" sz="1350" dirty="0" err="1">
                <a:solidFill>
                  <a:srgbClr val="333333"/>
                </a:solidFill>
              </a:rPr>
              <a:t>паковання</a:t>
            </a:r>
            <a:r>
              <a:rPr lang="ru-RU" sz="1350" dirty="0">
                <a:solidFill>
                  <a:srgbClr val="333333"/>
                </a:solidFill>
              </a:rPr>
              <a:t> </a:t>
            </a:r>
            <a:r>
              <a:rPr lang="ru-RU" sz="1350" dirty="0" err="1">
                <a:solidFill>
                  <a:srgbClr val="333333"/>
                </a:solidFill>
              </a:rPr>
              <a:t>спожиткові</a:t>
            </a:r>
            <a:r>
              <a:rPr lang="ru-RU" sz="1350" dirty="0">
                <a:solidFill>
                  <a:srgbClr val="333333"/>
                </a:solidFill>
              </a:rPr>
              <a:t>. </a:t>
            </a:r>
          </a:p>
          <a:p>
            <a:r>
              <a:rPr lang="ru-RU" sz="1350" dirty="0" err="1">
                <a:solidFill>
                  <a:srgbClr val="333333"/>
                </a:solidFill>
              </a:rPr>
              <a:t>Марковання</a:t>
            </a:r>
            <a:r>
              <a:rPr lang="ru-RU" sz="1350" dirty="0">
                <a:solidFill>
                  <a:srgbClr val="333333"/>
                </a:solidFill>
              </a:rPr>
              <a:t>. </a:t>
            </a:r>
            <a:r>
              <a:rPr lang="ru-RU" sz="1350" dirty="0" err="1">
                <a:solidFill>
                  <a:srgbClr val="333333"/>
                </a:solidFill>
              </a:rPr>
              <a:t>Загальні</a:t>
            </a:r>
            <a:r>
              <a:rPr lang="ru-RU" sz="1350" dirty="0">
                <a:solidFill>
                  <a:srgbClr val="333333"/>
                </a:solidFill>
              </a:rPr>
              <a:t> </a:t>
            </a:r>
            <a:r>
              <a:rPr lang="ru-RU" sz="1350" dirty="0" err="1">
                <a:solidFill>
                  <a:srgbClr val="333333"/>
                </a:solidFill>
              </a:rPr>
              <a:t>вимоги</a:t>
            </a:r>
            <a:r>
              <a:rPr lang="ru-RU" sz="1350" dirty="0">
                <a:solidFill>
                  <a:srgbClr val="333333"/>
                </a:solidFill>
              </a:rPr>
              <a:t>.</a:t>
            </a:r>
            <a:endParaRPr lang="ru-RU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4112589" y="1654823"/>
            <a:ext cx="42127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700" b="1" dirty="0">
                <a:solidFill>
                  <a:srgbClr val="74B230"/>
                </a:solidFill>
                <a:latin typeface="Arial Narrow" panose="020B0606020202030204" pitchFamily="34" charset="0"/>
              </a:rPr>
              <a:t>МАРКУВАННЯ ПАКУВАННЯ</a:t>
            </a:r>
            <a:endParaRPr lang="ru-RU" sz="2700" b="1" dirty="0">
              <a:solidFill>
                <a:srgbClr val="74B23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9" name="image2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23" y="3334556"/>
            <a:ext cx="2271713" cy="169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128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7229" y="1236385"/>
            <a:ext cx="8053431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b="1" kern="100" dirty="0">
                <a:solidFill>
                  <a:schemeClr val="bg1"/>
                </a:solidFill>
                <a:ea typeface="SimSun" panose="02010600030101010101" pitchFamily="2" charset="-122"/>
              </a:rPr>
              <a:t>Інформація про технічні, якісні та кількісні</a:t>
            </a:r>
            <a:r>
              <a:rPr lang="uk-UA" b="1" kern="1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uk-UA" b="1" kern="100" dirty="0">
                <a:solidFill>
                  <a:schemeClr val="bg1"/>
                </a:solidFill>
                <a:ea typeface="SimSun" panose="02010600030101010101" pitchFamily="2" charset="-122"/>
              </a:rPr>
              <a:t>характеристики предмета закупівлі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1621" y="1697464"/>
            <a:ext cx="7607595" cy="37394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100" b="1" dirty="0"/>
              <a:t>Пакування виробу </a:t>
            </a:r>
            <a:r>
              <a:rPr lang="uk-UA" sz="2100" dirty="0"/>
              <a:t>повинно бути марковано згідно з </a:t>
            </a:r>
            <a:r>
              <a:rPr lang="ru-RU" sz="2100" dirty="0">
                <a:solidFill>
                  <a:srgbClr val="333333"/>
                </a:solidFill>
              </a:rPr>
              <a:t>ДСТУ 4260</a:t>
            </a:r>
            <a:r>
              <a:rPr lang="uk-UA" sz="2100" dirty="0"/>
              <a:t>.</a:t>
            </a:r>
          </a:p>
          <a:p>
            <a:endParaRPr lang="uk-UA" sz="2100" dirty="0"/>
          </a:p>
          <a:p>
            <a:r>
              <a:rPr lang="uk-UA" u="sng" dirty="0"/>
              <a:t>Підтвердний документ:</a:t>
            </a:r>
          </a:p>
          <a:p>
            <a:r>
              <a:rPr lang="uk-UA" dirty="0"/>
              <a:t>Фото або копія/макет </a:t>
            </a:r>
            <a:r>
              <a:rPr lang="uk-UA" dirty="0" err="1"/>
              <a:t>паковання</a:t>
            </a:r>
            <a:r>
              <a:rPr lang="uk-UA" dirty="0"/>
              <a:t> виробу.</a:t>
            </a:r>
          </a:p>
          <a:p>
            <a:endParaRPr lang="uk-UA" sz="2100" dirty="0"/>
          </a:p>
          <a:p>
            <a:r>
              <a:rPr lang="uk-UA" sz="2100" b="1" dirty="0"/>
              <a:t>Виріб </a:t>
            </a:r>
            <a:r>
              <a:rPr lang="uk-UA" sz="2100" dirty="0"/>
              <a:t>повинен бути маркований за кодом матеріалу з якого він виготовлений.</a:t>
            </a:r>
          </a:p>
          <a:p>
            <a:endParaRPr lang="uk-UA" sz="2100" dirty="0"/>
          </a:p>
          <a:p>
            <a:r>
              <a:rPr lang="uk-UA" u="sng" dirty="0"/>
              <a:t>Підтвердний документ:</a:t>
            </a:r>
          </a:p>
          <a:p>
            <a:r>
              <a:rPr lang="uk-UA" dirty="0"/>
              <a:t>Фото виробу з маркуванням або копія/макет його </a:t>
            </a:r>
            <a:r>
              <a:rPr lang="uk-UA" dirty="0" err="1"/>
              <a:t>паковання</a:t>
            </a:r>
            <a:r>
              <a:rPr lang="uk-UA" dirty="0"/>
              <a:t>, етикетки чи ярлику.</a:t>
            </a:r>
          </a:p>
          <a:p>
            <a:endParaRPr lang="uk-UA" sz="2100" dirty="0"/>
          </a:p>
        </p:txBody>
      </p:sp>
    </p:spTree>
    <p:extLst>
      <p:ext uri="{BB962C8B-B14F-4D97-AF65-F5344CB8AC3E}">
        <p14:creationId xmlns:p14="http://schemas.microsoft.com/office/powerpoint/2010/main" val="2732520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56" y="1080264"/>
            <a:ext cx="671513" cy="664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9269" y="1170074"/>
            <a:ext cx="39067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b="1" dirty="0"/>
              <a:t>Продукція зі збільшеним строком експлуатації</a:t>
            </a:r>
            <a:endParaRPr lang="ru-RU" sz="1350" dirty="0"/>
          </a:p>
        </p:txBody>
      </p:sp>
      <p:pic>
        <p:nvPicPr>
          <p:cNvPr id="8" name="Picture 3" descr="ÐÐ°ÑÑÐ¸Ð½ÐºÐ¸ Ð¿Ð¾ Ð·Ð°Ð¿ÑÐ¾ÑÑ IS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1" y="2178698"/>
            <a:ext cx="2176676" cy="108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17452" y="3481847"/>
            <a:ext cx="2809469" cy="13346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41587" tIns="20793" rIns="41587" bIns="20793">
            <a:spAutoFit/>
          </a:bodyPr>
          <a:lstStyle>
            <a:lvl1pPr defTabSz="3111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5575" indent="52388" defTabSz="3111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11150" indent="104775" defTabSz="3111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68313" indent="155575" defTabSz="3111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23888" indent="207963" defTabSz="3111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1088" indent="207963" defTabSz="31115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538288" indent="207963" defTabSz="31115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95488" indent="207963" defTabSz="31115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452688" indent="207963" defTabSz="31115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ru-RU" sz="1200" b="1" dirty="0">
                <a:latin typeface="+mn-lt"/>
              </a:rPr>
              <a:t>Міжнародний стандарт </a:t>
            </a:r>
            <a:r>
              <a:rPr lang="en-US" altLang="ru-RU" sz="1200" b="1" dirty="0">
                <a:latin typeface="+mn-lt"/>
              </a:rPr>
              <a:t>ISO 1402</a:t>
            </a:r>
            <a:r>
              <a:rPr lang="uk-UA" altLang="ru-RU" sz="1200" b="1" dirty="0">
                <a:latin typeface="+mn-lt"/>
              </a:rPr>
              <a:t>1</a:t>
            </a:r>
            <a:endParaRPr lang="ru-RU" altLang="ru-RU" sz="1200" b="1" dirty="0">
              <a:latin typeface="+mn-lt"/>
            </a:endParaRPr>
          </a:p>
          <a:p>
            <a:r>
              <a:rPr lang="uk-UA" altLang="ru-RU" sz="1200" b="1" dirty="0">
                <a:latin typeface="+mn-lt"/>
              </a:rPr>
              <a:t>якій визначає принципи і методи</a:t>
            </a:r>
          </a:p>
          <a:p>
            <a:r>
              <a:rPr lang="uk-UA" altLang="ru-RU" sz="1200" b="1" dirty="0">
                <a:latin typeface="+mn-lt"/>
              </a:rPr>
              <a:t>застосування. </a:t>
            </a:r>
          </a:p>
          <a:p>
            <a:endParaRPr lang="uk-UA" altLang="ru-RU" sz="1200" b="1" dirty="0">
              <a:latin typeface="+mn-lt"/>
            </a:endParaRPr>
          </a:p>
          <a:p>
            <a:r>
              <a:rPr lang="uk-UA" altLang="ru-RU" sz="1200" dirty="0">
                <a:latin typeface="+mn-lt"/>
              </a:rPr>
              <a:t>Впроваджений до національної </a:t>
            </a:r>
          </a:p>
          <a:p>
            <a:r>
              <a:rPr lang="uk-UA" altLang="ru-RU" sz="1200" dirty="0">
                <a:latin typeface="+mn-lt"/>
              </a:rPr>
              <a:t>системи стандартизації =</a:t>
            </a:r>
          </a:p>
          <a:p>
            <a:r>
              <a:rPr lang="uk-UA" altLang="ru-RU" sz="1200" dirty="0">
                <a:latin typeface="+mn-lt"/>
              </a:rPr>
              <a:t>ДСТУ </a:t>
            </a:r>
            <a:r>
              <a:rPr lang="en-US" altLang="ru-RU" sz="1200" dirty="0">
                <a:latin typeface="+mn-lt"/>
              </a:rPr>
              <a:t>ISO 1402</a:t>
            </a:r>
            <a:r>
              <a:rPr lang="uk-UA" altLang="ru-RU" sz="1200" dirty="0">
                <a:latin typeface="+mn-lt"/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19588" y="1654822"/>
            <a:ext cx="5273892" cy="11310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350" dirty="0"/>
              <a:t>Виріб має більш тривалий строк експлуатації завдяки поліпшеній надійності або придатності до модернізування, результатом чого є економія ресурсів або </a:t>
            </a:r>
            <a:r>
              <a:rPr lang="uk-UA" sz="1350" dirty="0" err="1"/>
              <a:t>маловідходність</a:t>
            </a:r>
            <a:r>
              <a:rPr lang="uk-UA" sz="1350" dirty="0"/>
              <a:t>.</a:t>
            </a:r>
          </a:p>
          <a:p>
            <a:endParaRPr lang="uk-UA" sz="1350" dirty="0"/>
          </a:p>
          <a:p>
            <a:endParaRPr lang="ru-RU" sz="135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30" y="1220887"/>
            <a:ext cx="312689" cy="4339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19588" y="2537834"/>
            <a:ext cx="5985619" cy="7386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1500" b="1" dirty="0">
                <a:solidFill>
                  <a:schemeClr val="bg1"/>
                </a:solidFill>
                <a:ea typeface="Times New Roman" panose="02020603050405020304" pitchFamily="18" charset="0"/>
              </a:rPr>
              <a:t>Придатність до модернізування </a:t>
            </a:r>
            <a:r>
              <a:rPr lang="uk-UA" sz="1500" dirty="0">
                <a:solidFill>
                  <a:schemeClr val="bg1"/>
                </a:solidFill>
                <a:ea typeface="Times New Roman" panose="02020603050405020304" pitchFamily="18" charset="0"/>
              </a:rPr>
              <a:t>(</a:t>
            </a:r>
            <a:r>
              <a:rPr lang="uk-UA" sz="1500" i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Upgradability</a:t>
            </a:r>
            <a:r>
              <a:rPr lang="uk-UA" sz="1500" i="1" dirty="0">
                <a:solidFill>
                  <a:schemeClr val="bg1"/>
                </a:solidFill>
                <a:ea typeface="Times New Roman" panose="02020603050405020304" pitchFamily="18" charset="0"/>
              </a:rPr>
              <a:t> – </a:t>
            </a:r>
            <a:r>
              <a:rPr lang="uk-UA" sz="1500" i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англ</a:t>
            </a:r>
            <a:r>
              <a:rPr lang="uk-UA" sz="1500" i="1" dirty="0">
                <a:solidFill>
                  <a:schemeClr val="bg1"/>
                </a:solidFill>
                <a:ea typeface="Times New Roman" panose="02020603050405020304" pitchFamily="18" charset="0"/>
              </a:rPr>
              <a:t>.</a:t>
            </a:r>
            <a:r>
              <a:rPr lang="uk-UA" sz="1500" dirty="0">
                <a:solidFill>
                  <a:schemeClr val="bg1"/>
                </a:solidFill>
                <a:ea typeface="Times New Roman" panose="02020603050405020304" pitchFamily="18" charset="0"/>
              </a:rPr>
              <a:t>)</a:t>
            </a:r>
            <a:endParaRPr lang="ru-RU" sz="15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r>
              <a:rPr lang="uk-UA" sz="135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Здатність продукції до оновлення чи заміни її частини з метою поліпшення функціональних характеристик або продовження строку експлуатації. </a:t>
            </a:r>
            <a:endParaRPr lang="ru-RU" sz="135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19588" y="3481847"/>
            <a:ext cx="59856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350" dirty="0">
                <a:ea typeface="Times New Roman" panose="02020603050405020304" pitchFamily="18" charset="0"/>
              </a:rPr>
              <a:t>Якщо твердження пов’язане з поліпшеною надійністю продукції, необхідно зазначити строк, на який збільшено гарантований виробником строк експлуатації.</a:t>
            </a:r>
            <a:endParaRPr lang="ru-RU" sz="1350" dirty="0">
              <a:ea typeface="Times New Roman" panose="02020603050405020304" pitchFamily="18" charset="0"/>
            </a:endParaRPr>
          </a:p>
          <a:p>
            <a:pPr algn="just"/>
            <a:r>
              <a:rPr lang="uk-UA" sz="1350" dirty="0">
                <a:ea typeface="Times New Roman" panose="02020603050405020304" pitchFamily="18" charset="0"/>
              </a:rPr>
              <a:t> </a:t>
            </a:r>
            <a:endParaRPr lang="ru-RU" sz="1350" dirty="0">
              <a:ea typeface="Times New Roman" panose="02020603050405020304" pitchFamily="18" charset="0"/>
            </a:endParaRPr>
          </a:p>
          <a:p>
            <a:r>
              <a:rPr lang="uk-UA" sz="1350" dirty="0">
                <a:ea typeface="Calibri" panose="020F0502020204030204" pitchFamily="34" charset="0"/>
                <a:cs typeface="Times New Roman" panose="02020603050405020304" pitchFamily="18" charset="0"/>
              </a:rPr>
              <a:t>Якщо твердження пов’язане з модернізуванням, слід навести інформацію про те що і як треба оновити, за якій період, щоб досягти  задекларованого збільшення строку експлуатації. Разом з цим мають бути зазначені контактні дані сервісних центрів які здатні забезпечити необхідну модернізацію.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3876402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56" y="1080264"/>
            <a:ext cx="671513" cy="664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9269" y="1273948"/>
            <a:ext cx="39067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b="1" dirty="0"/>
              <a:t>Продукція зі збільшеним строком експлуатації</a:t>
            </a:r>
            <a:endParaRPr lang="ru-RU" sz="135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30" y="1220887"/>
            <a:ext cx="312689" cy="433936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0181" y="1834444"/>
            <a:ext cx="8285038" cy="256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1350" dirty="0">
                <a:ea typeface="Times New Roman" panose="02020603050405020304" pitchFamily="18" charset="0"/>
              </a:rPr>
              <a:t>Порівняльні твердження, які стосуються екологічних характеристик продукції треба виражати кількісно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1350" dirty="0">
                <a:ea typeface="Times New Roman" panose="02020603050405020304" pitchFamily="18" charset="0"/>
              </a:rPr>
              <a:t>та обчислювати з використанням тих самих одиниць вимірювання. </a:t>
            </a:r>
            <a:endParaRPr lang="ru-RU" altLang="ru-RU" sz="1350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ru-RU" sz="1350" b="1" dirty="0">
              <a:ea typeface="Times New Roman" panose="02020603050405020304" pitchFamily="18" charset="0"/>
            </a:endParaRPr>
          </a:p>
          <a:p>
            <a:r>
              <a:rPr lang="uk-UA" altLang="ru-RU" sz="1350" dirty="0">
                <a:ea typeface="Times New Roman" panose="02020603050405020304" pitchFamily="18" charset="0"/>
              </a:rPr>
              <a:t>Порівняльні твердження про </a:t>
            </a:r>
            <a:r>
              <a:rPr lang="uk-UA" sz="1350" b="1" dirty="0"/>
              <a:t>збільшення строку експлуатації  виробу слід надавати в </a:t>
            </a:r>
            <a:r>
              <a:rPr lang="uk-UA" altLang="ru-RU" sz="1350" dirty="0">
                <a:ea typeface="Times New Roman" panose="02020603050405020304" pitchFamily="18" charset="0"/>
              </a:rPr>
              <a:t>абсолютних (виміряних) значень, і в цьому випадку їх треба виражати як відносні поліпшення.</a:t>
            </a:r>
            <a:endParaRPr lang="ru-RU" altLang="ru-RU" sz="1350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350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1350" dirty="0">
                <a:ea typeface="Times New Roman" panose="02020603050405020304" pitchFamily="18" charset="0"/>
              </a:rPr>
              <a:t>Наведений нижче приклад пояснює можливе поводження з абсолютними вимірюваннями.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350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1350" dirty="0">
                <a:ea typeface="Times New Roman" panose="02020603050405020304" pitchFamily="18" charset="0"/>
              </a:rPr>
              <a:t>У випадку поліпшення, внаслідок якого довговічність продукції збільшено з 10 місяців до 15 місяців, відносна різниця становить</a:t>
            </a:r>
            <a:endParaRPr lang="ru-RU" altLang="ru-RU" sz="1350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1350" dirty="0">
                <a:ea typeface="Times New Roman" panose="02020603050405020304" pitchFamily="18" charset="0"/>
              </a:rPr>
              <a:t>15 міс. – 10 міс.</a:t>
            </a:r>
            <a:endParaRPr lang="ru-RU" altLang="ru-RU" sz="1350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350" dirty="0">
              <a:latin typeface="Arial" panose="020B0604020202020204" pitchFamily="34" charset="0"/>
            </a:endParaRPr>
          </a:p>
        </p:txBody>
      </p:sp>
      <p:sp>
        <p:nvSpPr>
          <p:cNvPr id="12" name="Line 1"/>
          <p:cNvSpPr>
            <a:spLocks noChangeShapeType="1"/>
          </p:cNvSpPr>
          <p:nvPr/>
        </p:nvSpPr>
        <p:spPr bwMode="auto">
          <a:xfrm flipV="1">
            <a:off x="547275" y="4160125"/>
            <a:ext cx="1110076" cy="905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70182" y="4001632"/>
            <a:ext cx="8187782" cy="131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1350" dirty="0">
                <a:latin typeface="+mn-lt"/>
                <a:ea typeface="Times New Roman" panose="02020603050405020304" pitchFamily="18" charset="0"/>
              </a:rPr>
              <a:t>                              </a:t>
            </a:r>
            <a:r>
              <a:rPr lang="uk-UA" altLang="ru-RU" sz="1350" dirty="0">
                <a:latin typeface="+mn-lt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uk-UA" altLang="ru-RU" sz="1350" dirty="0">
                <a:latin typeface="+mn-lt"/>
                <a:ea typeface="Times New Roman" panose="02020603050405020304" pitchFamily="18" charset="0"/>
              </a:rPr>
              <a:t> 100 = 50%,</a:t>
            </a:r>
            <a:endParaRPr lang="ru-RU" altLang="ru-RU" sz="1350" dirty="0">
              <a:latin typeface="+mn-lt"/>
              <a:sym typeface="Symbol" panose="05050102010706020507" pitchFamily="18" charset="2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1350" dirty="0">
                <a:latin typeface="+mn-lt"/>
                <a:ea typeface="Times New Roman" panose="02020603050405020304" pitchFamily="18" charset="0"/>
                <a:sym typeface="Symbol" panose="05050102010706020507" pitchFamily="18" charset="2"/>
              </a:rPr>
              <a:t>       10 міс.</a:t>
            </a:r>
            <a:endParaRPr lang="ru-RU" altLang="ru-RU" sz="1350" dirty="0">
              <a:latin typeface="+mn-lt"/>
              <a:sym typeface="Symbol" panose="05050102010706020507" pitchFamily="18" charset="2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1350" dirty="0">
                <a:latin typeface="+mn-lt"/>
                <a:ea typeface="Times New Roman" panose="02020603050405020304" pitchFamily="18" charset="0"/>
                <a:sym typeface="Symbol" panose="05050102010706020507" pitchFamily="18" charset="2"/>
              </a:rPr>
              <a:t>і в цьому випадку можна було б зробити твердження про 50% збільшення терміну придатності.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1350" dirty="0">
                <a:latin typeface="+mn-lt"/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1350" dirty="0">
                <a:latin typeface="+mn-lt"/>
                <a:ea typeface="Times New Roman" panose="02020603050405020304" pitchFamily="18" charset="0"/>
                <a:sym typeface="Symbol" panose="05050102010706020507" pitchFamily="18" charset="2"/>
              </a:rPr>
              <a:t>Якщо одне з значень є нульовим, треба використовувати абсолютну різницю.</a:t>
            </a:r>
            <a:endParaRPr lang="ru-RU" altLang="ru-RU" sz="1350" dirty="0">
              <a:latin typeface="+mn-lt"/>
              <a:sym typeface="Symbol" panose="05050102010706020507" pitchFamily="18" charset="2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ru-RU" sz="1350" dirty="0">
              <a:latin typeface="+mn-lt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94091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9342" y="1465406"/>
            <a:ext cx="8192653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b="1" kern="100" dirty="0">
                <a:solidFill>
                  <a:schemeClr val="bg1"/>
                </a:solidFill>
                <a:ea typeface="SimSun" panose="02010600030101010101" pitchFamily="2" charset="-122"/>
              </a:rPr>
              <a:t>Інформація про технічні, якісні та кількісні</a:t>
            </a:r>
            <a:r>
              <a:rPr lang="uk-UA" b="1" kern="1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uk-UA" b="1" kern="100" dirty="0">
                <a:solidFill>
                  <a:schemeClr val="bg1"/>
                </a:solidFill>
                <a:ea typeface="SimSun" panose="02010600030101010101" pitchFamily="2" charset="-122"/>
              </a:rPr>
              <a:t>характеристики предмета закупівлі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1795" y="2205588"/>
            <a:ext cx="7880624" cy="24468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100" b="1" dirty="0"/>
              <a:t>Гарантійний строк експлуатації </a:t>
            </a:r>
            <a:r>
              <a:rPr lang="uk-UA" sz="2100" dirty="0"/>
              <a:t>виробу повинен бути не менш ніж ____ міс. </a:t>
            </a:r>
          </a:p>
          <a:p>
            <a:endParaRPr lang="uk-UA" sz="2100" dirty="0"/>
          </a:p>
          <a:p>
            <a:r>
              <a:rPr lang="uk-UA" u="sng" dirty="0"/>
              <a:t>Підтвердні документи:</a:t>
            </a:r>
          </a:p>
          <a:p>
            <a:endParaRPr lang="uk-UA" dirty="0"/>
          </a:p>
          <a:p>
            <a:r>
              <a:rPr lang="uk-UA" dirty="0"/>
              <a:t>1) Надана виробником гарантія на визначений строк експлуатації.</a:t>
            </a:r>
          </a:p>
          <a:p>
            <a:r>
              <a:rPr lang="uk-UA" dirty="0"/>
              <a:t>2) Договір у складі тендерної документації із визначеними умовами щодо гарантованого строку експлуатації.</a:t>
            </a:r>
          </a:p>
        </p:txBody>
      </p:sp>
    </p:spTree>
    <p:extLst>
      <p:ext uri="{BB962C8B-B14F-4D97-AF65-F5344CB8AC3E}">
        <p14:creationId xmlns:p14="http://schemas.microsoft.com/office/powerpoint/2010/main" val="732413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739" y="1279365"/>
            <a:ext cx="4947095" cy="17963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99576" y="3410595"/>
            <a:ext cx="306977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ea typeface="Calibri" panose="020F0502020204030204" pitchFamily="34" charset="0"/>
              </a:rPr>
              <a:t>ДЯКУЮ ЗА УВАГУ !!!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63587" y="3849176"/>
            <a:ext cx="4304017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Roboto"/>
                <a:hlinkClick r:id="rId3"/>
              </a:rPr>
              <a:t>svitlana.berzina@gmail.com</a:t>
            </a:r>
            <a:endParaRPr lang="en-US" b="1" dirty="0">
              <a:latin typeface="Roboto"/>
            </a:endParaRPr>
          </a:p>
          <a:p>
            <a:pPr algn="ctr"/>
            <a:endParaRPr lang="uk-UA" b="1" dirty="0">
              <a:latin typeface="Roboto"/>
            </a:endParaRPr>
          </a:p>
          <a:p>
            <a:pPr algn="ctr"/>
            <a:r>
              <a:rPr lang="en-US" b="1" dirty="0" err="1">
                <a:latin typeface="Roboto"/>
              </a:rPr>
              <a:t>Viber</a:t>
            </a:r>
            <a:r>
              <a:rPr lang="en-US" b="1" dirty="0">
                <a:latin typeface="Roboto"/>
              </a:rPr>
              <a:t>, </a:t>
            </a:r>
            <a:r>
              <a:rPr lang="en-US" b="1" dirty="0" err="1">
                <a:latin typeface="Roboto"/>
              </a:rPr>
              <a:t>WhatsApp</a:t>
            </a:r>
            <a:r>
              <a:rPr lang="en-US" b="1" dirty="0">
                <a:latin typeface="Roboto"/>
              </a:rPr>
              <a:t> </a:t>
            </a:r>
            <a:r>
              <a:rPr lang="uk-UA" b="1" dirty="0">
                <a:latin typeface="Roboto"/>
              </a:rPr>
              <a:t>+38 099 642 81 57</a:t>
            </a:r>
            <a:endParaRPr lang="en-US" b="1" dirty="0">
              <a:latin typeface="Roboto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21" y="2526643"/>
            <a:ext cx="1367518" cy="132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7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9952" y="3034716"/>
            <a:ext cx="6865974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650" dirty="0">
                <a:solidFill>
                  <a:srgbClr val="000000"/>
                </a:solidFill>
              </a:rPr>
              <a:t>Технічні специфікації можуть бути у формі переліку експлуатаційних або функціональних вимог, у тому числі </a:t>
            </a:r>
            <a:r>
              <a:rPr lang="uk-UA" sz="1650" b="1" dirty="0">
                <a:solidFill>
                  <a:srgbClr val="000000"/>
                </a:solidFill>
              </a:rPr>
              <a:t>екологічних характеристик</a:t>
            </a:r>
            <a:r>
              <a:rPr lang="uk-UA" sz="1650" dirty="0">
                <a:solidFill>
                  <a:srgbClr val="000000"/>
                </a:solidFill>
              </a:rPr>
              <a:t>, за умови, що такі вимоги є достатньо точними, щоб предмет закупівлі однозначно розумівся замовником і учасниками.</a:t>
            </a:r>
            <a:endParaRPr lang="uk-UA" sz="165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5264" y="1968008"/>
            <a:ext cx="4572000" cy="85408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uk-UA" sz="1650" b="1" dirty="0">
                <a:solidFill>
                  <a:srgbClr val="000000"/>
                </a:solidFill>
              </a:rPr>
              <a:t>Стаття 23.</a:t>
            </a:r>
            <a:r>
              <a:rPr lang="uk-UA" sz="1650" dirty="0">
                <a:solidFill>
                  <a:srgbClr val="000000"/>
                </a:solidFill>
              </a:rPr>
              <a:t> Технічні специфікації, маркування, сертифікати, протоколи випробувань та інші засоби підтвердження відповідності</a:t>
            </a:r>
            <a:endParaRPr lang="uk-UA" sz="165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228" y="4701590"/>
            <a:ext cx="4368072" cy="8540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650" dirty="0"/>
              <a:t>- ціна;</a:t>
            </a:r>
          </a:p>
          <a:p>
            <a:r>
              <a:rPr lang="uk-UA" sz="1650" dirty="0"/>
              <a:t>- нецінові критерії;</a:t>
            </a:r>
          </a:p>
          <a:p>
            <a:r>
              <a:rPr lang="uk-UA" sz="1650" dirty="0"/>
              <a:t>- вартість життєвого циклу.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5264" y="4355341"/>
            <a:ext cx="6140302" cy="3462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650" b="1" dirty="0">
                <a:solidFill>
                  <a:srgbClr val="000000"/>
                </a:solidFill>
              </a:rPr>
              <a:t>Стаття 29.</a:t>
            </a:r>
            <a:r>
              <a:rPr lang="uk-UA" sz="1650" dirty="0">
                <a:solidFill>
                  <a:srgbClr val="000000"/>
                </a:solidFill>
              </a:rPr>
              <a:t> Розгляд та оцінка тендерних пропозицій/пропозицій</a:t>
            </a:r>
            <a:endParaRPr lang="uk-UA" sz="1650" dirty="0"/>
          </a:p>
        </p:txBody>
      </p:sp>
      <p:sp>
        <p:nvSpPr>
          <p:cNvPr id="8" name="TextBox 7"/>
          <p:cNvSpPr txBox="1"/>
          <p:nvPr/>
        </p:nvSpPr>
        <p:spPr>
          <a:xfrm>
            <a:off x="405264" y="1494575"/>
            <a:ext cx="377853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50" b="1" dirty="0"/>
              <a:t>Закон України «Про публічні закупівлі»</a:t>
            </a:r>
            <a:endParaRPr lang="ru-RU" sz="1650" b="1" dirty="0"/>
          </a:p>
        </p:txBody>
      </p:sp>
      <p:pic>
        <p:nvPicPr>
          <p:cNvPr id="9" name="Picture 8" descr="Головна | Prozorro">
            <a:extLst>
              <a:ext uri="{FF2B5EF4-FFF2-40B4-BE49-F238E27FC236}">
                <a16:creationId xmlns:a16="http://schemas.microsoft.com/office/drawing/2014/main" id="{A2D7B2D4-5B4C-4F53-AAC8-AF15E0FF2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228" y="1492890"/>
            <a:ext cx="2170098" cy="66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68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" descr="SVG &gt; знаки логотип переработка - Свободное изображение и значок ...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D833F3-65D2-4BB1-8280-98D6DAEC5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518" y="1049379"/>
            <a:ext cx="6516978" cy="492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7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0A428F-B636-4269-92D0-30959FCA7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49" y="1088526"/>
            <a:ext cx="8305101" cy="485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17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31" y="1250742"/>
            <a:ext cx="286351" cy="443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19" y="1091805"/>
            <a:ext cx="671513" cy="664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4032" y="1178315"/>
            <a:ext cx="39067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b="1" dirty="0"/>
              <a:t>Ресурсоефективність</a:t>
            </a:r>
          </a:p>
          <a:p>
            <a:pPr lvl="0"/>
            <a:r>
              <a:rPr lang="uk-UA" sz="1350" b="1" dirty="0"/>
              <a:t>(</a:t>
            </a:r>
            <a:r>
              <a:rPr lang="uk-UA" sz="1350" b="1" dirty="0">
                <a:ea typeface="Times New Roman" panose="02020603050405020304" pitchFamily="18" charset="0"/>
              </a:rPr>
              <a:t>вміст повторно переробленого матеріалу</a:t>
            </a:r>
            <a:r>
              <a:rPr lang="uk-UA" sz="1350" b="1" dirty="0"/>
              <a:t>)</a:t>
            </a:r>
          </a:p>
        </p:txBody>
      </p:sp>
      <p:pic>
        <p:nvPicPr>
          <p:cNvPr id="8" name="Picture 3" descr="ÐÐ°ÑÑÐ¸Ð½ÐºÐ¸ Ð¿Ð¾ Ð·Ð°Ð¿ÑÐ¾ÑÑ IS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1" y="2357063"/>
            <a:ext cx="2176676" cy="108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0931" y="3645831"/>
            <a:ext cx="2809469" cy="13346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41587" tIns="20793" rIns="41587" bIns="20793">
            <a:spAutoFit/>
          </a:bodyPr>
          <a:lstStyle>
            <a:lvl1pPr defTabSz="3111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5575" indent="52388" defTabSz="3111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11150" indent="104775" defTabSz="3111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68313" indent="155575" defTabSz="3111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23888" indent="207963" defTabSz="3111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1088" indent="207963" defTabSz="31115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538288" indent="207963" defTabSz="31115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95488" indent="207963" defTabSz="31115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452688" indent="207963" defTabSz="31115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ru-RU" sz="1200" b="1" dirty="0">
                <a:latin typeface="+mn-lt"/>
              </a:rPr>
              <a:t>Міжнародний стандарт </a:t>
            </a:r>
            <a:r>
              <a:rPr lang="en-US" altLang="ru-RU" sz="1200" b="1" dirty="0">
                <a:latin typeface="+mn-lt"/>
              </a:rPr>
              <a:t>ISO 1402</a:t>
            </a:r>
            <a:r>
              <a:rPr lang="uk-UA" altLang="ru-RU" sz="1200" b="1" dirty="0">
                <a:latin typeface="+mn-lt"/>
              </a:rPr>
              <a:t>1</a:t>
            </a:r>
            <a:endParaRPr lang="ru-RU" altLang="ru-RU" sz="1200" b="1" dirty="0">
              <a:latin typeface="+mn-lt"/>
            </a:endParaRPr>
          </a:p>
          <a:p>
            <a:r>
              <a:rPr lang="uk-UA" altLang="ru-RU" sz="1200" b="1" dirty="0">
                <a:latin typeface="+mn-lt"/>
              </a:rPr>
              <a:t>якій визначає принципи і методи</a:t>
            </a:r>
          </a:p>
          <a:p>
            <a:r>
              <a:rPr lang="uk-UA" altLang="ru-RU" sz="1200" b="1" dirty="0">
                <a:latin typeface="+mn-lt"/>
              </a:rPr>
              <a:t>застосування. </a:t>
            </a:r>
          </a:p>
          <a:p>
            <a:endParaRPr lang="uk-UA" altLang="ru-RU" sz="1200" b="1" dirty="0">
              <a:latin typeface="+mn-lt"/>
            </a:endParaRPr>
          </a:p>
          <a:p>
            <a:r>
              <a:rPr lang="uk-UA" altLang="ru-RU" sz="1200" dirty="0">
                <a:latin typeface="+mn-lt"/>
              </a:rPr>
              <a:t>Впроваджений до національної </a:t>
            </a:r>
          </a:p>
          <a:p>
            <a:r>
              <a:rPr lang="uk-UA" altLang="ru-RU" sz="1200" dirty="0">
                <a:latin typeface="+mn-lt"/>
              </a:rPr>
              <a:t>системи стандартизації =</a:t>
            </a:r>
          </a:p>
          <a:p>
            <a:r>
              <a:rPr lang="uk-UA" altLang="ru-RU" sz="1200" dirty="0">
                <a:latin typeface="+mn-lt"/>
              </a:rPr>
              <a:t>ДСТУ </a:t>
            </a:r>
            <a:r>
              <a:rPr lang="en-US" altLang="ru-RU" sz="1200" dirty="0">
                <a:latin typeface="+mn-lt"/>
              </a:rPr>
              <a:t>ISO 1402</a:t>
            </a:r>
            <a:r>
              <a:rPr lang="uk-UA" altLang="ru-RU" sz="1200" dirty="0">
                <a:latin typeface="+mn-lt"/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19589" y="1949212"/>
            <a:ext cx="5273891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uk-UA" sz="1350" dirty="0">
                <a:ea typeface="Times New Roman" panose="02020603050405020304" pitchFamily="18" charset="0"/>
              </a:rPr>
              <a:t>Цей твердження може бути тлумачне  таким чином:</a:t>
            </a:r>
            <a:endParaRPr lang="ru-RU" sz="1350" dirty="0">
              <a:ea typeface="Times New Roman" panose="02020603050405020304" pitchFamily="18" charset="0"/>
            </a:endParaRPr>
          </a:p>
          <a:p>
            <a:pPr algn="just"/>
            <a:endParaRPr lang="ru-RU" sz="1350" dirty="0">
              <a:ea typeface="Times New Roman" panose="02020603050405020304" pitchFamily="18" charset="0"/>
            </a:endParaRPr>
          </a:p>
          <a:p>
            <a:pPr algn="just"/>
            <a:r>
              <a:rPr lang="uk-UA" sz="1350" dirty="0">
                <a:ea typeface="Times New Roman" panose="02020603050405020304" pitchFamily="18" charset="0"/>
              </a:rPr>
              <a:t>Масова частка повторно переробленого матеріалу в продукції. </a:t>
            </a:r>
          </a:p>
          <a:p>
            <a:pPr algn="just"/>
            <a:endParaRPr lang="uk-UA" sz="1350" dirty="0">
              <a:ea typeface="Times New Roman" panose="02020603050405020304" pitchFamily="18" charset="0"/>
            </a:endParaRPr>
          </a:p>
          <a:p>
            <a:pPr algn="just"/>
            <a:r>
              <a:rPr lang="uk-UA" sz="1350" dirty="0">
                <a:ea typeface="Times New Roman" panose="02020603050405020304" pitchFamily="18" charset="0"/>
              </a:rPr>
              <a:t>а) </a:t>
            </a:r>
            <a:r>
              <a:rPr lang="uk-UA" sz="1350" dirty="0" err="1">
                <a:ea typeface="Times New Roman" panose="02020603050405020304" pitchFamily="18" charset="0"/>
              </a:rPr>
              <a:t>Передспоживчий</a:t>
            </a:r>
            <a:r>
              <a:rPr lang="uk-UA" sz="1350" dirty="0">
                <a:ea typeface="Times New Roman" panose="02020603050405020304" pitchFamily="18" charset="0"/>
              </a:rPr>
              <a:t> матеріал</a:t>
            </a:r>
            <a:endParaRPr lang="ru-RU" sz="1350" dirty="0">
              <a:ea typeface="Times New Roman" panose="02020603050405020304" pitchFamily="18" charset="0"/>
            </a:endParaRPr>
          </a:p>
          <a:p>
            <a:pPr algn="just"/>
            <a:r>
              <a:rPr lang="uk-UA" sz="1350" dirty="0">
                <a:ea typeface="Times New Roman" panose="02020603050405020304" pitchFamily="18" charset="0"/>
              </a:rPr>
              <a:t>Матеріал, відведений від потоку відходів під час виробничого процесу. Винятком є повторне використання матеріалу, наприклад, придатного для переробляння, що утворюється під час технологічного процесу і якій може  бути відновлений у межах того самого процесу, в межах якого він утворюється.</a:t>
            </a:r>
          </a:p>
          <a:p>
            <a:pPr algn="just"/>
            <a:endParaRPr lang="ru-RU" sz="1350" dirty="0">
              <a:ea typeface="Times New Roman" panose="02020603050405020304" pitchFamily="18" charset="0"/>
            </a:endParaRPr>
          </a:p>
          <a:p>
            <a:pPr algn="just"/>
            <a:r>
              <a:rPr lang="uk-UA" sz="1350" dirty="0">
                <a:ea typeface="Times New Roman" panose="02020603050405020304" pitchFamily="18" charset="0"/>
              </a:rPr>
              <a:t>б) </a:t>
            </a:r>
            <a:r>
              <a:rPr lang="uk-UA" sz="1350" dirty="0" err="1">
                <a:ea typeface="Times New Roman" panose="02020603050405020304" pitchFamily="18" charset="0"/>
              </a:rPr>
              <a:t>Постспоживчий</a:t>
            </a:r>
            <a:r>
              <a:rPr lang="uk-UA" sz="1350" dirty="0">
                <a:ea typeface="Times New Roman" panose="02020603050405020304" pitchFamily="18" charset="0"/>
              </a:rPr>
              <a:t> матеріал</a:t>
            </a:r>
            <a:endParaRPr lang="ru-RU" sz="1350" dirty="0">
              <a:ea typeface="Times New Roman" panose="02020603050405020304" pitchFamily="18" charset="0"/>
            </a:endParaRPr>
          </a:p>
          <a:p>
            <a:pPr algn="just"/>
            <a:r>
              <a:rPr lang="uk-UA" sz="1350" dirty="0">
                <a:ea typeface="Times New Roman" panose="02020603050405020304" pitchFamily="18" charset="0"/>
              </a:rPr>
              <a:t>Матеріал, утворюваний домашніми господарствами чи підприємствами або організаціями які є кінцевими споживачами продукції. Це поняття охоплює усі види відходів що можуть бути перероблені за доступними технологіями.</a:t>
            </a:r>
            <a:r>
              <a:rPr lang="uk-UA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AutoShape 4" descr="SVG &gt; знаки логотип переработка - Свободное изображение и значок ...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1529" y="999009"/>
            <a:ext cx="1591318" cy="13908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3850" y="1555927"/>
            <a:ext cx="4876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350" b="1" dirty="0"/>
              <a:t>80%</a:t>
            </a:r>
            <a:endParaRPr lang="ru-RU" sz="1350" b="1" dirty="0"/>
          </a:p>
        </p:txBody>
      </p:sp>
    </p:spTree>
    <p:extLst>
      <p:ext uri="{BB962C8B-B14F-4D97-AF65-F5344CB8AC3E}">
        <p14:creationId xmlns:p14="http://schemas.microsoft.com/office/powerpoint/2010/main" val="3715999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752" y="1294959"/>
            <a:ext cx="800649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b="1" kern="100" dirty="0">
                <a:solidFill>
                  <a:schemeClr val="bg1"/>
                </a:solidFill>
                <a:ea typeface="SimSun" panose="02010600030101010101" pitchFamily="2" charset="-122"/>
              </a:rPr>
              <a:t>Інформація про технічні, якісні та кількісні</a:t>
            </a:r>
            <a:r>
              <a:rPr lang="uk-UA" b="1" kern="1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uk-UA" b="1" kern="100" dirty="0">
                <a:solidFill>
                  <a:schemeClr val="bg1"/>
                </a:solidFill>
                <a:ea typeface="SimSun" panose="02010600030101010101" pitchFamily="2" charset="-122"/>
              </a:rPr>
              <a:t>характеристики предмета закупівлі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3519" y="1836257"/>
            <a:ext cx="7607595" cy="9464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100" b="1" dirty="0"/>
              <a:t>Вироби </a:t>
            </a:r>
            <a:r>
              <a:rPr lang="uk-UA" sz="2100" dirty="0"/>
              <a:t>повинні містити не менш ніж </a:t>
            </a:r>
            <a:r>
              <a:rPr lang="uk-UA" sz="2100" u="sng" dirty="0"/>
              <a:t>ХХ</a:t>
            </a:r>
            <a:r>
              <a:rPr lang="uk-UA" sz="2100" dirty="0"/>
              <a:t>% повторно переробленого матеріалу.</a:t>
            </a:r>
          </a:p>
          <a:p>
            <a:r>
              <a:rPr lang="uk-UA" sz="1350" dirty="0"/>
              <a:t> </a:t>
            </a:r>
            <a:endParaRPr lang="ru-RU" sz="135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3351" y="2759586"/>
            <a:ext cx="7226152" cy="23775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uk-UA" sz="1350" b="1" kern="100" dirty="0">
                <a:solidFill>
                  <a:srgbClr val="00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Роз'яснення</a:t>
            </a:r>
          </a:p>
          <a:p>
            <a:pPr algn="just"/>
            <a:r>
              <a:rPr lang="uk-UA" sz="1350" kern="100" dirty="0">
                <a:solidFill>
                  <a:srgbClr val="00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При встановленні такої вимоги важливо бути впевненим що вона не порушує вимог санітарного законодавства або інших нормативів.</a:t>
            </a:r>
          </a:p>
          <a:p>
            <a:pPr algn="just"/>
            <a:endParaRPr lang="uk-UA" sz="1350" kern="100" dirty="0">
              <a:solidFill>
                <a:srgbClr val="000000"/>
              </a:solidFill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just"/>
            <a:r>
              <a:rPr lang="uk-UA" sz="1350" kern="100" dirty="0">
                <a:solidFill>
                  <a:srgbClr val="000000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Наприклад, у пластикових виробах що контактують з питною водою або харчовими продуктами заборонено вміст повторно  переробленого матеріалу. </a:t>
            </a:r>
          </a:p>
          <a:p>
            <a:pPr algn="just"/>
            <a:endParaRPr lang="uk-UA" sz="1350" kern="100" dirty="0">
              <a:solidFill>
                <a:srgbClr val="000000"/>
              </a:solidFill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just"/>
            <a:r>
              <a:rPr lang="uk-UA" sz="1350" kern="100" dirty="0">
                <a:solidFill>
                  <a:srgbClr val="000000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Наприклад, виготовляння труб для питного водопостачання згідно з ДСТУ </a:t>
            </a:r>
            <a:r>
              <a:rPr lang="en-US" sz="1350" kern="100" dirty="0">
                <a:solidFill>
                  <a:srgbClr val="000000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EN 12201-2:2018</a:t>
            </a:r>
            <a:r>
              <a:rPr lang="uk-UA" sz="1350" kern="100" dirty="0">
                <a:solidFill>
                  <a:srgbClr val="000000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 не передбачає застосування переробленого матеріалу. Деякі вироби можуть містити перероблений пластик у якості добавки (10-30%) а інші – виготовлятись з </a:t>
            </a:r>
            <a:r>
              <a:rPr lang="uk-UA" sz="1350" kern="100" dirty="0" err="1">
                <a:solidFill>
                  <a:srgbClr val="000000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грануляту</a:t>
            </a:r>
            <a:r>
              <a:rPr lang="uk-UA" sz="1350" kern="100" dirty="0">
                <a:solidFill>
                  <a:srgbClr val="000000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 з переробленого пластику на 100%. Наприклад – труби для водовідведення. </a:t>
            </a:r>
            <a:endParaRPr lang="ru-RU" sz="1350" kern="10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12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143" y="1179097"/>
            <a:ext cx="7886700" cy="447875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uk-UA" sz="1350" b="1" dirty="0"/>
              <a:t>Схематичне представлення системи повторного переробляння матеріалу згідно з ДСТУ ISO 14021</a:t>
            </a:r>
          </a:p>
        </p:txBody>
      </p:sp>
      <p:sp>
        <p:nvSpPr>
          <p:cNvPr id="4" name="Rectangle 44"/>
          <p:cNvSpPr>
            <a:spLocks noChangeArrowheads="1"/>
          </p:cNvSpPr>
          <p:nvPr/>
        </p:nvSpPr>
        <p:spPr bwMode="auto"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1325462" y="1791210"/>
            <a:ext cx="5513558" cy="4013971"/>
            <a:chOff x="1465" y="6575"/>
            <a:chExt cx="9235" cy="6150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465" y="9105"/>
              <a:ext cx="720" cy="647"/>
              <a:chOff x="47" y="2582"/>
              <a:chExt cx="720" cy="647"/>
            </a:xfrm>
          </p:grpSpPr>
          <p:sp>
            <p:nvSpPr>
              <p:cNvPr id="46" name="Oval 4"/>
              <p:cNvSpPr>
                <a:spLocks noChangeArrowheads="1"/>
              </p:cNvSpPr>
              <p:nvPr/>
            </p:nvSpPr>
            <p:spPr bwMode="auto">
              <a:xfrm>
                <a:off x="47" y="2582"/>
                <a:ext cx="720" cy="64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68580" tIns="34290" rIns="68580" bIns="34290" anchor="t" anchorCtr="0" upright="1">
                <a:noAutofit/>
              </a:bodyPr>
              <a:lstStyle/>
              <a:p>
                <a:endParaRPr lang="ru-RU" sz="1350"/>
              </a:p>
            </p:txBody>
          </p:sp>
          <p:sp>
            <p:nvSpPr>
              <p:cNvPr id="47" name="Rectangle 5"/>
              <p:cNvSpPr>
                <a:spLocks noChangeArrowheads="1"/>
              </p:cNvSpPr>
              <p:nvPr/>
            </p:nvSpPr>
            <p:spPr bwMode="auto">
              <a:xfrm>
                <a:off x="104" y="2771"/>
                <a:ext cx="60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525" tIns="9525" rIns="9525" bIns="9525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uk-UA" sz="6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Відхід</a:t>
                </a:r>
                <a:endParaRPr lang="ru-RU" sz="82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491" y="9004"/>
              <a:ext cx="1631" cy="81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525" tIns="9525" rIns="9525" bIns="9525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uk-UA" sz="6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Рекупераційний процес </a:t>
              </a:r>
              <a:br>
                <a:rPr lang="uk-UA" sz="6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uk-UA" sz="6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(збирання/</a:t>
              </a:r>
              <a:br>
                <a:rPr lang="uk-UA" sz="6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uk-UA" sz="6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сортування)</a:t>
              </a:r>
              <a:endParaRPr lang="ru-RU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453" y="9160"/>
              <a:ext cx="1383" cy="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525" tIns="9525" rIns="9525" bIns="9525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uk-UA" sz="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Регенерований</a:t>
              </a:r>
              <a:br>
                <a:rPr lang="uk-UA" sz="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uk-UA" sz="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uk-UA" sz="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рекуперований</a:t>
              </a:r>
              <a:r>
                <a:rPr lang="uk-UA" sz="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br>
                <a:rPr lang="uk-UA" sz="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uk-UA" sz="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матеріал</a:t>
              </a:r>
              <a:endParaRPr lang="ru-RU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222" y="9146"/>
              <a:ext cx="1272" cy="5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525" tIns="9525" rIns="9525" bIns="9525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uk-UA" sz="6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Процес</a:t>
              </a:r>
              <a:br>
                <a:rPr lang="uk-UA" sz="6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uk-UA" sz="6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повторного</a:t>
              </a:r>
              <a:br>
                <a:rPr lang="uk-UA" sz="6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uk-UA" sz="6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переробляння</a:t>
              </a:r>
              <a:endParaRPr lang="ru-RU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7753" y="9105"/>
              <a:ext cx="1344" cy="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525" tIns="9525" rIns="9525" bIns="9525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uk-UA" sz="6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Повторно</a:t>
              </a:r>
              <a:br>
                <a:rPr lang="uk-UA" sz="6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uk-UA" sz="6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перероблений</a:t>
              </a:r>
              <a:br>
                <a:rPr lang="uk-UA" sz="6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uk-UA" sz="6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матеріал (А)</a:t>
              </a:r>
              <a:endParaRPr lang="ru-RU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9317" y="9159"/>
              <a:ext cx="1383" cy="59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525" tIns="9525" rIns="9525" bIns="9525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375"/>
                </a:spcBef>
                <a:spcAft>
                  <a:spcPts val="600"/>
                </a:spcAft>
              </a:pPr>
              <a:r>
                <a:rPr lang="uk-UA" sz="6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Процес</a:t>
              </a:r>
              <a:br>
                <a:rPr lang="uk-UA" sz="6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uk-UA" sz="6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виготовляння</a:t>
              </a:r>
              <a:endParaRPr lang="ru-RU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Line 11"/>
            <p:cNvCxnSpPr>
              <a:cxnSpLocks noChangeShapeType="1"/>
            </p:cNvCxnSpPr>
            <p:nvPr/>
          </p:nvCxnSpPr>
          <p:spPr bwMode="auto">
            <a:xfrm>
              <a:off x="2184" y="9427"/>
              <a:ext cx="33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4066" y="11918"/>
              <a:ext cx="1217" cy="807"/>
              <a:chOff x="2648" y="5395"/>
              <a:chExt cx="1217" cy="807"/>
            </a:xfrm>
          </p:grpSpPr>
          <p:sp>
            <p:nvSpPr>
              <p:cNvPr id="40" name="Rectangle 13"/>
              <p:cNvSpPr>
                <a:spLocks noChangeArrowheads="1"/>
              </p:cNvSpPr>
              <p:nvPr/>
            </p:nvSpPr>
            <p:spPr bwMode="auto">
              <a:xfrm>
                <a:off x="2648" y="5395"/>
                <a:ext cx="1217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525" tIns="9525" rIns="9525" bIns="9525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450"/>
                  </a:spcBef>
                  <a:spcAft>
                    <a:spcPts val="600"/>
                  </a:spcAft>
                </a:pPr>
                <a:r>
                  <a:rPr lang="uk-UA" sz="675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Остаточне видалення</a:t>
                </a:r>
                <a:endParaRPr lang="ru-RU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1" name="Line 14"/>
              <p:cNvCxnSpPr>
                <a:cxnSpLocks noChangeShapeType="1"/>
              </p:cNvCxnSpPr>
              <p:nvPr/>
            </p:nvCxnSpPr>
            <p:spPr bwMode="auto">
              <a:xfrm>
                <a:off x="2648" y="5395"/>
                <a:ext cx="1" cy="5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Line 15"/>
              <p:cNvCxnSpPr>
                <a:cxnSpLocks noChangeShapeType="1"/>
              </p:cNvCxnSpPr>
              <p:nvPr/>
            </p:nvCxnSpPr>
            <p:spPr bwMode="auto">
              <a:xfrm>
                <a:off x="3847" y="5399"/>
                <a:ext cx="1" cy="5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Line 16"/>
              <p:cNvCxnSpPr>
                <a:cxnSpLocks noChangeShapeType="1"/>
              </p:cNvCxnSpPr>
              <p:nvPr/>
            </p:nvCxnSpPr>
            <p:spPr bwMode="auto">
              <a:xfrm>
                <a:off x="2648" y="5395"/>
                <a:ext cx="121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Line 17"/>
              <p:cNvCxnSpPr>
                <a:cxnSpLocks noChangeShapeType="1"/>
              </p:cNvCxnSpPr>
              <p:nvPr/>
            </p:nvCxnSpPr>
            <p:spPr bwMode="auto">
              <a:xfrm>
                <a:off x="2648" y="5971"/>
                <a:ext cx="609" cy="21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Line 18"/>
              <p:cNvCxnSpPr>
                <a:cxnSpLocks noChangeShapeType="1"/>
              </p:cNvCxnSpPr>
              <p:nvPr/>
            </p:nvCxnSpPr>
            <p:spPr bwMode="auto">
              <a:xfrm flipH="1">
                <a:off x="3243" y="5961"/>
                <a:ext cx="609" cy="2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9472" y="11040"/>
              <a:ext cx="1162" cy="10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ru-RU" sz="1350"/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>
              <a:off x="9573" y="11238"/>
              <a:ext cx="960" cy="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525" tIns="9525" rIns="9525" bIns="9525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uk-UA" sz="6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Кінцева продукція </a:t>
              </a:r>
              <a:r>
                <a:rPr lang="ru-RU" sz="600" spc="-8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(P) </a:t>
              </a:r>
              <a:br>
                <a:rPr lang="ru-RU" sz="600" spc="-8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sz="600" spc="-45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(P = A + B)</a:t>
              </a:r>
              <a:endParaRPr lang="ru-RU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Line 21"/>
            <p:cNvCxnSpPr>
              <a:cxnSpLocks noChangeShapeType="1"/>
            </p:cNvCxnSpPr>
            <p:nvPr/>
          </p:nvCxnSpPr>
          <p:spPr bwMode="auto">
            <a:xfrm>
              <a:off x="4122" y="9442"/>
              <a:ext cx="33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" name="Line 22"/>
            <p:cNvCxnSpPr>
              <a:cxnSpLocks noChangeShapeType="1"/>
            </p:cNvCxnSpPr>
            <p:nvPr/>
          </p:nvCxnSpPr>
          <p:spPr bwMode="auto">
            <a:xfrm>
              <a:off x="7493" y="9427"/>
              <a:ext cx="27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" name="Line 23"/>
            <p:cNvCxnSpPr>
              <a:cxnSpLocks noChangeShapeType="1"/>
            </p:cNvCxnSpPr>
            <p:nvPr/>
          </p:nvCxnSpPr>
          <p:spPr bwMode="auto">
            <a:xfrm>
              <a:off x="5835" y="9427"/>
              <a:ext cx="3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" name="Line 24"/>
            <p:cNvCxnSpPr>
              <a:cxnSpLocks noChangeShapeType="1"/>
            </p:cNvCxnSpPr>
            <p:nvPr/>
          </p:nvCxnSpPr>
          <p:spPr bwMode="auto">
            <a:xfrm>
              <a:off x="9096" y="9427"/>
              <a:ext cx="22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20" name="Group 25"/>
            <p:cNvGrpSpPr>
              <a:grpSpLocks/>
            </p:cNvGrpSpPr>
            <p:nvPr/>
          </p:nvGrpSpPr>
          <p:grpSpPr bwMode="auto">
            <a:xfrm>
              <a:off x="3956" y="6575"/>
              <a:ext cx="6523" cy="862"/>
              <a:chOff x="2537" y="52"/>
              <a:chExt cx="6524" cy="862"/>
            </a:xfrm>
          </p:grpSpPr>
          <p:sp>
            <p:nvSpPr>
              <p:cNvPr id="36" name="Rectangle 26"/>
              <p:cNvSpPr>
                <a:spLocks noChangeArrowheads="1"/>
              </p:cNvSpPr>
              <p:nvPr/>
            </p:nvSpPr>
            <p:spPr bwMode="auto">
              <a:xfrm>
                <a:off x="8065" y="52"/>
                <a:ext cx="996" cy="86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525" tIns="9525" rIns="9525" bIns="9525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450"/>
                  </a:spcBef>
                  <a:spcAft>
                    <a:spcPts val="600"/>
                  </a:spcAft>
                </a:pPr>
                <a:r>
                  <a:rPr lang="uk-UA" sz="6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Первинний матеріал</a:t>
                </a:r>
                <a:endParaRPr lang="ru-RU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ru-RU" sz="6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(B)</a:t>
                </a:r>
                <a:endParaRPr lang="ru-RU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Rectangle 27"/>
              <p:cNvSpPr>
                <a:spLocks noChangeArrowheads="1"/>
              </p:cNvSpPr>
              <p:nvPr/>
            </p:nvSpPr>
            <p:spPr bwMode="auto">
              <a:xfrm>
                <a:off x="6407" y="52"/>
                <a:ext cx="1383" cy="80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525" tIns="9525" rIns="9525" bIns="9525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450"/>
                  </a:spcBef>
                  <a:spcAft>
                    <a:spcPts val="600"/>
                  </a:spcAft>
                </a:pPr>
                <a:r>
                  <a:rPr lang="uk-UA" sz="6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Інше використання або продаж</a:t>
                </a:r>
                <a:endParaRPr lang="ru-RU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Rectangle 28"/>
              <p:cNvSpPr>
                <a:spLocks noChangeArrowheads="1"/>
              </p:cNvSpPr>
              <p:nvPr/>
            </p:nvSpPr>
            <p:spPr bwMode="auto">
              <a:xfrm>
                <a:off x="4362" y="52"/>
                <a:ext cx="1217" cy="807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525" tIns="9525" rIns="9525" bIns="9525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450"/>
                  </a:spcBef>
                  <a:spcAft>
                    <a:spcPts val="600"/>
                  </a:spcAft>
                </a:pPr>
                <a:r>
                  <a:rPr lang="uk-UA" sz="6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Інше використання або продаж</a:t>
                </a:r>
                <a:endParaRPr lang="ru-RU" sz="82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Rectangle 29"/>
              <p:cNvSpPr>
                <a:spLocks noChangeArrowheads="1"/>
              </p:cNvSpPr>
              <p:nvPr/>
            </p:nvSpPr>
            <p:spPr bwMode="auto">
              <a:xfrm>
                <a:off x="2537" y="52"/>
                <a:ext cx="1272" cy="80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525" tIns="9525" rIns="9525" bIns="9525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uk-UA" sz="6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Генерування енергії</a:t>
                </a:r>
                <a:endParaRPr lang="ru-RU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1" name="Line 30"/>
            <p:cNvCxnSpPr>
              <a:cxnSpLocks noChangeShapeType="1"/>
            </p:cNvCxnSpPr>
            <p:nvPr/>
          </p:nvCxnSpPr>
          <p:spPr bwMode="auto">
            <a:xfrm>
              <a:off x="2171" y="9544"/>
              <a:ext cx="2083" cy="23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" name="Line 31"/>
            <p:cNvCxnSpPr>
              <a:cxnSpLocks noChangeShapeType="1"/>
            </p:cNvCxnSpPr>
            <p:nvPr/>
          </p:nvCxnSpPr>
          <p:spPr bwMode="auto">
            <a:xfrm>
              <a:off x="4144" y="9459"/>
              <a:ext cx="476" cy="24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" name="Line 32"/>
            <p:cNvCxnSpPr>
              <a:cxnSpLocks noChangeShapeType="1"/>
            </p:cNvCxnSpPr>
            <p:nvPr/>
          </p:nvCxnSpPr>
          <p:spPr bwMode="auto">
            <a:xfrm flipH="1">
              <a:off x="4951" y="9749"/>
              <a:ext cx="1936" cy="21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" name="Line 33"/>
            <p:cNvCxnSpPr>
              <a:cxnSpLocks noChangeShapeType="1"/>
            </p:cNvCxnSpPr>
            <p:nvPr/>
          </p:nvCxnSpPr>
          <p:spPr bwMode="auto">
            <a:xfrm>
              <a:off x="7493" y="9427"/>
              <a:ext cx="2212" cy="16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5" name="Line 34"/>
            <p:cNvCxnSpPr>
              <a:cxnSpLocks noChangeShapeType="1"/>
            </p:cNvCxnSpPr>
            <p:nvPr/>
          </p:nvCxnSpPr>
          <p:spPr bwMode="auto">
            <a:xfrm>
              <a:off x="10036" y="9749"/>
              <a:ext cx="1" cy="12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6" name="Line 35"/>
            <p:cNvCxnSpPr>
              <a:cxnSpLocks noChangeShapeType="1"/>
            </p:cNvCxnSpPr>
            <p:nvPr/>
          </p:nvCxnSpPr>
          <p:spPr bwMode="auto">
            <a:xfrm>
              <a:off x="9980" y="7437"/>
              <a:ext cx="1" cy="17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" name="Line 36"/>
            <p:cNvCxnSpPr>
              <a:cxnSpLocks noChangeShapeType="1"/>
            </p:cNvCxnSpPr>
            <p:nvPr/>
          </p:nvCxnSpPr>
          <p:spPr bwMode="auto">
            <a:xfrm flipV="1">
              <a:off x="7493" y="7383"/>
              <a:ext cx="1051" cy="20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" name="Line 37"/>
            <p:cNvCxnSpPr>
              <a:cxnSpLocks noChangeShapeType="1"/>
            </p:cNvCxnSpPr>
            <p:nvPr/>
          </p:nvCxnSpPr>
          <p:spPr bwMode="auto">
            <a:xfrm flipV="1">
              <a:off x="4122" y="7383"/>
              <a:ext cx="2267" cy="20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9" name="Line 38"/>
            <p:cNvCxnSpPr>
              <a:cxnSpLocks noChangeShapeType="1"/>
            </p:cNvCxnSpPr>
            <p:nvPr/>
          </p:nvCxnSpPr>
          <p:spPr bwMode="auto">
            <a:xfrm flipV="1">
              <a:off x="4122" y="7383"/>
              <a:ext cx="498" cy="20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0" name="Rectangle 39"/>
            <p:cNvSpPr>
              <a:spLocks noChangeArrowheads="1"/>
            </p:cNvSpPr>
            <p:nvPr/>
          </p:nvSpPr>
          <p:spPr bwMode="auto">
            <a:xfrm>
              <a:off x="4011" y="8043"/>
              <a:ext cx="830" cy="2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525" tIns="9525" rIns="9525" bIns="9525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uk-UA" sz="6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Паливо</a:t>
              </a:r>
              <a:endParaRPr lang="ru-RU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40"/>
            <p:cNvSpPr>
              <a:spLocks noChangeArrowheads="1"/>
            </p:cNvSpPr>
            <p:nvPr/>
          </p:nvSpPr>
          <p:spPr bwMode="auto">
            <a:xfrm>
              <a:off x="5189" y="7975"/>
              <a:ext cx="830" cy="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525" tIns="9525" rIns="9525" bIns="9525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uk-UA" sz="6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Побічні продукти</a:t>
              </a:r>
              <a:endParaRPr lang="ru-RU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41"/>
            <p:cNvSpPr>
              <a:spLocks noChangeArrowheads="1"/>
            </p:cNvSpPr>
            <p:nvPr/>
          </p:nvSpPr>
          <p:spPr bwMode="auto">
            <a:xfrm>
              <a:off x="7732" y="7975"/>
              <a:ext cx="830" cy="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525" tIns="9525" rIns="9525" bIns="9525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uk-UA" sz="6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Побічні продукти</a:t>
              </a:r>
              <a:endParaRPr lang="ru-RU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42"/>
            <p:cNvSpPr>
              <a:spLocks noChangeArrowheads="1"/>
            </p:cNvSpPr>
            <p:nvPr/>
          </p:nvSpPr>
          <p:spPr bwMode="auto">
            <a:xfrm>
              <a:off x="8101" y="10049"/>
              <a:ext cx="1272" cy="7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525" tIns="9525" rIns="9525" bIns="9525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300"/>
                </a:spcBef>
                <a:spcAft>
                  <a:spcPts val="600"/>
                </a:spcAft>
              </a:pPr>
              <a:r>
                <a:rPr lang="uk-UA" sz="6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Повторно</a:t>
              </a:r>
              <a:br>
                <a:rPr lang="uk-UA" sz="6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uk-UA" sz="6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перероблений</a:t>
              </a:r>
              <a:br>
                <a:rPr lang="uk-UA" sz="6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uk-UA" sz="6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матеріал (А)</a:t>
              </a:r>
              <a:endParaRPr lang="ru-RU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43"/>
            <p:cNvSpPr>
              <a:spLocks noChangeArrowheads="1"/>
            </p:cNvSpPr>
            <p:nvPr/>
          </p:nvSpPr>
          <p:spPr bwMode="auto">
            <a:xfrm>
              <a:off x="4011" y="10504"/>
              <a:ext cx="830" cy="2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525" tIns="9525" rIns="9525" bIns="9525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uk-UA" sz="6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Відхід</a:t>
              </a:r>
              <a:endParaRPr lang="ru-RU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ru-RU" sz="82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5" name="Rectangle 44"/>
            <p:cNvSpPr>
              <a:spLocks noChangeArrowheads="1"/>
            </p:cNvSpPr>
            <p:nvPr/>
          </p:nvSpPr>
          <p:spPr bwMode="auto">
            <a:xfrm>
              <a:off x="5687" y="10504"/>
              <a:ext cx="830" cy="2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525" tIns="9525" rIns="9525" bIns="9525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uk-UA" sz="6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Відхід</a:t>
              </a:r>
              <a:endParaRPr lang="ru-RU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Rectangle 63"/>
          <p:cNvSpPr>
            <a:spLocks noChangeArrowheads="1"/>
          </p:cNvSpPr>
          <p:nvPr/>
        </p:nvSpPr>
        <p:spPr bwMode="auto">
          <a:xfrm>
            <a:off x="1" y="10616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600555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0285" y="1205239"/>
            <a:ext cx="822621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b="1" kern="100" dirty="0">
                <a:solidFill>
                  <a:schemeClr val="bg1"/>
                </a:solidFill>
                <a:ea typeface="SimSun" panose="02010600030101010101" pitchFamily="2" charset="-122"/>
              </a:rPr>
              <a:t>Інформація про технічні, якісні та кількісні</a:t>
            </a:r>
            <a:r>
              <a:rPr lang="uk-UA" b="1" kern="10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uk-UA" b="1" kern="100" dirty="0">
                <a:solidFill>
                  <a:schemeClr val="bg1"/>
                </a:solidFill>
                <a:ea typeface="SimSun" panose="02010600030101010101" pitchFamily="2" charset="-122"/>
              </a:rPr>
              <a:t>характеристики предмета закупівлі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711" y="1697464"/>
            <a:ext cx="7607595" cy="41665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100" b="1" dirty="0"/>
              <a:t>Вироби </a:t>
            </a:r>
            <a:r>
              <a:rPr lang="uk-UA" sz="2100" dirty="0"/>
              <a:t>повинні містити не менш ніж </a:t>
            </a:r>
            <a:r>
              <a:rPr lang="uk-UA" sz="2100" u="sng" dirty="0"/>
              <a:t>ХХ</a:t>
            </a:r>
            <a:r>
              <a:rPr lang="uk-UA" sz="2100" dirty="0"/>
              <a:t>% повторно переробленого матеріалу.</a:t>
            </a:r>
          </a:p>
          <a:p>
            <a:endParaRPr lang="uk-UA" sz="1200" dirty="0"/>
          </a:p>
          <a:p>
            <a:r>
              <a:rPr lang="uk-UA" sz="1500" u="sng" dirty="0"/>
              <a:t>Підтвердний документ:</a:t>
            </a:r>
          </a:p>
          <a:p>
            <a:endParaRPr lang="uk-UA" sz="1050" b="1" dirty="0"/>
          </a:p>
          <a:p>
            <a:r>
              <a:rPr lang="uk-UA" sz="1500" b="1" dirty="0"/>
              <a:t>Варіант А</a:t>
            </a:r>
            <a:r>
              <a:rPr lang="uk-UA" sz="1500" dirty="0"/>
              <a:t>.  </a:t>
            </a:r>
            <a:r>
              <a:rPr lang="uk-UA" sz="1500" dirty="0" err="1"/>
              <a:t>Самодекларація</a:t>
            </a:r>
            <a:r>
              <a:rPr lang="uk-UA" sz="1500" dirty="0"/>
              <a:t> </a:t>
            </a:r>
            <a:r>
              <a:rPr lang="uk-UA" sz="1500" b="1" u="sng" dirty="0"/>
              <a:t>виробника</a:t>
            </a:r>
            <a:r>
              <a:rPr lang="uk-UA" sz="1500" dirty="0"/>
              <a:t> оформлена згідно з п. 7.8 ДСТУ ISO 14021.</a:t>
            </a:r>
          </a:p>
          <a:p>
            <a:endParaRPr lang="uk-UA" sz="900" dirty="0"/>
          </a:p>
          <a:p>
            <a:r>
              <a:rPr lang="uk-UA" sz="1500" b="1" dirty="0"/>
              <a:t>Варіант Б</a:t>
            </a:r>
            <a:r>
              <a:rPr lang="uk-UA" sz="1500" dirty="0"/>
              <a:t>. Висновок виданий незалежним компетентним органом, оформлений згідно з п. 7.8 ДСТУ ISO 14021.</a:t>
            </a:r>
          </a:p>
          <a:p>
            <a:endParaRPr lang="uk-UA" sz="900" dirty="0"/>
          </a:p>
          <a:p>
            <a:r>
              <a:rPr lang="uk-UA" sz="1500" b="1" dirty="0"/>
              <a:t>Варіант В</a:t>
            </a:r>
            <a:r>
              <a:rPr lang="uk-UA" sz="1500" dirty="0"/>
              <a:t>. У разі якщо показник визначений як “не менш ніж 60%” – презумпцією відповідності є наявність сертифікату відповідності екологічним критеріям для виробів з полімерних матеріалів, встановлених згідно з чинною редакцією ДСТУ ISO 14024. </a:t>
            </a:r>
          </a:p>
          <a:p>
            <a:endParaRPr lang="uk-UA" sz="825" dirty="0"/>
          </a:p>
          <a:p>
            <a:r>
              <a:rPr lang="uk-UA" sz="1500" i="1" dirty="0"/>
              <a:t>або якщо більш ніж 60%</a:t>
            </a:r>
          </a:p>
          <a:p>
            <a:endParaRPr lang="uk-UA" sz="900" i="1" dirty="0"/>
          </a:p>
          <a:p>
            <a:r>
              <a:rPr lang="uk-UA" sz="1500" dirty="0"/>
              <a:t>Протокол оцінки відповідності екологічним критеріям для виробів з полімерних матеріалів, встановлених згідно з чинною редакцією ДСТУ ISO 14024 (або втяг з нього щодо оцінювання придатності для повторного переробляння виробу). </a:t>
            </a:r>
            <a:endParaRPr lang="uk-UA" sz="1350" dirty="0"/>
          </a:p>
        </p:txBody>
      </p:sp>
    </p:spTree>
    <p:extLst>
      <p:ext uri="{BB962C8B-B14F-4D97-AF65-F5344CB8AC3E}">
        <p14:creationId xmlns:p14="http://schemas.microsoft.com/office/powerpoint/2010/main" val="4257402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99" y="1250742"/>
            <a:ext cx="286351" cy="443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56" y="1080264"/>
            <a:ext cx="671513" cy="664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9269" y="1170075"/>
            <a:ext cx="40969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50" b="1" dirty="0"/>
              <a:t>Ресурсоефективність</a:t>
            </a:r>
          </a:p>
          <a:p>
            <a:r>
              <a:rPr lang="uk-UA" sz="1350" b="1" dirty="0"/>
              <a:t>(придатний для повторного переробляння)</a:t>
            </a:r>
          </a:p>
        </p:txBody>
      </p:sp>
      <p:pic>
        <p:nvPicPr>
          <p:cNvPr id="8" name="Picture 3" descr="ÐÐ°ÑÑÐ¸Ð½ÐºÐ¸ Ð¿Ð¾ Ð·Ð°Ð¿ÑÐ¾ÑÑ IS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1" y="2357063"/>
            <a:ext cx="2176676" cy="108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0931" y="3645831"/>
            <a:ext cx="2809469" cy="13346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41587" tIns="20793" rIns="41587" bIns="20793">
            <a:spAutoFit/>
          </a:bodyPr>
          <a:lstStyle>
            <a:lvl1pPr defTabSz="3111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5575" indent="52388" defTabSz="3111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11150" indent="104775" defTabSz="3111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68313" indent="155575" defTabSz="3111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23888" indent="207963" defTabSz="31115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81088" indent="207963" defTabSz="31115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538288" indent="207963" defTabSz="31115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95488" indent="207963" defTabSz="31115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452688" indent="207963" defTabSz="31115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ru-RU" sz="1200" b="1" dirty="0">
                <a:latin typeface="+mn-lt"/>
              </a:rPr>
              <a:t>Міжнародний стандарт </a:t>
            </a:r>
            <a:r>
              <a:rPr lang="en-US" altLang="ru-RU" sz="1200" b="1" dirty="0">
                <a:latin typeface="+mn-lt"/>
              </a:rPr>
              <a:t>ISO 1402</a:t>
            </a:r>
            <a:r>
              <a:rPr lang="uk-UA" altLang="ru-RU" sz="1200" b="1" dirty="0">
                <a:latin typeface="+mn-lt"/>
              </a:rPr>
              <a:t>1</a:t>
            </a:r>
            <a:endParaRPr lang="ru-RU" altLang="ru-RU" sz="1200" b="1" dirty="0">
              <a:latin typeface="+mn-lt"/>
            </a:endParaRPr>
          </a:p>
          <a:p>
            <a:r>
              <a:rPr lang="uk-UA" altLang="ru-RU" sz="1200" b="1" dirty="0">
                <a:latin typeface="+mn-lt"/>
              </a:rPr>
              <a:t>якій визначає принципи і методи</a:t>
            </a:r>
          </a:p>
          <a:p>
            <a:r>
              <a:rPr lang="uk-UA" altLang="ru-RU" sz="1200" b="1" dirty="0">
                <a:latin typeface="+mn-lt"/>
              </a:rPr>
              <a:t>застосування. </a:t>
            </a:r>
          </a:p>
          <a:p>
            <a:endParaRPr lang="uk-UA" altLang="ru-RU" sz="1200" b="1" dirty="0">
              <a:latin typeface="+mn-lt"/>
            </a:endParaRPr>
          </a:p>
          <a:p>
            <a:r>
              <a:rPr lang="uk-UA" altLang="ru-RU" sz="1200" dirty="0">
                <a:latin typeface="+mn-lt"/>
              </a:rPr>
              <a:t>Впроваджений до національної </a:t>
            </a:r>
          </a:p>
          <a:p>
            <a:r>
              <a:rPr lang="uk-UA" altLang="ru-RU" sz="1200" dirty="0">
                <a:latin typeface="+mn-lt"/>
              </a:rPr>
              <a:t>системи стандартизації =</a:t>
            </a:r>
          </a:p>
          <a:p>
            <a:r>
              <a:rPr lang="uk-UA" altLang="ru-RU" sz="1200" dirty="0">
                <a:latin typeface="+mn-lt"/>
              </a:rPr>
              <a:t>ДСТУ </a:t>
            </a:r>
            <a:r>
              <a:rPr lang="en-US" altLang="ru-RU" sz="1200" dirty="0">
                <a:latin typeface="+mn-lt"/>
              </a:rPr>
              <a:t>ISO 1402</a:t>
            </a:r>
            <a:r>
              <a:rPr lang="uk-UA" altLang="ru-RU" sz="1200" dirty="0">
                <a:latin typeface="+mn-lt"/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10580" y="2160185"/>
            <a:ext cx="5273891" cy="27930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350" dirty="0"/>
              <a:t>Це твердження вказує на те, що виріб можуть бути зібраний</a:t>
            </a:r>
          </a:p>
          <a:p>
            <a:r>
              <a:rPr lang="uk-UA" sz="1350" dirty="0"/>
              <a:t> і перероблений для виробництва продукції.</a:t>
            </a:r>
            <a:r>
              <a:rPr lang="uk-UA" sz="1350" b="1" dirty="0"/>
              <a:t> </a:t>
            </a:r>
            <a:endParaRPr lang="ru-RU" sz="1350" dirty="0"/>
          </a:p>
          <a:p>
            <a:r>
              <a:rPr lang="uk-UA" sz="1350" b="1" dirty="0"/>
              <a:t> </a:t>
            </a:r>
            <a:endParaRPr lang="ru-RU" sz="1350" dirty="0"/>
          </a:p>
          <a:p>
            <a:r>
              <a:rPr lang="uk-UA" sz="1350" dirty="0"/>
              <a:t>Якщо система збирання не доступна для більшості споживачів, замовників або користувачів виробу треба зробити твердження з застереженням і з зазначенням доступного способу або декількох можливого способів збирання та передачі виробу для подальшого переробляння.</a:t>
            </a:r>
            <a:endParaRPr lang="ru-RU" sz="1350" dirty="0"/>
          </a:p>
          <a:p>
            <a:r>
              <a:rPr lang="uk-UA" sz="1350" dirty="0"/>
              <a:t> </a:t>
            </a:r>
            <a:endParaRPr lang="ru-RU" sz="1350" dirty="0"/>
          </a:p>
          <a:p>
            <a:r>
              <a:rPr lang="uk-UA" sz="1350" dirty="0"/>
              <a:t>Твердження «придатний для повторного переробляння»  може бути надане у формі символу – «Листок </a:t>
            </a:r>
            <a:r>
              <a:rPr lang="uk-UA" sz="1350" dirty="0" err="1"/>
              <a:t>Мёбіуса</a:t>
            </a:r>
            <a:r>
              <a:rPr lang="uk-UA" sz="1350" dirty="0"/>
              <a:t>», якій має бути зображений у спосіб наведений вище. Пояснювальне доповнення повинне містити ідентифікацію матеріалу згідно з ДСТУ 4260.</a:t>
            </a:r>
            <a:endParaRPr lang="ru-RU" sz="1350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2DE6DCC3-266C-41A8-BFAD-9FFC757C0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" t="-223" r="-217" b="-223"/>
          <a:stretch>
            <a:fillRect/>
          </a:stretch>
        </p:blipFill>
        <p:spPr bwMode="auto">
          <a:xfrm>
            <a:off x="7642669" y="1319591"/>
            <a:ext cx="1283603" cy="1175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517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4E PPT template_v.2.potx" id="{997AA89E-B550-4C75-8161-EA217B742362}" vid="{CE33B491-B03A-445D-B757-9F16FE104BC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EU4E PPT template_v.2</Template>
  <TotalTime>5755</TotalTime>
  <Words>1490</Words>
  <Application>Microsoft Office PowerPoint</Application>
  <PresentationFormat>Экран (4:3)</PresentationFormat>
  <Paragraphs>196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Roboto</vt:lpstr>
      <vt:lpstr>Times New Roman</vt:lpstr>
      <vt:lpstr>Office Theme</vt:lpstr>
      <vt:lpstr>Принципи та методи застосування екологічних самодекларацій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UNIDO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BARLA, Michael</dc:creator>
  <cp:lastModifiedBy>Svetlana Berzina</cp:lastModifiedBy>
  <cp:revision>128</cp:revision>
  <dcterms:created xsi:type="dcterms:W3CDTF">2019-12-06T07:12:01Z</dcterms:created>
  <dcterms:modified xsi:type="dcterms:W3CDTF">2021-10-19T16:56:38Z</dcterms:modified>
</cp:coreProperties>
</file>