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sldIdLst>
    <p:sldId id="256" r:id="rId2"/>
    <p:sldId id="740" r:id="rId3"/>
    <p:sldId id="767" r:id="rId4"/>
    <p:sldId id="772" r:id="rId5"/>
    <p:sldId id="775" r:id="rId6"/>
    <p:sldId id="781" r:id="rId7"/>
    <p:sldId id="778" r:id="rId8"/>
    <p:sldId id="779" r:id="rId9"/>
    <p:sldId id="950" r:id="rId10"/>
    <p:sldId id="783" r:id="rId11"/>
    <p:sldId id="785" r:id="rId12"/>
    <p:sldId id="786" r:id="rId13"/>
    <p:sldId id="844" r:id="rId14"/>
    <p:sldId id="782" r:id="rId15"/>
    <p:sldId id="789" r:id="rId16"/>
    <p:sldId id="790" r:id="rId17"/>
    <p:sldId id="830" r:id="rId18"/>
    <p:sldId id="833" r:id="rId19"/>
    <p:sldId id="729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7A0B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94"/>
  </p:normalViewPr>
  <p:slideViewPr>
    <p:cSldViewPr snapToGrid="0" snapToObjects="1">
      <p:cViewPr varScale="1">
        <p:scale>
          <a:sx n="114" d="100"/>
          <a:sy n="114" d="100"/>
        </p:scale>
        <p:origin x="138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12986-9C9A-4AD2-B2F8-1F38063ADE34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E871B-E9E7-40AB-83D0-3E226E4ECC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783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CC2D72-1505-46E6-9EA1-90F070CB60FD}" type="slidenum">
              <a:rPr lang="en-US" altLang="ru-RU" smtClean="0"/>
              <a:pPr>
                <a:defRPr/>
              </a:pPr>
              <a:t>2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81513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1268" y="1235220"/>
            <a:ext cx="7772400" cy="1268267"/>
          </a:xfrm>
        </p:spPr>
        <p:txBody>
          <a:bodyPr anchor="b">
            <a:normAutofit/>
          </a:bodyPr>
          <a:lstStyle>
            <a:lvl1pPr algn="ctr">
              <a:defRPr sz="5000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994684"/>
            <a:ext cx="6858000" cy="2263116"/>
          </a:xfrm>
        </p:spPr>
        <p:txBody>
          <a:bodyPr/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2A1F23-5B5A-564D-A87E-511459378B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6352298" y="-221544"/>
            <a:ext cx="3429000" cy="3028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600" y="6106067"/>
            <a:ext cx="4414799" cy="50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307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1268" y="1235220"/>
            <a:ext cx="7772400" cy="1268267"/>
          </a:xfrm>
        </p:spPr>
        <p:txBody>
          <a:bodyPr anchor="b">
            <a:normAutofit/>
          </a:bodyPr>
          <a:lstStyle>
            <a:lvl1pPr algn="ctr">
              <a:defRPr sz="5000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994684"/>
            <a:ext cx="6858000" cy="2263116"/>
          </a:xfrm>
        </p:spPr>
        <p:txBody>
          <a:bodyPr/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A209D-192E-0B43-AD2B-0DE2E011648A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AE8F-E6C3-B94A-8A19-14CDF66FD25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2A1F23-5B5A-564D-A87E-511459378B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6352298" y="-221544"/>
            <a:ext cx="34290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614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118" y="1103394"/>
            <a:ext cx="7886700" cy="1325563"/>
          </a:xfrm>
        </p:spPr>
        <p:txBody>
          <a:bodyPr>
            <a:normAutofit/>
          </a:bodyPr>
          <a:lstStyle>
            <a:lvl1pPr algn="ctr">
              <a:defRPr sz="3600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2533319"/>
            <a:ext cx="7886700" cy="320098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599" y="6017149"/>
            <a:ext cx="4414799" cy="50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390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600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A209D-192E-0B43-AD2B-0DE2E011648A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AE8F-E6C3-B94A-8A19-14CDF66F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841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600" y="5995633"/>
            <a:ext cx="4414799" cy="50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997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A209D-192E-0B43-AD2B-0DE2E011648A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AE8F-E6C3-B94A-8A19-14CDF66F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898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228178"/>
            <a:ext cx="7886700" cy="1299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710927"/>
            <a:ext cx="7886700" cy="3466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A209D-192E-0B43-AD2B-0DE2E011648A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5AE8F-E6C3-B94A-8A19-14CDF66FD25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32B349-AF64-A446-8F14-B86EEEE8C6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l="39964"/>
          <a:stretch/>
        </p:blipFill>
        <p:spPr>
          <a:xfrm>
            <a:off x="5184766" y="309412"/>
            <a:ext cx="3959234" cy="9258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2A1F23-5B5A-564D-A87E-511459378B0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 flipH="1">
            <a:off x="6352298" y="-221544"/>
            <a:ext cx="3429000" cy="3028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D01094-8367-E044-AC73-B398DA163F5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99" y="228420"/>
            <a:ext cx="2789106" cy="81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09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  <p:sldLayoutId id="2147483662" r:id="rId3"/>
    <p:sldLayoutId id="2147483668" r:id="rId4"/>
    <p:sldLayoutId id="2147483667" r:id="rId5"/>
    <p:sldLayoutId id="214748366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hyperlink" Target="https://zakon.rada.gov.ua/laws/show/2639-19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zakon.rada.gov.ua/laws/show/2639-19" TargetMode="Externa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svitlana.berzina@gmail.com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028700" y="2217295"/>
            <a:ext cx="7420708" cy="856106"/>
          </a:xfrm>
        </p:spPr>
        <p:txBody>
          <a:bodyPr>
            <a:noAutofit/>
          </a:bodyPr>
          <a:lstStyle/>
          <a:p>
            <a:pPr>
              <a:tabLst>
                <a:tab pos="539750" algn="l"/>
                <a:tab pos="756285" algn="l"/>
                <a:tab pos="972185" algn="l"/>
              </a:tabLst>
            </a:pPr>
            <a:r>
              <a:rPr lang="uk-UA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Критерії натуральності харчових продуктів і напоїв, екологічне маркування  та методи підтвердження відповідності</a:t>
            </a:r>
            <a:br>
              <a:rPr lang="ru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69327" y="3639140"/>
            <a:ext cx="7939454" cy="1758253"/>
          </a:xfrm>
        </p:spPr>
        <p:txBody>
          <a:bodyPr>
            <a:normAutofit/>
          </a:bodyPr>
          <a:lstStyle/>
          <a:p>
            <a:r>
              <a:rPr lang="ru-RU" sz="3200" b="1" dirty="0" err="1">
                <a:latin typeface="+mn-lt"/>
              </a:rPr>
              <a:t>Св</a:t>
            </a:r>
            <a:r>
              <a:rPr lang="uk-UA" sz="3200" b="1" dirty="0" err="1">
                <a:latin typeface="+mn-lt"/>
              </a:rPr>
              <a:t>ітлана</a:t>
            </a:r>
            <a:r>
              <a:rPr lang="uk-UA" sz="3200" b="1" dirty="0">
                <a:latin typeface="+mn-lt"/>
              </a:rPr>
              <a:t> Берзіна</a:t>
            </a:r>
          </a:p>
          <a:p>
            <a:endParaRPr lang="uk-UA" sz="1200" dirty="0">
              <a:latin typeface="+mn-lt"/>
            </a:endParaRPr>
          </a:p>
          <a:p>
            <a:r>
              <a:rPr lang="uk-UA" sz="2100" dirty="0">
                <a:latin typeface="+mn-lt"/>
              </a:rPr>
              <a:t>президент ВГО «Жива планета»</a:t>
            </a:r>
            <a:endParaRPr lang="en-US" sz="2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1947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1622" y="1280740"/>
            <a:ext cx="7139762" cy="30008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uk-UA" sz="1350" b="1" kern="100" dirty="0">
                <a:solidFill>
                  <a:schemeClr val="bg1"/>
                </a:solidFill>
                <a:ea typeface="SimSun" panose="02010600030101010101" pitchFamily="2" charset="-122"/>
              </a:rPr>
              <a:t>Інформація про технічні, якісні та кількісні</a:t>
            </a:r>
            <a:r>
              <a:rPr lang="uk-UA" sz="1350" b="1" kern="100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uk-UA" sz="1350" b="1" kern="100" dirty="0">
                <a:solidFill>
                  <a:schemeClr val="bg1"/>
                </a:solidFill>
                <a:ea typeface="SimSun" panose="02010600030101010101" pitchFamily="2" charset="-122"/>
              </a:rPr>
              <a:t>характеристики предмета закупівлі</a:t>
            </a:r>
            <a:endParaRPr lang="uk-UA" sz="135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73518" y="1836257"/>
            <a:ext cx="7170332" cy="320857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2100" dirty="0"/>
              <a:t>Харчові продукти не повинні містити генетично модифікованих організмів і продуктів з їх вмістом.</a:t>
            </a:r>
            <a:br>
              <a:rPr lang="uk-UA" sz="2100" dirty="0"/>
            </a:br>
            <a:br>
              <a:rPr lang="uk-UA" sz="2100" dirty="0"/>
            </a:br>
            <a:r>
              <a:rPr lang="uk-UA" sz="2100" u="sng" dirty="0"/>
              <a:t>Підтвердні документи:</a:t>
            </a:r>
          </a:p>
          <a:p>
            <a:r>
              <a:rPr lang="uk-UA" sz="2100" dirty="0"/>
              <a:t>1) Копія протоколу випробувань згідно з ДСТУ </a:t>
            </a:r>
            <a:r>
              <a:rPr lang="en-US" sz="2100" dirty="0"/>
              <a:t>ISO 21569 </a:t>
            </a:r>
            <a:r>
              <a:rPr lang="uk-UA" sz="2100" dirty="0"/>
              <a:t>і ДСТУ </a:t>
            </a:r>
            <a:r>
              <a:rPr lang="en-US" sz="2100" dirty="0"/>
              <a:t>ISO 215</a:t>
            </a:r>
            <a:r>
              <a:rPr lang="uk-UA" sz="2100" dirty="0"/>
              <a:t>71.</a:t>
            </a:r>
          </a:p>
          <a:p>
            <a:endParaRPr lang="uk-UA" sz="2100" dirty="0"/>
          </a:p>
          <a:p>
            <a:r>
              <a:rPr lang="uk-UA" sz="2100" dirty="0"/>
              <a:t>2) Копія атестату акредитації лабораторії яка провела випробування</a:t>
            </a:r>
            <a:r>
              <a:rPr lang="uk-UA" dirty="0"/>
              <a:t>.</a:t>
            </a:r>
          </a:p>
          <a:p>
            <a:r>
              <a:rPr lang="en-US" sz="1350" dirty="0"/>
              <a:t> </a:t>
            </a:r>
            <a:endParaRPr lang="ru-RU" sz="1350" dirty="0"/>
          </a:p>
        </p:txBody>
      </p:sp>
    </p:spTree>
    <p:extLst>
      <p:ext uri="{BB962C8B-B14F-4D97-AF65-F5344CB8AC3E}">
        <p14:creationId xmlns:p14="http://schemas.microsoft.com/office/powerpoint/2010/main" val="552050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73" y="1051240"/>
            <a:ext cx="7886700" cy="994172"/>
          </a:xfrm>
        </p:spPr>
        <p:txBody>
          <a:bodyPr/>
          <a:lstStyle/>
          <a:p>
            <a:r>
              <a:rPr lang="uk-UA" sz="1350" b="1" dirty="0">
                <a:latin typeface="+mn-lt"/>
              </a:rPr>
              <a:t>Національне агентство з акредитації України</a:t>
            </a:r>
            <a:endParaRPr lang="ru-RU" sz="1350" b="1" dirty="0">
              <a:latin typeface="+mn-lt"/>
            </a:endParaRPr>
          </a:p>
        </p:txBody>
      </p:sp>
      <p:pic>
        <p:nvPicPr>
          <p:cNvPr id="49154" name="Picture 2" descr="Офіційне повідомлення про отримання атестату про акредитацію » ТОВ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196" y="2045412"/>
            <a:ext cx="1285875" cy="123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36632" y="3487554"/>
            <a:ext cx="1417376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uk-UA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2Н151 </a:t>
            </a:r>
          </a:p>
          <a:p>
            <a:pPr algn="ctr"/>
            <a:r>
              <a:rPr lang="uk-UA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ДСТУ 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ISO/IEC 170</a:t>
            </a:r>
            <a:r>
              <a:rPr lang="uk-UA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54848" y="4449533"/>
            <a:ext cx="4156571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200" dirty="0"/>
              <a:t>Стандарт, на відповідність якому акредитовано ООВ </a:t>
            </a:r>
          </a:p>
          <a:p>
            <a:r>
              <a:rPr lang="ru-RU" sz="1200" b="1" dirty="0"/>
              <a:t>ДСТУ </a:t>
            </a:r>
            <a:r>
              <a:rPr lang="en-US" sz="1200" b="1" dirty="0"/>
              <a:t>ISO/IEC 17025:2017 </a:t>
            </a:r>
            <a:r>
              <a:rPr lang="ru-RU" sz="1200" dirty="0" err="1"/>
              <a:t>Загальні</a:t>
            </a:r>
            <a:r>
              <a:rPr lang="ru-RU" sz="1200" dirty="0"/>
              <a:t> </a:t>
            </a:r>
            <a:r>
              <a:rPr lang="ru-RU" sz="1200" dirty="0" err="1"/>
              <a:t>вимоги</a:t>
            </a:r>
            <a:r>
              <a:rPr lang="ru-RU" sz="1200" dirty="0"/>
              <a:t> до </a:t>
            </a:r>
            <a:r>
              <a:rPr lang="ru-RU" sz="1200" dirty="0" err="1"/>
              <a:t>компетентності</a:t>
            </a:r>
            <a:r>
              <a:rPr lang="ru-RU" sz="1200" dirty="0"/>
              <a:t> </a:t>
            </a:r>
            <a:r>
              <a:rPr lang="ru-RU" sz="1200" dirty="0" err="1"/>
              <a:t>випробувальних</a:t>
            </a:r>
            <a:r>
              <a:rPr lang="ru-RU" sz="1200" dirty="0"/>
              <a:t> та </a:t>
            </a:r>
            <a:r>
              <a:rPr lang="ru-RU" sz="1200" dirty="0" err="1"/>
              <a:t>калібрувальних</a:t>
            </a:r>
            <a:r>
              <a:rPr lang="ru-RU" sz="1200" dirty="0"/>
              <a:t> </a:t>
            </a:r>
            <a:r>
              <a:rPr lang="ru-RU" sz="1200" dirty="0" err="1"/>
              <a:t>лабораторій</a:t>
            </a:r>
            <a:r>
              <a:rPr lang="ru-RU" sz="1200" dirty="0"/>
              <a:t> (</a:t>
            </a:r>
            <a:r>
              <a:rPr lang="en-US" sz="1200" dirty="0"/>
              <a:t>ISO/IEC 17025:2017, IDT)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557116" y="3330556"/>
            <a:ext cx="169886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1350" b="1" dirty="0"/>
              <a:t>Реєстр </a:t>
            </a:r>
          </a:p>
          <a:p>
            <a:pPr algn="ctr"/>
            <a:r>
              <a:rPr lang="uk-UA" sz="1350" b="1" dirty="0"/>
              <a:t>акредитованих ООВ</a:t>
            </a:r>
            <a:endParaRPr lang="ru-RU" sz="135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73" y="1992301"/>
            <a:ext cx="1355411" cy="1338254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E7B7779-F3FF-47C0-8EA5-83AE95DF8397}"/>
              </a:ext>
            </a:extLst>
          </p:cNvPr>
          <p:cNvSpPr/>
          <p:nvPr/>
        </p:nvSpPr>
        <p:spPr>
          <a:xfrm>
            <a:off x="580023" y="4132132"/>
            <a:ext cx="19217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200" dirty="0"/>
              <a:t>Реєстраційний номер ООВ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1926772" y="3572929"/>
            <a:ext cx="1666651" cy="4683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 flipV="1">
            <a:off x="4082143" y="3850844"/>
            <a:ext cx="767443" cy="5332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ВІДДІЛ ВИПРОБУВАН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419" y="1157011"/>
            <a:ext cx="3012146" cy="424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219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4"/>
          <p:cNvSpPr>
            <a:spLocks noGrp="1"/>
          </p:cNvSpPr>
          <p:nvPr>
            <p:ph type="body" idx="4294967295"/>
          </p:nvPr>
        </p:nvSpPr>
        <p:spPr>
          <a:xfrm>
            <a:off x="367835" y="1753011"/>
            <a:ext cx="3525838" cy="122872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  <a:defRPr/>
            </a:pPr>
            <a:r>
              <a:rPr lang="uk-UA" altLang="ru-RU" sz="1350" b="1" dirty="0">
                <a:cs typeface="Arial" panose="020B0604020202020204" pitchFamily="34" charset="0"/>
                <a:hlinkClick r:id="rId2"/>
              </a:rPr>
              <a:t>Закон України «Про інформацію для споживачів щодо харчових продуктів»</a:t>
            </a:r>
            <a:endParaRPr lang="uk-UA" altLang="ru-RU" sz="1350" b="1" dirty="0"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uk-UA" altLang="ru-RU" sz="1350" b="1" dirty="0"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uk-UA" altLang="ru-RU" sz="1350" b="1" dirty="0">
                <a:cs typeface="Arial" panose="020B0604020202020204" pitchFamily="34" charset="0"/>
              </a:rPr>
              <a:t>ДСТУ ISO/TS 19657:2018</a:t>
            </a:r>
            <a:r>
              <a:rPr lang="uk-UA" altLang="ru-RU" sz="1350" dirty="0">
                <a:cs typeface="Arial" panose="020B0604020202020204" pitchFamily="34" charset="0"/>
              </a:rPr>
              <a:t> Визначення та технічні критерії для харчових інгредієнтів, які вважаються натуральними (</a:t>
            </a:r>
            <a:r>
              <a:rPr lang="uk-UA" altLang="ru-RU" sz="1350" dirty="0" err="1">
                <a:cs typeface="Arial" panose="020B0604020202020204" pitchFamily="34" charset="0"/>
              </a:rPr>
              <a:t>Definitions</a:t>
            </a:r>
            <a:r>
              <a:rPr lang="uk-UA" altLang="ru-RU" sz="1350" dirty="0">
                <a:cs typeface="Arial" panose="020B0604020202020204" pitchFamily="34" charset="0"/>
              </a:rPr>
              <a:t> </a:t>
            </a:r>
            <a:r>
              <a:rPr lang="uk-UA" altLang="ru-RU" sz="1350" dirty="0" err="1">
                <a:cs typeface="Arial" panose="020B0604020202020204" pitchFamily="34" charset="0"/>
              </a:rPr>
              <a:t>and</a:t>
            </a:r>
            <a:r>
              <a:rPr lang="uk-UA" altLang="ru-RU" sz="1350" dirty="0">
                <a:cs typeface="Arial" panose="020B0604020202020204" pitchFamily="34" charset="0"/>
              </a:rPr>
              <a:t> </a:t>
            </a:r>
            <a:r>
              <a:rPr lang="uk-UA" altLang="ru-RU" sz="1350" dirty="0" err="1">
                <a:cs typeface="Arial" panose="020B0604020202020204" pitchFamily="34" charset="0"/>
              </a:rPr>
              <a:t>technical</a:t>
            </a:r>
            <a:r>
              <a:rPr lang="uk-UA" altLang="ru-RU" sz="1350" dirty="0">
                <a:cs typeface="Arial" panose="020B0604020202020204" pitchFamily="34" charset="0"/>
              </a:rPr>
              <a:t> </a:t>
            </a:r>
            <a:r>
              <a:rPr lang="uk-UA" altLang="ru-RU" sz="1350" dirty="0" err="1">
                <a:cs typeface="Arial" panose="020B0604020202020204" pitchFamily="34" charset="0"/>
              </a:rPr>
              <a:t>criteria</a:t>
            </a:r>
            <a:r>
              <a:rPr lang="uk-UA" altLang="ru-RU" sz="1350" dirty="0">
                <a:cs typeface="Arial" panose="020B0604020202020204" pitchFamily="34" charset="0"/>
              </a:rPr>
              <a:t> </a:t>
            </a:r>
            <a:r>
              <a:rPr lang="uk-UA" altLang="ru-RU" sz="1350" dirty="0" err="1">
                <a:cs typeface="Arial" panose="020B0604020202020204" pitchFamily="34" charset="0"/>
              </a:rPr>
              <a:t>for</a:t>
            </a:r>
            <a:r>
              <a:rPr lang="uk-UA" altLang="ru-RU" sz="1350" dirty="0">
                <a:cs typeface="Arial" panose="020B0604020202020204" pitchFamily="34" charset="0"/>
              </a:rPr>
              <a:t> </a:t>
            </a:r>
            <a:r>
              <a:rPr lang="uk-UA" altLang="ru-RU" sz="1350" dirty="0" err="1">
                <a:cs typeface="Arial" panose="020B0604020202020204" pitchFamily="34" charset="0"/>
              </a:rPr>
              <a:t>food</a:t>
            </a:r>
            <a:r>
              <a:rPr lang="uk-UA" altLang="ru-RU" sz="1350" dirty="0">
                <a:cs typeface="Arial" panose="020B0604020202020204" pitchFamily="34" charset="0"/>
              </a:rPr>
              <a:t> </a:t>
            </a:r>
            <a:r>
              <a:rPr lang="uk-UA" altLang="ru-RU" sz="1350" dirty="0" err="1">
                <a:cs typeface="Arial" panose="020B0604020202020204" pitchFamily="34" charset="0"/>
              </a:rPr>
              <a:t>ingredients</a:t>
            </a:r>
            <a:r>
              <a:rPr lang="uk-UA" altLang="ru-RU" sz="1350" dirty="0">
                <a:cs typeface="Arial" panose="020B0604020202020204" pitchFamily="34" charset="0"/>
              </a:rPr>
              <a:t> </a:t>
            </a:r>
            <a:r>
              <a:rPr lang="uk-UA" altLang="ru-RU" sz="1350" dirty="0" err="1">
                <a:cs typeface="Arial" panose="020B0604020202020204" pitchFamily="34" charset="0"/>
              </a:rPr>
              <a:t>to</a:t>
            </a:r>
            <a:r>
              <a:rPr lang="uk-UA" altLang="ru-RU" sz="1350" dirty="0">
                <a:cs typeface="Arial" panose="020B0604020202020204" pitchFamily="34" charset="0"/>
              </a:rPr>
              <a:t> </a:t>
            </a:r>
            <a:r>
              <a:rPr lang="uk-UA" altLang="ru-RU" sz="1350" dirty="0" err="1">
                <a:cs typeface="Arial" panose="020B0604020202020204" pitchFamily="34" charset="0"/>
              </a:rPr>
              <a:t>be</a:t>
            </a:r>
            <a:r>
              <a:rPr lang="uk-UA" altLang="ru-RU" sz="1350" dirty="0">
                <a:cs typeface="Arial" panose="020B0604020202020204" pitchFamily="34" charset="0"/>
              </a:rPr>
              <a:t> </a:t>
            </a:r>
            <a:r>
              <a:rPr lang="uk-UA" altLang="ru-RU" sz="1350" dirty="0" err="1">
                <a:cs typeface="Arial" panose="020B0604020202020204" pitchFamily="34" charset="0"/>
              </a:rPr>
              <a:t>considered</a:t>
            </a:r>
            <a:r>
              <a:rPr lang="uk-UA" altLang="ru-RU" sz="1350" dirty="0">
                <a:cs typeface="Arial" panose="020B0604020202020204" pitchFamily="34" charset="0"/>
              </a:rPr>
              <a:t> </a:t>
            </a:r>
            <a:r>
              <a:rPr lang="uk-UA" altLang="ru-RU" sz="1350" dirty="0" err="1">
                <a:cs typeface="Arial" panose="020B0604020202020204" pitchFamily="34" charset="0"/>
              </a:rPr>
              <a:t>as</a:t>
            </a:r>
            <a:r>
              <a:rPr lang="uk-UA" altLang="ru-RU" sz="1350" dirty="0">
                <a:cs typeface="Arial" panose="020B0604020202020204" pitchFamily="34" charset="0"/>
              </a:rPr>
              <a:t> </a:t>
            </a:r>
            <a:r>
              <a:rPr lang="uk-UA" altLang="ru-RU" sz="1350" dirty="0" err="1">
                <a:cs typeface="Arial" panose="020B0604020202020204" pitchFamily="34" charset="0"/>
              </a:rPr>
              <a:t>natural</a:t>
            </a:r>
            <a:r>
              <a:rPr lang="uk-UA" altLang="ru-RU" sz="1350" dirty="0">
                <a:cs typeface="Arial" panose="020B0604020202020204" pitchFamily="34" charset="0"/>
              </a:rPr>
              <a:t>)</a:t>
            </a:r>
            <a:r>
              <a:rPr lang="uk-UA" altLang="ru-RU" sz="1500" dirty="0">
                <a:cs typeface="Arial" panose="020B0604020202020204" pitchFamily="34" charset="0"/>
              </a:rPr>
              <a:t> </a:t>
            </a:r>
            <a:r>
              <a:rPr lang="ru-RU" altLang="ru-RU" sz="1500" dirty="0"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7410" name="Picture 2" descr="https://www.ecolabel.org.ua/images/2020/2020-03-05-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934" y="3596142"/>
            <a:ext cx="4286250" cy="200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17237">
            <a:off x="4296739" y="1316808"/>
            <a:ext cx="1717130" cy="19874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834" y="3596142"/>
            <a:ext cx="1808078" cy="20073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7871" y="3596142"/>
            <a:ext cx="1900128" cy="200739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361065">
            <a:off x="6512573" y="1251129"/>
            <a:ext cx="1686726" cy="19131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1996" y="1167985"/>
            <a:ext cx="312689" cy="43393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5693" y="1019274"/>
            <a:ext cx="636536" cy="62976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02229" y="1251277"/>
            <a:ext cx="179150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50" b="1" dirty="0"/>
              <a:t>Натуральний</a:t>
            </a:r>
          </a:p>
        </p:txBody>
      </p:sp>
    </p:spTree>
    <p:extLst>
      <p:ext uri="{BB962C8B-B14F-4D97-AF65-F5344CB8AC3E}">
        <p14:creationId xmlns:p14="http://schemas.microsoft.com/office/powerpoint/2010/main" val="1215196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947300" y="1204883"/>
            <a:ext cx="6194324" cy="26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sz="1091" dirty="0">
                <a:solidFill>
                  <a:srgbClr val="4C3B2F"/>
                </a:solidFill>
              </a:rPr>
              <a:t>4. </a:t>
            </a:r>
            <a:r>
              <a:rPr lang="ru-RU" altLang="ru-RU" sz="1091" dirty="0" err="1">
                <a:solidFill>
                  <a:srgbClr val="4C3B2F"/>
                </a:solidFill>
              </a:rPr>
              <a:t>Д</a:t>
            </a:r>
            <a:r>
              <a:rPr lang="ru-RU" altLang="ru-RU" sz="1091" dirty="0" err="1">
                <a:solidFill>
                  <a:srgbClr val="4C3B2F"/>
                </a:solidFill>
                <a:ea typeface="Roboto"/>
                <a:cs typeface="Roboto"/>
              </a:rPr>
              <a:t>опускається</a:t>
            </a:r>
            <a:r>
              <a:rPr lang="ru-RU" altLang="ru-RU" sz="1091" dirty="0">
                <a:solidFill>
                  <a:srgbClr val="4C3B2F"/>
                </a:solidFill>
                <a:ea typeface="Roboto"/>
                <a:cs typeface="Roboto"/>
              </a:rPr>
              <a:t> </a:t>
            </a:r>
            <a:r>
              <a:rPr lang="ru-RU" altLang="ru-RU" sz="1091" dirty="0" err="1">
                <a:solidFill>
                  <a:srgbClr val="4C3B2F"/>
                </a:solidFill>
                <a:ea typeface="Roboto"/>
                <a:cs typeface="Roboto"/>
              </a:rPr>
              <a:t>сумарний</a:t>
            </a:r>
            <a:r>
              <a:rPr lang="ru-RU" altLang="ru-RU" sz="1091" dirty="0">
                <a:solidFill>
                  <a:srgbClr val="4C3B2F"/>
                </a:solidFill>
                <a:ea typeface="Roboto"/>
                <a:cs typeface="Roboto"/>
              </a:rPr>
              <a:t> </a:t>
            </a:r>
            <a:r>
              <a:rPr lang="ru-RU" altLang="ru-RU" sz="1091" dirty="0" err="1">
                <a:solidFill>
                  <a:srgbClr val="4C3B2F"/>
                </a:solidFill>
                <a:ea typeface="Roboto"/>
                <a:cs typeface="Roboto"/>
              </a:rPr>
              <a:t>вміст</a:t>
            </a:r>
            <a:r>
              <a:rPr lang="ru-RU" altLang="ru-RU" sz="1091" dirty="0">
                <a:solidFill>
                  <a:srgbClr val="4C3B2F"/>
                </a:solidFill>
                <a:ea typeface="Roboto"/>
                <a:cs typeface="Roboto"/>
              </a:rPr>
              <a:t> не </a:t>
            </a:r>
            <a:r>
              <a:rPr lang="ru-RU" altLang="ru-RU" sz="1091" dirty="0" err="1">
                <a:solidFill>
                  <a:srgbClr val="4C3B2F"/>
                </a:solidFill>
                <a:ea typeface="Roboto"/>
                <a:cs typeface="Roboto"/>
              </a:rPr>
              <a:t>більш</a:t>
            </a:r>
            <a:r>
              <a:rPr lang="ru-RU" altLang="ru-RU" sz="1091" dirty="0">
                <a:solidFill>
                  <a:srgbClr val="4C3B2F"/>
                </a:solidFill>
                <a:ea typeface="Roboto"/>
                <a:cs typeface="Roboto"/>
              </a:rPr>
              <a:t> </a:t>
            </a:r>
            <a:r>
              <a:rPr lang="ru-RU" altLang="ru-RU" sz="1091" dirty="0" err="1">
                <a:solidFill>
                  <a:srgbClr val="4C3B2F"/>
                </a:solidFill>
                <a:ea typeface="Roboto"/>
                <a:cs typeface="Roboto"/>
              </a:rPr>
              <a:t>ніж</a:t>
            </a:r>
            <a:r>
              <a:rPr lang="ru-RU" altLang="ru-RU" sz="1091" dirty="0">
                <a:solidFill>
                  <a:srgbClr val="4C3B2F"/>
                </a:solidFill>
                <a:ea typeface="Roboto"/>
                <a:cs typeface="Roboto"/>
              </a:rPr>
              <a:t> 5% таких </a:t>
            </a:r>
            <a:r>
              <a:rPr lang="ru-RU" altLang="ru-RU" sz="1091" dirty="0" err="1">
                <a:solidFill>
                  <a:srgbClr val="4C3B2F"/>
                </a:solidFill>
                <a:ea typeface="Roboto"/>
                <a:cs typeface="Roboto"/>
              </a:rPr>
              <a:t>харчових</a:t>
            </a:r>
            <a:r>
              <a:rPr lang="ru-RU" altLang="ru-RU" sz="1091" dirty="0">
                <a:solidFill>
                  <a:srgbClr val="4C3B2F"/>
                </a:solidFill>
                <a:ea typeface="Roboto"/>
                <a:cs typeface="Roboto"/>
              </a:rPr>
              <a:t> добавок </a:t>
            </a:r>
            <a:r>
              <a:rPr lang="ru-RU" altLang="ru-RU" sz="1091" dirty="0" err="1">
                <a:solidFill>
                  <a:srgbClr val="4C3B2F"/>
                </a:solidFill>
                <a:ea typeface="Roboto"/>
                <a:cs typeface="Roboto"/>
              </a:rPr>
              <a:t>мінерального</a:t>
            </a:r>
            <a:r>
              <a:rPr lang="ru-RU" altLang="ru-RU" sz="1091" dirty="0">
                <a:solidFill>
                  <a:srgbClr val="4C3B2F"/>
                </a:solidFill>
                <a:ea typeface="Roboto"/>
                <a:cs typeface="Roboto"/>
              </a:rPr>
              <a:t> </a:t>
            </a:r>
            <a:r>
              <a:rPr lang="ru-RU" altLang="ru-RU" sz="1091" dirty="0" err="1">
                <a:solidFill>
                  <a:srgbClr val="4C3B2F"/>
                </a:solidFill>
                <a:ea typeface="Roboto"/>
                <a:cs typeface="Roboto"/>
              </a:rPr>
              <a:t>походження</a:t>
            </a:r>
            <a:r>
              <a:rPr lang="ru-RU" altLang="ru-RU" sz="1091" dirty="0">
                <a:solidFill>
                  <a:srgbClr val="4C3B2F"/>
                </a:solidFill>
                <a:ea typeface="Roboto"/>
                <a:cs typeface="Roboto"/>
              </a:rPr>
              <a:t>:</a:t>
            </a:r>
            <a:endParaRPr lang="ru-RU" altLang="ru-RU" sz="1091" dirty="0"/>
          </a:p>
        </p:txBody>
      </p:sp>
      <p:graphicFrame>
        <p:nvGraphicFramePr>
          <p:cNvPr id="79168" name="Group 320"/>
          <p:cNvGraphicFramePr>
            <a:graphicFrameLocks noGrp="1"/>
          </p:cNvGraphicFramePr>
          <p:nvPr/>
        </p:nvGraphicFramePr>
        <p:xfrm>
          <a:off x="947301" y="1552970"/>
          <a:ext cx="7797558" cy="4265858"/>
        </p:xfrm>
        <a:graphic>
          <a:graphicData uri="http://schemas.openxmlformats.org/drawingml/2006/table">
            <a:tbl>
              <a:tblPr/>
              <a:tblGrid>
                <a:gridCol w="7458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27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90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30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4C3B2F"/>
                          </a:solidFill>
                          <a:effectLst/>
                          <a:latin typeface="Calibri" panose="020F0502020204030204" pitchFamily="34" charset="0"/>
                          <a:ea typeface="Roboto"/>
                          <a:cs typeface="Roboto"/>
                        </a:rPr>
                        <a:t>Індекс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87" marR="41587" marT="20794" marB="20794" anchor="ctr" horzOverflow="overflow">
                    <a:lnL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4C3B2F"/>
                          </a:solidFill>
                          <a:effectLst/>
                          <a:latin typeface="Calibri" panose="020F0502020204030204" pitchFamily="34" charset="0"/>
                          <a:ea typeface="Roboto"/>
                          <a:cs typeface="Roboto"/>
                        </a:rPr>
                        <a:t>Найменування харчової добавки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87" marR="41587" marT="20794" marB="20794" anchor="ctr" horzOverflow="overflow">
                    <a:lnL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4C3B2F"/>
                          </a:solidFill>
                          <a:effectLst/>
                          <a:latin typeface="Calibri" panose="020F0502020204030204" pitchFamily="34" charset="0"/>
                          <a:ea typeface="Roboto"/>
                          <a:cs typeface="Roboto"/>
                        </a:rPr>
                        <a:t>Примітка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87" marR="41587" marT="20794" marB="20794" anchor="ctr" horzOverflow="overflow">
                    <a:lnL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4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4C3B2F"/>
                          </a:solidFill>
                          <a:effectLst/>
                          <a:latin typeface="Calibri" panose="020F0502020204030204" pitchFamily="34" charset="0"/>
                          <a:ea typeface="Roboto"/>
                          <a:cs typeface="Roboto"/>
                        </a:rPr>
                        <a:t>Е 250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87" marR="41587" marT="20794" marB="20794" anchor="ctr" horzOverflow="overflow">
                    <a:lnL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4C3B2F"/>
                          </a:solidFill>
                          <a:effectLst/>
                          <a:latin typeface="Calibri" panose="020F0502020204030204" pitchFamily="34" charset="0"/>
                          <a:ea typeface="Roboto"/>
                          <a:cs typeface="Roboto"/>
                        </a:rPr>
                        <a:t>Нітрит натрію (Sodium nitrite)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87" marR="41587" marT="20794" marB="20794" anchor="ctr" horzOverflow="overflow">
                    <a:lnL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4C3B2F"/>
                          </a:solidFill>
                          <a:effectLst/>
                          <a:latin typeface="Calibri" panose="020F0502020204030204" pitchFamily="34" charset="0"/>
                          <a:ea typeface="Roboto"/>
                          <a:cs typeface="Roboto"/>
                        </a:rPr>
                        <a:t>Дозволяться для виробництва продуктів переробки м’яса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87" marR="41587" marT="20794" marB="20794" anchor="ctr" horzOverflow="overflow">
                    <a:lnL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0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C3B2F"/>
                          </a:solidFill>
                          <a:effectLst/>
                          <a:latin typeface="Calibri" panose="020F0502020204030204" pitchFamily="34" charset="0"/>
                          <a:ea typeface="Roboto"/>
                          <a:cs typeface="Roboto"/>
                        </a:rPr>
                        <a:t>Е 270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87" marR="41587" marT="20794" marB="20794" anchor="ctr" horzOverflow="overflow">
                    <a:lnL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4C3B2F"/>
                          </a:solidFill>
                          <a:effectLst/>
                          <a:latin typeface="Calibri" panose="020F0502020204030204" pitchFamily="34" charset="0"/>
                          <a:ea typeface="Roboto"/>
                          <a:cs typeface="Roboto"/>
                        </a:rPr>
                        <a:t>Молочна кислота L-, D- (Lactic acid, L-, D- and DL-)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87" marR="41587" marT="20794" marB="20794" anchor="ctr" horzOverflow="overflow">
                    <a:lnL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87" marR="41587" marT="20794" marB="20794" anchor="ctr" horzOverflow="overflow">
                    <a:lnL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0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4C3B2F"/>
                          </a:solidFill>
                          <a:effectLst/>
                          <a:latin typeface="Calibri" panose="020F0502020204030204" pitchFamily="34" charset="0"/>
                          <a:ea typeface="Roboto"/>
                          <a:cs typeface="Roboto"/>
                        </a:rPr>
                        <a:t>Е 290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87" marR="41587" marT="20794" marB="20794" anchor="ctr" horzOverflow="overflow">
                    <a:lnL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4C3B2F"/>
                          </a:solidFill>
                          <a:effectLst/>
                          <a:latin typeface="Calibri" panose="020F0502020204030204" pitchFamily="34" charset="0"/>
                          <a:ea typeface="Roboto"/>
                          <a:cs typeface="Roboto"/>
                        </a:rPr>
                        <a:t>Діоксид вуглецю (Carbon dioxide)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87" marR="41587" marT="20794" marB="20794" anchor="ctr" horzOverflow="overflow">
                    <a:lnL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87" marR="41587" marT="20794" marB="20794" anchor="ctr" horzOverflow="overflow">
                    <a:lnL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0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C3B2F"/>
                          </a:solidFill>
                          <a:effectLst/>
                          <a:latin typeface="Calibri" panose="020F0502020204030204" pitchFamily="34" charset="0"/>
                          <a:ea typeface="Roboto"/>
                          <a:cs typeface="Roboto"/>
                        </a:rPr>
                        <a:t>Е 296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87" marR="41587" marT="20794" marB="20794" anchor="ctr" horzOverflow="overflow">
                    <a:lnL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4C3B2F"/>
                          </a:solidFill>
                          <a:effectLst/>
                          <a:latin typeface="Calibri" panose="020F0502020204030204" pitchFamily="34" charset="0"/>
                          <a:ea typeface="Roboto"/>
                          <a:cs typeface="Roboto"/>
                        </a:rPr>
                        <a:t>Яблучна кислота (Malic acid, DL-)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87" marR="41587" marT="20794" marB="20794" anchor="ctr" horzOverflow="overflow">
                    <a:lnL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87" marR="41587" marT="20794" marB="20794" anchor="ctr" horzOverflow="overflow">
                    <a:lnL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4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4C3B2F"/>
                          </a:solidFill>
                          <a:effectLst/>
                          <a:latin typeface="Calibri" panose="020F0502020204030204" pitchFamily="34" charset="0"/>
                          <a:ea typeface="Roboto"/>
                          <a:cs typeface="Roboto"/>
                        </a:rPr>
                        <a:t>Е 300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87" marR="41587" marT="20794" marB="20794" anchor="ctr" horzOverflow="overflow">
                    <a:lnL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4C3B2F"/>
                          </a:solidFill>
                          <a:effectLst/>
                          <a:latin typeface="Calibri" panose="020F0502020204030204" pitchFamily="34" charset="0"/>
                          <a:ea typeface="Roboto"/>
                          <a:cs typeface="Roboto"/>
                        </a:rPr>
                        <a:t>Аскорбінова кислота L- (Ascoric acid, L-)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87" marR="41587" marT="20794" marB="20794" anchor="ctr" horzOverflow="overflow">
                    <a:lnL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4C3B2F"/>
                          </a:solidFill>
                          <a:effectLst/>
                          <a:latin typeface="Calibri" panose="020F0502020204030204" pitchFamily="34" charset="0"/>
                          <a:ea typeface="Roboto"/>
                          <a:cs typeface="Roboto"/>
                        </a:rPr>
                        <a:t>За виключенням продуктів переробки м’яса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87" marR="41587" marT="20794" marB="20794" anchor="ctr" horzOverflow="overflow">
                    <a:lnL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44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4C3B2F"/>
                          </a:solidFill>
                          <a:effectLst/>
                          <a:latin typeface="Calibri" panose="020F0502020204030204" pitchFamily="34" charset="0"/>
                          <a:ea typeface="Roboto"/>
                          <a:cs typeface="Roboto"/>
                        </a:rPr>
                        <a:t>Е 322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87" marR="41587" marT="20794" marB="20794" anchor="ctr" horzOverflow="overflow">
                    <a:lnL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4C3B2F"/>
                          </a:solidFill>
                          <a:effectLst/>
                          <a:latin typeface="Calibri" panose="020F0502020204030204" pitchFamily="34" charset="0"/>
                          <a:ea typeface="Roboto"/>
                          <a:cs typeface="Roboto"/>
                        </a:rPr>
                        <a:t>Лецитини, фосфатиди (Lecithins)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87" marR="41587" marT="20794" marB="20794" anchor="ctr" horzOverflow="overflow">
                    <a:lnL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4C3B2F"/>
                          </a:solidFill>
                          <a:effectLst/>
                          <a:latin typeface="Calibri" panose="020F0502020204030204" pitchFamily="34" charset="0"/>
                          <a:ea typeface="Roboto"/>
                          <a:cs typeface="Roboto"/>
                        </a:rPr>
                        <a:t>За виключенням продуктів переробки молока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87" marR="41587" marT="20794" marB="20794" anchor="ctr" horzOverflow="overflow">
                    <a:lnL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0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4C3B2F"/>
                          </a:solidFill>
                          <a:effectLst/>
                          <a:latin typeface="Calibri" panose="020F0502020204030204" pitchFamily="34" charset="0"/>
                          <a:ea typeface="Roboto"/>
                          <a:cs typeface="Roboto"/>
                        </a:rPr>
                        <a:t>Е 330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87" marR="41587" marT="20794" marB="20794" anchor="ctr" horzOverflow="overflow">
                    <a:lnL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4C3B2F"/>
                          </a:solidFill>
                          <a:effectLst/>
                          <a:latin typeface="Calibri" panose="020F0502020204030204" pitchFamily="34" charset="0"/>
                          <a:ea typeface="Roboto"/>
                          <a:cs typeface="Roboto"/>
                        </a:rPr>
                        <a:t>Лимона кислота (Citric acid)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87" marR="41587" marT="20794" marB="20794" anchor="ctr" horzOverflow="overflow">
                    <a:lnL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87" marR="41587" marT="20794" marB="20794" anchor="ctr" horzOverflow="overflow">
                    <a:lnL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44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4C3B2F"/>
                          </a:solidFill>
                          <a:effectLst/>
                          <a:latin typeface="Calibri" panose="020F0502020204030204" pitchFamily="34" charset="0"/>
                          <a:ea typeface="Roboto"/>
                          <a:cs typeface="Roboto"/>
                        </a:rPr>
                        <a:t>Е 341 (і)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87" marR="41587" marT="20794" marB="20794" anchor="ctr" horzOverflow="overflow">
                    <a:lnL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4C3B2F"/>
                          </a:solidFill>
                          <a:effectLst/>
                          <a:latin typeface="Calibri" panose="020F0502020204030204" pitchFamily="34" charset="0"/>
                          <a:ea typeface="Roboto"/>
                          <a:cs typeface="Roboto"/>
                        </a:rPr>
                        <a:t>Орто-фосфат кальцію 1-заміщений </a:t>
                      </a: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4C3B2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                                            </a:t>
                      </a: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4C3B2F"/>
                          </a:solidFill>
                          <a:effectLst/>
                          <a:latin typeface="Calibri" panose="020F0502020204030204" pitchFamily="34" charset="0"/>
                          <a:ea typeface="Roboto"/>
                          <a:cs typeface="Roboto"/>
                        </a:rPr>
                        <a:t>(Monocalcium orthophosphate)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87" marR="41587" marT="20794" marB="20794" anchor="ctr" horzOverflow="overflow">
                    <a:lnL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4C3B2F"/>
                          </a:solidFill>
                          <a:effectLst/>
                          <a:latin typeface="Calibri" panose="020F0502020204030204" pitchFamily="34" charset="0"/>
                          <a:ea typeface="Roboto"/>
                          <a:cs typeface="Roboto"/>
                        </a:rPr>
                        <a:t>Розпушувач для кондитерських виробів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87" marR="41587" marT="20794" marB="20794" anchor="ctr" horzOverflow="overflow">
                    <a:lnL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44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4C3B2F"/>
                          </a:solidFill>
                          <a:effectLst/>
                          <a:latin typeface="Calibri" panose="020F0502020204030204" pitchFamily="34" charset="0"/>
                          <a:ea typeface="Roboto"/>
                          <a:cs typeface="Roboto"/>
                        </a:rPr>
                        <a:t>Е 440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87" marR="41587" marT="20794" marB="20794" anchor="ctr" horzOverflow="overflow">
                    <a:lnL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4C3B2F"/>
                          </a:solidFill>
                          <a:effectLst/>
                          <a:latin typeface="Calibri" panose="020F0502020204030204" pitchFamily="34" charset="0"/>
                          <a:ea typeface="Roboto"/>
                          <a:cs typeface="Roboto"/>
                        </a:rPr>
                        <a:t>Пектини (Pectins)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87" marR="41587" marT="20794" marB="20794" anchor="ctr" horzOverflow="overflow">
                    <a:lnL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4C3B2F"/>
                          </a:solidFill>
                          <a:effectLst/>
                          <a:latin typeface="Calibri" panose="020F0502020204030204" pitchFamily="34" charset="0"/>
                          <a:ea typeface="Roboto"/>
                          <a:cs typeface="Roboto"/>
                        </a:rPr>
                        <a:t>За виключенням продуктів переробки молока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87" marR="41587" marT="20794" marB="20794" anchor="ctr" horzOverflow="overflow">
                    <a:lnL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30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4C3B2F"/>
                          </a:solidFill>
                          <a:effectLst/>
                          <a:latin typeface="Calibri" panose="020F0502020204030204" pitchFamily="34" charset="0"/>
                          <a:ea typeface="Roboto"/>
                          <a:cs typeface="Roboto"/>
                        </a:rPr>
                        <a:t>Е 509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87" marR="41587" marT="20794" marB="20794" anchor="ctr" horzOverflow="overflow">
                    <a:lnL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4C3B2F"/>
                          </a:solidFill>
                          <a:effectLst/>
                          <a:latin typeface="Calibri" panose="020F0502020204030204" pitchFamily="34" charset="0"/>
                          <a:ea typeface="Roboto"/>
                          <a:cs typeface="Roboto"/>
                        </a:rPr>
                        <a:t>Хлорид кальцію (Calcium hloride)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87" marR="41587" marT="20794" marB="20794" anchor="ctr" horzOverflow="overflow">
                    <a:lnL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87" marR="41587" marT="20794" marB="20794" anchor="ctr" horzOverflow="overflow">
                    <a:lnL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30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4C3B2F"/>
                          </a:solidFill>
                          <a:effectLst/>
                          <a:latin typeface="Calibri" panose="020F0502020204030204" pitchFamily="34" charset="0"/>
                          <a:ea typeface="Roboto"/>
                          <a:cs typeface="Roboto"/>
                        </a:rPr>
                        <a:t>Е 536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87" marR="41587" marT="20794" marB="20794" anchor="ctr" horzOverflow="overflow">
                    <a:lnL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4C3B2F"/>
                          </a:solidFill>
                          <a:effectLst/>
                          <a:latin typeface="Calibri" panose="020F0502020204030204" pitchFamily="34" charset="0"/>
                          <a:ea typeface="Roboto"/>
                          <a:cs typeface="Roboto"/>
                        </a:rPr>
                        <a:t>Ферроціанід калію (Potassium ferrocyanide)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87" marR="41587" marT="20794" marB="20794" anchor="ctr" horzOverflow="overflow">
                    <a:lnL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4C3B2F"/>
                          </a:solidFill>
                          <a:effectLst/>
                          <a:latin typeface="Calibri" panose="020F0502020204030204" pitchFamily="34" charset="0"/>
                          <a:ea typeface="Roboto"/>
                          <a:cs typeface="Roboto"/>
                        </a:rPr>
                        <a:t>Для посолу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87" marR="41587" marT="20794" marB="20794" anchor="ctr" horzOverflow="overflow">
                    <a:lnL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30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4C3B2F"/>
                          </a:solidFill>
                          <a:effectLst/>
                          <a:latin typeface="Calibri" panose="020F0502020204030204" pitchFamily="34" charset="0"/>
                          <a:ea typeface="Roboto"/>
                          <a:cs typeface="Roboto"/>
                        </a:rPr>
                        <a:t>Е 938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87" marR="41587" marT="20794" marB="20794" anchor="ctr" horzOverflow="overflow">
                    <a:lnL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4C3B2F"/>
                          </a:solidFill>
                          <a:effectLst/>
                          <a:latin typeface="Calibri" panose="020F0502020204030204" pitchFamily="34" charset="0"/>
                          <a:ea typeface="Roboto"/>
                          <a:cs typeface="Roboto"/>
                        </a:rPr>
                        <a:t>Аргон (Argon)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87" marR="41587" marT="20794" marB="20794" anchor="ctr" horzOverflow="overflow">
                    <a:lnL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87" marR="41587" marT="20794" marB="20794" anchor="ctr" horzOverflow="overflow">
                    <a:lnL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30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4C3B2F"/>
                          </a:solidFill>
                          <a:effectLst/>
                          <a:latin typeface="Calibri" panose="020F0502020204030204" pitchFamily="34" charset="0"/>
                          <a:ea typeface="Roboto"/>
                          <a:cs typeface="Roboto"/>
                        </a:rPr>
                        <a:t>Е 939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87" marR="41587" marT="20794" marB="20794" anchor="ctr" horzOverflow="overflow">
                    <a:lnL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4C3B2F"/>
                          </a:solidFill>
                          <a:effectLst/>
                          <a:latin typeface="Calibri" panose="020F0502020204030204" pitchFamily="34" charset="0"/>
                          <a:ea typeface="Roboto"/>
                          <a:cs typeface="Roboto"/>
                        </a:rPr>
                        <a:t>Гелій (Gellium)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87" marR="41587" marT="20794" marB="20794" anchor="ctr" horzOverflow="overflow">
                    <a:lnL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87" marR="41587" marT="20794" marB="20794" anchor="ctr" horzOverflow="overflow">
                    <a:lnL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30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4C3B2F"/>
                          </a:solidFill>
                          <a:effectLst/>
                          <a:latin typeface="Calibri" panose="020F0502020204030204" pitchFamily="34" charset="0"/>
                          <a:ea typeface="Roboto"/>
                          <a:cs typeface="Roboto"/>
                        </a:rPr>
                        <a:t>Е 941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87" marR="41587" marT="20794" marB="20794" anchor="ctr" horzOverflow="overflow">
                    <a:lnL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4C3B2F"/>
                          </a:solidFill>
                          <a:effectLst/>
                          <a:latin typeface="Calibri" panose="020F0502020204030204" pitchFamily="34" charset="0"/>
                          <a:ea typeface="Roboto"/>
                          <a:cs typeface="Roboto"/>
                        </a:rPr>
                        <a:t>Азот (Nitrogen)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87" marR="41587" marT="20794" marB="20794" anchor="ctr" horzOverflow="overflow">
                    <a:lnL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87" marR="41587" marT="20794" marB="20794" anchor="ctr" horzOverflow="overflow">
                    <a:lnL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30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C3B2F"/>
                          </a:solidFill>
                          <a:effectLst/>
                          <a:latin typeface="Calibri" panose="020F0502020204030204" pitchFamily="34" charset="0"/>
                          <a:ea typeface="Roboto"/>
                          <a:cs typeface="Roboto"/>
                        </a:rPr>
                        <a:t>Е 948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87" marR="41587" marT="20794" marB="20794" anchor="ctr" horzOverflow="overflow">
                    <a:lnL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4C3B2F"/>
                          </a:solidFill>
                          <a:effectLst/>
                          <a:latin typeface="Calibri" panose="020F0502020204030204" pitchFamily="34" charset="0"/>
                          <a:ea typeface="Roboto"/>
                          <a:cs typeface="Roboto"/>
                        </a:rPr>
                        <a:t>Кисень (Oxygen)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87" marR="41587" marT="20794" marB="20794" anchor="ctr" horzOverflow="overflow">
                    <a:lnL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87" marR="41587" marT="20794" marB="20794" horzOverflow="overflow">
                    <a:lnL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8327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www.naturproduct.org.ua/images/logo_np_01-m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518" y="1430622"/>
            <a:ext cx="1524850" cy="152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129" y="1819617"/>
            <a:ext cx="1057275" cy="10787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23809" y="1373472"/>
            <a:ext cx="174650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350" b="1" dirty="0"/>
              <a:t>Критерії оцінювання</a:t>
            </a:r>
            <a:endParaRPr lang="ru-RU" sz="135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9797" y="1170299"/>
            <a:ext cx="3929063" cy="392906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410" y="3124618"/>
            <a:ext cx="3770840" cy="216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266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73" y="1051240"/>
            <a:ext cx="7886700" cy="994172"/>
          </a:xfrm>
        </p:spPr>
        <p:txBody>
          <a:bodyPr/>
          <a:lstStyle/>
          <a:p>
            <a:r>
              <a:rPr lang="uk-UA" sz="1350" b="1" dirty="0">
                <a:latin typeface="+mn-lt"/>
              </a:rPr>
              <a:t>Національне агентство з акредитації України</a:t>
            </a:r>
            <a:endParaRPr lang="ru-RU" sz="1350" b="1" dirty="0">
              <a:latin typeface="+mn-lt"/>
            </a:endParaRPr>
          </a:p>
        </p:txBody>
      </p:sp>
      <p:pic>
        <p:nvPicPr>
          <p:cNvPr id="49154" name="Picture 2" descr="Офіційне повідомлення про отримання атестату про акредитацію » ТОВ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196" y="2045412"/>
            <a:ext cx="1285875" cy="123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30033" y="3487554"/>
            <a:ext cx="1630576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uk-UA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1О156 </a:t>
            </a:r>
          </a:p>
          <a:p>
            <a:pPr algn="ctr"/>
            <a:r>
              <a:rPr lang="uk-UA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ДСТУ 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ISO/IEC 17065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54848" y="4449533"/>
            <a:ext cx="4156571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200" dirty="0"/>
              <a:t>Стандарт, на відповідність якому акредитовано ООВ </a:t>
            </a:r>
          </a:p>
          <a:p>
            <a:r>
              <a:rPr lang="uk-UA" sz="1200" b="1" dirty="0"/>
              <a:t>ДСТУ EN ISO/IEC 17065:2014 </a:t>
            </a:r>
            <a:r>
              <a:rPr lang="uk-UA" sz="1200" dirty="0"/>
              <a:t>Оцінка відповідності. </a:t>
            </a:r>
          </a:p>
          <a:p>
            <a:r>
              <a:rPr lang="uk-UA" sz="1200" dirty="0"/>
              <a:t>Вимоги до органів з сертифікації продукції, процесів та послуг (EN ISO/IEC 17065:2012, IDT)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7116" y="3330556"/>
            <a:ext cx="169886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1350" b="1" dirty="0"/>
              <a:t>Реєстр </a:t>
            </a:r>
          </a:p>
          <a:p>
            <a:pPr algn="ctr"/>
            <a:r>
              <a:rPr lang="uk-UA" sz="1350" b="1" dirty="0"/>
              <a:t>акредитованих ООВ</a:t>
            </a:r>
            <a:endParaRPr lang="ru-RU" sz="135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73" y="1992301"/>
            <a:ext cx="1355411" cy="1338254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E7B7779-F3FF-47C0-8EA5-83AE95DF8397}"/>
              </a:ext>
            </a:extLst>
          </p:cNvPr>
          <p:cNvSpPr/>
          <p:nvPr/>
        </p:nvSpPr>
        <p:spPr>
          <a:xfrm>
            <a:off x="580023" y="4132132"/>
            <a:ext cx="19217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200" dirty="0"/>
              <a:t>Реєстраційний номер ООВ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1926772" y="3572929"/>
            <a:ext cx="1666651" cy="4683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 flipV="1">
            <a:off x="4082143" y="3850844"/>
            <a:ext cx="767443" cy="5332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875" y="1200271"/>
            <a:ext cx="3452585" cy="4574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7513348" y="4527823"/>
            <a:ext cx="970363" cy="69311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2940988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1622" y="1280740"/>
            <a:ext cx="7139762" cy="30008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uk-UA" sz="1350" b="1" kern="100" dirty="0">
                <a:solidFill>
                  <a:schemeClr val="bg1"/>
                </a:solidFill>
                <a:ea typeface="SimSun" panose="02010600030101010101" pitchFamily="2" charset="-122"/>
              </a:rPr>
              <a:t>Інформація про технічні, якісні та кількісні</a:t>
            </a:r>
            <a:r>
              <a:rPr lang="uk-UA" sz="1350" b="1" kern="100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uk-UA" sz="1350" b="1" kern="100" dirty="0">
                <a:solidFill>
                  <a:schemeClr val="bg1"/>
                </a:solidFill>
                <a:ea typeface="SimSun" panose="02010600030101010101" pitchFamily="2" charset="-122"/>
              </a:rPr>
              <a:t>характеристики предмета закупівлі</a:t>
            </a:r>
            <a:endParaRPr lang="uk-UA" sz="135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73518" y="1836257"/>
            <a:ext cx="7170332" cy="390106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dirty="0"/>
              <a:t>Харчові продукти відповідати встановленим  критеріям натуральності згідно з </a:t>
            </a:r>
            <a:r>
              <a:rPr lang="uk-UA" altLang="ru-RU" dirty="0">
                <a:hlinkClick r:id="rId2"/>
              </a:rPr>
              <a:t>Законом України «Про інформацію для споживачів щодо харчових продуктів»</a:t>
            </a:r>
            <a:r>
              <a:rPr lang="uk-UA" altLang="ru-RU" dirty="0"/>
              <a:t> та ДСТУ ISO/TS 19657.</a:t>
            </a:r>
          </a:p>
          <a:p>
            <a:br>
              <a:rPr lang="uk-UA" dirty="0"/>
            </a:br>
            <a:r>
              <a:rPr lang="uk-UA" u="sng" dirty="0"/>
              <a:t>Підтвердні документи:</a:t>
            </a:r>
          </a:p>
          <a:p>
            <a:r>
              <a:rPr lang="uk-UA" dirty="0"/>
              <a:t>1) </a:t>
            </a:r>
            <a:r>
              <a:rPr lang="ru-RU" dirty="0"/>
              <a:t>Коп</a:t>
            </a:r>
            <a:r>
              <a:rPr lang="uk-UA" dirty="0" err="1"/>
              <a:t>ія</a:t>
            </a:r>
            <a:r>
              <a:rPr lang="uk-UA" dirty="0"/>
              <a:t> сертифікату відповідності встановленим критеріям за схемою згідно з </a:t>
            </a:r>
            <a:r>
              <a:rPr lang="ru-RU" dirty="0"/>
              <a:t>ДСТУ </a:t>
            </a:r>
            <a:r>
              <a:rPr lang="en-US" dirty="0"/>
              <a:t>ISO 14024</a:t>
            </a:r>
            <a:r>
              <a:rPr lang="uk-UA" dirty="0"/>
              <a:t>.</a:t>
            </a:r>
          </a:p>
          <a:p>
            <a:endParaRPr lang="uk-UA" dirty="0"/>
          </a:p>
          <a:p>
            <a:r>
              <a:rPr lang="uk-UA" dirty="0"/>
              <a:t>2) Копія атестату акредитації органу з оцінки відповідності який видав сертифікат.</a:t>
            </a:r>
          </a:p>
          <a:p>
            <a:endParaRPr lang="uk-UA" dirty="0"/>
          </a:p>
          <a:p>
            <a:r>
              <a:rPr lang="uk-UA" dirty="0"/>
              <a:t>3) Копія оригінал-макетів етикеток/</a:t>
            </a:r>
            <a:r>
              <a:rPr lang="uk-UA" dirty="0" err="1"/>
              <a:t>паковання</a:t>
            </a:r>
            <a:r>
              <a:rPr lang="uk-UA" dirty="0"/>
              <a:t> з позначенням відповідним маркуванням.</a:t>
            </a:r>
          </a:p>
          <a:p>
            <a:r>
              <a:rPr lang="en-US" sz="1350" dirty="0"/>
              <a:t> </a:t>
            </a:r>
            <a:endParaRPr lang="ru-RU" sz="1350" dirty="0"/>
          </a:p>
        </p:txBody>
      </p:sp>
    </p:spTree>
    <p:extLst>
      <p:ext uri="{BB962C8B-B14F-4D97-AF65-F5344CB8AC3E}">
        <p14:creationId xmlns:p14="http://schemas.microsoft.com/office/powerpoint/2010/main" val="1699249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hoto, table, small, green&#10;&#10;Description automatically generated">
            <a:extLst>
              <a:ext uri="{FF2B5EF4-FFF2-40B4-BE49-F238E27FC236}">
                <a16:creationId xmlns:a16="http://schemas.microsoft.com/office/drawing/2014/main" id="{C472DE22-5987-48FF-A0F3-00B5A37983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" y="512209"/>
            <a:ext cx="11292232" cy="5450441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ECA8BA53-B133-4DE4-B919-0E50745A98B6}"/>
              </a:ext>
            </a:extLst>
          </p:cNvPr>
          <p:cNvGrpSpPr/>
          <p:nvPr/>
        </p:nvGrpSpPr>
        <p:grpSpPr>
          <a:xfrm>
            <a:off x="6481976" y="944987"/>
            <a:ext cx="1479417" cy="1479417"/>
            <a:chOff x="8642635" y="116982"/>
            <a:chExt cx="1972556" cy="1972556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ED52DEE6-4321-4682-A73C-68867FD130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642635" y="116982"/>
              <a:ext cx="1972556" cy="1972556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8F3E2B5-FE3F-49C4-9CF4-32847CF7DF53}"/>
                </a:ext>
              </a:extLst>
            </p:cNvPr>
            <p:cNvSpPr/>
            <p:nvPr/>
          </p:nvSpPr>
          <p:spPr>
            <a:xfrm>
              <a:off x="8872218" y="330917"/>
              <a:ext cx="1568275" cy="15081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uk-UA" sz="1350" dirty="0">
                  <a:solidFill>
                    <a:srgbClr val="333333"/>
                  </a:solidFill>
                  <a:latin typeface="Calibri" panose="020F0502020204030204" pitchFamily="34" charset="0"/>
                </a:rPr>
                <a:t>Суворий контроль виробництва і показників безпеки</a:t>
              </a:r>
              <a:endParaRPr lang="en-US" sz="1350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C08BB95-C78D-4112-AE64-055D3AB71987}"/>
              </a:ext>
            </a:extLst>
          </p:cNvPr>
          <p:cNvGrpSpPr/>
          <p:nvPr/>
        </p:nvGrpSpPr>
        <p:grpSpPr>
          <a:xfrm>
            <a:off x="3100561" y="2489527"/>
            <a:ext cx="1399947" cy="1144178"/>
            <a:chOff x="4134081" y="2176369"/>
            <a:chExt cx="1866596" cy="1525571"/>
          </a:xfrm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FFC11435-E6A1-4C9C-B289-0E0F050615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285987" y="2176369"/>
              <a:ext cx="1525571" cy="1525571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49016EA-78EB-4597-B6AF-F91026B0FB66}"/>
                </a:ext>
              </a:extLst>
            </p:cNvPr>
            <p:cNvSpPr/>
            <p:nvPr/>
          </p:nvSpPr>
          <p:spPr>
            <a:xfrm>
              <a:off x="4134081" y="2482370"/>
              <a:ext cx="1866596" cy="954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uk-UA" sz="1350" dirty="0">
                  <a:solidFill>
                    <a:srgbClr val="333333"/>
                  </a:solidFill>
                  <a:latin typeface="Calibri" panose="020F0502020204030204" pitchFamily="34" charset="0"/>
                </a:rPr>
                <a:t>Пакування підлягає переробці</a:t>
              </a:r>
              <a:endParaRPr lang="uk-UA" sz="1200" dirty="0">
                <a:solidFill>
                  <a:srgbClr val="222222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7EBA354-7D7A-4A0E-B8AF-93B503E8BC64}"/>
              </a:ext>
            </a:extLst>
          </p:cNvPr>
          <p:cNvGrpSpPr/>
          <p:nvPr/>
        </p:nvGrpSpPr>
        <p:grpSpPr>
          <a:xfrm>
            <a:off x="3436592" y="4139307"/>
            <a:ext cx="1496055" cy="1496055"/>
            <a:chOff x="4582122" y="4376076"/>
            <a:chExt cx="1994740" cy="1994740"/>
          </a:xfrm>
        </p:grpSpPr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717EEA68-B7CE-4717-AAC0-3056D3F43E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582122" y="4376076"/>
              <a:ext cx="1994740" cy="199474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2B8B9FB-02A6-4E74-A52C-89D8B4AA8B59}"/>
                </a:ext>
              </a:extLst>
            </p:cNvPr>
            <p:cNvSpPr/>
            <p:nvPr/>
          </p:nvSpPr>
          <p:spPr>
            <a:xfrm>
              <a:off x="4767878" y="4810512"/>
              <a:ext cx="1628889" cy="1231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uk-UA" sz="1350" dirty="0">
                  <a:solidFill>
                    <a:srgbClr val="333333"/>
                  </a:solidFill>
                  <a:latin typeface="Calibri" panose="020F0502020204030204" pitchFamily="34" charset="0"/>
                </a:rPr>
                <a:t>Виготовлено з натуральної сировини високої якості</a:t>
              </a:r>
              <a:endParaRPr lang="uk-UA" sz="1200" dirty="0">
                <a:solidFill>
                  <a:srgbClr val="222222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A191068-855F-4942-B1DF-9AD75C914FE6}"/>
              </a:ext>
            </a:extLst>
          </p:cNvPr>
          <p:cNvGrpSpPr/>
          <p:nvPr/>
        </p:nvGrpSpPr>
        <p:grpSpPr>
          <a:xfrm>
            <a:off x="4293681" y="1154360"/>
            <a:ext cx="1311867" cy="1311867"/>
            <a:chOff x="5724908" y="396146"/>
            <a:chExt cx="1749156" cy="1749156"/>
          </a:xfrm>
        </p:grpSpPr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E6F253DF-D7E9-420B-BCCD-7C5DBF5BCE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724908" y="396146"/>
              <a:ext cx="1749156" cy="1749156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1411932-E4FD-46D6-96A2-DAF9783015E7}"/>
                </a:ext>
              </a:extLst>
            </p:cNvPr>
            <p:cNvSpPr/>
            <p:nvPr/>
          </p:nvSpPr>
          <p:spPr>
            <a:xfrm>
              <a:off x="5789459" y="670559"/>
              <a:ext cx="1613504" cy="1231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uk-UA" sz="1350" dirty="0">
                  <a:solidFill>
                    <a:srgbClr val="333333"/>
                  </a:solidFill>
                  <a:latin typeface="Calibri" panose="020F0502020204030204" pitchFamily="34" charset="0"/>
                </a:rPr>
                <a:t>Не містить небезпечних харчових добавок</a:t>
              </a:r>
              <a:endParaRPr lang="uk-UA" sz="1200" dirty="0">
                <a:solidFill>
                  <a:srgbClr val="222222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93AF325-76E4-4CAE-8036-7FBF76C64082}"/>
              </a:ext>
            </a:extLst>
          </p:cNvPr>
          <p:cNvGrpSpPr/>
          <p:nvPr/>
        </p:nvGrpSpPr>
        <p:grpSpPr>
          <a:xfrm>
            <a:off x="938793" y="3571874"/>
            <a:ext cx="1764563" cy="1764563"/>
            <a:chOff x="1251724" y="3619499"/>
            <a:chExt cx="2352750" cy="2352750"/>
          </a:xfrm>
        </p:grpSpPr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96ABD67E-91FC-44B2-9DE4-7E7E984A37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51724" y="3619499"/>
              <a:ext cx="2352750" cy="235275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A61A416-54D9-4E23-BAA9-067001FDD81E}"/>
                </a:ext>
              </a:extLst>
            </p:cNvPr>
            <p:cNvSpPr/>
            <p:nvPr/>
          </p:nvSpPr>
          <p:spPr>
            <a:xfrm>
              <a:off x="1494801" y="3918711"/>
              <a:ext cx="1866595" cy="1785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uk-UA" sz="1350" dirty="0">
                  <a:solidFill>
                    <a:srgbClr val="333333"/>
                  </a:solidFill>
                  <a:latin typeface="Calibri" panose="020F0502020204030204" pitchFamily="34" charset="0"/>
                </a:rPr>
                <a:t>Сучасні технології, що зберігають природну користь складників</a:t>
              </a:r>
              <a:endParaRPr lang="uk-UA" sz="1200" dirty="0">
                <a:solidFill>
                  <a:srgbClr val="222222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2DD8B2F-4518-4055-8698-3E7E62D2918B}"/>
              </a:ext>
            </a:extLst>
          </p:cNvPr>
          <p:cNvGrpSpPr/>
          <p:nvPr/>
        </p:nvGrpSpPr>
        <p:grpSpPr>
          <a:xfrm>
            <a:off x="5762733" y="4053984"/>
            <a:ext cx="1581378" cy="1581378"/>
            <a:chOff x="7683644" y="4262312"/>
            <a:chExt cx="2108504" cy="2108504"/>
          </a:xfrm>
        </p:grpSpPr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2C49CB53-0FDF-40B3-A777-A213FD064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683644" y="4262312"/>
              <a:ext cx="2108504" cy="2108504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90C1AC8-C533-4914-B7BB-2102AE7D19F7}"/>
                </a:ext>
              </a:extLst>
            </p:cNvPr>
            <p:cNvSpPr/>
            <p:nvPr/>
          </p:nvSpPr>
          <p:spPr>
            <a:xfrm>
              <a:off x="7839349" y="4696565"/>
              <a:ext cx="1789564" cy="1231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uk-UA" sz="1350" dirty="0">
                  <a:solidFill>
                    <a:srgbClr val="333333"/>
                  </a:solidFill>
                  <a:latin typeface="Calibri" panose="020F0502020204030204" pitchFamily="34" charset="0"/>
                </a:rPr>
                <a:t>Не містить ГМО (генетично модифікованих організмів)</a:t>
              </a:r>
              <a:endParaRPr lang="uk-UA" sz="1200" dirty="0">
                <a:solidFill>
                  <a:srgbClr val="222222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317594C-77F8-4019-BBB3-C17FAE7E4ADC}"/>
              </a:ext>
            </a:extLst>
          </p:cNvPr>
          <p:cNvGrpSpPr/>
          <p:nvPr/>
        </p:nvGrpSpPr>
        <p:grpSpPr>
          <a:xfrm>
            <a:off x="798662" y="1145455"/>
            <a:ext cx="1722386" cy="1722386"/>
            <a:chOff x="1064883" y="384274"/>
            <a:chExt cx="2296514" cy="2296514"/>
          </a:xfrm>
        </p:grpSpPr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390C0230-D551-4D8F-A5A9-4F3CE79FE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64883" y="384274"/>
              <a:ext cx="2296514" cy="2296514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C629E03-D59D-4D24-AFC2-D91565AC0218}"/>
                </a:ext>
              </a:extLst>
            </p:cNvPr>
            <p:cNvSpPr/>
            <p:nvPr/>
          </p:nvSpPr>
          <p:spPr>
            <a:xfrm>
              <a:off x="1282072" y="993922"/>
              <a:ext cx="1862134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uk-UA" sz="2400" dirty="0">
                  <a:solidFill>
                    <a:srgbClr val="333333"/>
                  </a:solidFill>
                  <a:latin typeface="Calibri" panose="020F0502020204030204" pitchFamily="34" charset="0"/>
                </a:rPr>
                <a:t>Харчові</a:t>
              </a:r>
            </a:p>
            <a:p>
              <a:pPr algn="ctr"/>
              <a:r>
                <a:rPr lang="uk-UA" sz="2400" dirty="0">
                  <a:solidFill>
                    <a:srgbClr val="333333"/>
                  </a:solidFill>
                  <a:latin typeface="Calibri" panose="020F0502020204030204" pitchFamily="34" charset="0"/>
                </a:rPr>
                <a:t>продукти</a:t>
              </a:r>
              <a:endParaRPr lang="uk-UA" sz="2400" dirty="0">
                <a:solidFill>
                  <a:srgbClr val="222222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27" name="Picture 26" descr="A close up of a sign&#10;&#10;Description automatically generated">
            <a:extLst>
              <a:ext uri="{FF2B5EF4-FFF2-40B4-BE49-F238E27FC236}">
                <a16:creationId xmlns:a16="http://schemas.microsoft.com/office/drawing/2014/main" id="{AB66C52A-7B47-4677-9859-9B512C3C765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1375" y="2048488"/>
            <a:ext cx="1407925" cy="164117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83E6DE-6156-4709-9C6E-CFB1763443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105" y="3689661"/>
            <a:ext cx="789984" cy="194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30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269" name="AutoShape 5"/>
          <p:cNvSpPr>
            <a:spLocks noChangeArrowheads="1"/>
          </p:cNvSpPr>
          <p:nvPr/>
        </p:nvSpPr>
        <p:spPr bwMode="auto">
          <a:xfrm>
            <a:off x="6300788" y="2027012"/>
            <a:ext cx="220462" cy="481466"/>
          </a:xfrm>
          <a:prstGeom prst="leftArrow">
            <a:avLst>
              <a:gd name="adj1" fmla="val 50000"/>
              <a:gd name="adj2" fmla="val 33333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ru-RU" sz="975"/>
          </a:p>
        </p:txBody>
      </p:sp>
      <p:pic>
        <p:nvPicPr>
          <p:cNvPr id="6144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25" y="1130244"/>
            <a:ext cx="3366081" cy="4637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6150" y="1130245"/>
            <a:ext cx="3254732" cy="460465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8" name="Picture 2" descr="http://qrcoder.ru/code/?https%3A%2F%2Fmenr.gov.ua%2Fcontent%2Fekologichne-markuvannya2.html&amp;4&amp;0">
            <a:extLst>
              <a:ext uri="{FF2B5EF4-FFF2-40B4-BE49-F238E27FC236}">
                <a16:creationId xmlns:a16="http://schemas.microsoft.com/office/drawing/2014/main" id="{E6260C4F-CA63-433E-B875-C6DA99AD1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057" y="2521894"/>
            <a:ext cx="1449761" cy="144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7939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739" y="1279365"/>
            <a:ext cx="4947095" cy="179630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99576" y="3410595"/>
            <a:ext cx="3069772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ea typeface="Calibri" panose="020F0502020204030204" pitchFamily="34" charset="0"/>
              </a:rPr>
              <a:t>ДЯКУЮ ЗА УВАГУ !!!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63587" y="3849176"/>
            <a:ext cx="4304017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Roboto"/>
                <a:hlinkClick r:id="rId3"/>
              </a:rPr>
              <a:t>svitlana.berzina@gmail.com</a:t>
            </a:r>
            <a:endParaRPr lang="en-US" b="1" dirty="0">
              <a:latin typeface="Roboto"/>
            </a:endParaRPr>
          </a:p>
          <a:p>
            <a:pPr algn="ctr"/>
            <a:endParaRPr lang="uk-UA" b="1" dirty="0">
              <a:latin typeface="Roboto"/>
            </a:endParaRPr>
          </a:p>
          <a:p>
            <a:pPr algn="ctr"/>
            <a:r>
              <a:rPr lang="en-US" b="1" dirty="0" err="1">
                <a:latin typeface="Roboto"/>
              </a:rPr>
              <a:t>Viber</a:t>
            </a:r>
            <a:r>
              <a:rPr lang="en-US" b="1" dirty="0">
                <a:latin typeface="Roboto"/>
              </a:rPr>
              <a:t>, </a:t>
            </a:r>
            <a:r>
              <a:rPr lang="en-US" b="1" dirty="0" err="1">
                <a:latin typeface="Roboto"/>
              </a:rPr>
              <a:t>WhatsApp</a:t>
            </a:r>
            <a:r>
              <a:rPr lang="en-US" b="1" dirty="0">
                <a:latin typeface="Roboto"/>
              </a:rPr>
              <a:t> </a:t>
            </a:r>
            <a:r>
              <a:rPr lang="uk-UA" b="1" dirty="0">
                <a:latin typeface="Roboto"/>
              </a:rPr>
              <a:t>+38 099 642 81 57</a:t>
            </a:r>
            <a:endParaRPr lang="en-US" b="1" dirty="0">
              <a:latin typeface="Roboto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221" y="2526643"/>
            <a:ext cx="1367518" cy="132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57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0931" y="1231127"/>
            <a:ext cx="458793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50" b="1" dirty="0"/>
              <a:t>Рекомендовані вимоги для замовників</a:t>
            </a:r>
            <a:endParaRPr lang="ru-RU" sz="135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931" y="1807791"/>
            <a:ext cx="286351" cy="44368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126" y="3285113"/>
            <a:ext cx="306893" cy="39501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502" y="3987335"/>
            <a:ext cx="671513" cy="66436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125" y="4109126"/>
            <a:ext cx="312689" cy="43393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886" y="4877396"/>
            <a:ext cx="335263" cy="4827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99687" y="1778555"/>
            <a:ext cx="219047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350" b="1" dirty="0"/>
              <a:t>Відповідність показникам </a:t>
            </a:r>
          </a:p>
          <a:p>
            <a:r>
              <a:rPr lang="uk-UA" sz="1350" b="1" dirty="0"/>
              <a:t>якості та безпеки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00281" y="1986304"/>
            <a:ext cx="25527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50" b="1" dirty="0" err="1"/>
              <a:t>Відстежуваність</a:t>
            </a:r>
            <a:endParaRPr lang="ru-RU" sz="135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561128" y="4200620"/>
            <a:ext cx="116833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350" b="1" dirty="0"/>
              <a:t>Натуральний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61128" y="4980285"/>
            <a:ext cx="104951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350" b="1" dirty="0"/>
              <a:t>Органічний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61576" y="4421679"/>
            <a:ext cx="671513" cy="7072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60106" y="2445133"/>
            <a:ext cx="650081" cy="73580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57162" y="2490314"/>
            <a:ext cx="181019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1200" dirty="0"/>
              <a:t>попередження отруєння  і хронічних захворювань </a:t>
            </a:r>
            <a:endParaRPr lang="ru-RU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6422878" y="2484993"/>
            <a:ext cx="175954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1200" dirty="0"/>
              <a:t>зменшення видатків на соціальні виплати</a:t>
            </a:r>
            <a:endParaRPr lang="ru-RU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6536508" y="4895379"/>
            <a:ext cx="258302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/>
              <a:t>Належне управління </a:t>
            </a:r>
          </a:p>
          <a:p>
            <a:pPr algn="ctr"/>
            <a:r>
              <a:rPr lang="uk-UA" sz="1200" b="1" dirty="0"/>
              <a:t>екологічними аспектами</a:t>
            </a:r>
            <a:endParaRPr lang="ru-RU" sz="1200" b="1" dirty="0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15183" y="4028461"/>
            <a:ext cx="650081" cy="73580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7394738" y="4028456"/>
            <a:ext cx="173036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1200" dirty="0"/>
              <a:t>залучення інвестицій </a:t>
            </a:r>
          </a:p>
          <a:p>
            <a:pPr algn="ctr"/>
            <a:r>
              <a:rPr lang="uk-UA" sz="1200" dirty="0"/>
              <a:t>у переробку пластикових відходів</a:t>
            </a:r>
            <a:endParaRPr lang="ru-RU" sz="1200" dirty="0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67355" y="2455119"/>
            <a:ext cx="650081" cy="73580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883" y="1666760"/>
            <a:ext cx="671513" cy="70833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03753" y="2519874"/>
            <a:ext cx="3352092" cy="175446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1519" y="1797493"/>
            <a:ext cx="671513" cy="70833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502" y="4752384"/>
            <a:ext cx="671513" cy="66436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809" y="3155906"/>
            <a:ext cx="671513" cy="664369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568652" y="3398398"/>
            <a:ext cx="82266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350" b="1" dirty="0"/>
              <a:t>Без ГМО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396958" y="3190925"/>
            <a:ext cx="173036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1200" dirty="0"/>
              <a:t>зменшення витрат на енергію та обсягів утворення відходів </a:t>
            </a:r>
            <a:endParaRPr lang="ru-RU" sz="1200" dirty="0"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3751" y="3158528"/>
            <a:ext cx="671513" cy="664369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09767" y="4421679"/>
            <a:ext cx="208025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1200" dirty="0"/>
              <a:t>зменшення кількості захворювань пов'язаних з неправильним  харчуванням і забрудненими продуктами </a:t>
            </a:r>
            <a:endParaRPr lang="ru-RU" sz="1200" dirty="0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959" y="4764267"/>
            <a:ext cx="671513" cy="6643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08989" y="1827875"/>
            <a:ext cx="423380" cy="6154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82317" y="4752383"/>
            <a:ext cx="496169" cy="647777"/>
          </a:xfrm>
          <a:prstGeom prst="rect">
            <a:avLst/>
          </a:prstGeom>
        </p:spPr>
      </p:pic>
      <p:pic>
        <p:nvPicPr>
          <p:cNvPr id="40" name="Picture 8" descr="Головна | Prozorro">
            <a:extLst>
              <a:ext uri="{FF2B5EF4-FFF2-40B4-BE49-F238E27FC236}">
                <a16:creationId xmlns:a16="http://schemas.microsoft.com/office/drawing/2014/main" id="{F91A83D7-D394-4038-8DC8-426887B8D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326" y="1042201"/>
            <a:ext cx="2170098" cy="66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627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799" y="1250742"/>
            <a:ext cx="286351" cy="4436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0090" y="1334085"/>
            <a:ext cx="390677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50" b="1" dirty="0"/>
              <a:t>Відповідність показникам якості та безпеки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957023" y="1883109"/>
            <a:ext cx="5920304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14313" indent="-214313">
              <a:buFont typeface="Wingdings" panose="05000000000000000000" pitchFamily="2" charset="2"/>
              <a:buChar char="q"/>
            </a:pPr>
            <a:r>
              <a:rPr lang="uk-UA" sz="1500" dirty="0"/>
              <a:t>державний нагляд (контроль) за дотриманням санітарного законодавства;</a:t>
            </a:r>
          </a:p>
          <a:p>
            <a:pPr marL="214313" indent="-214313">
              <a:buFont typeface="Wingdings" panose="05000000000000000000" pitchFamily="2" charset="2"/>
              <a:buChar char="q"/>
            </a:pPr>
            <a:endParaRPr lang="uk-UA" sz="1050" dirty="0"/>
          </a:p>
          <a:p>
            <a:pPr marL="214313" indent="-214313">
              <a:buFont typeface="Wingdings" panose="05000000000000000000" pitchFamily="2" charset="2"/>
              <a:buChar char="q"/>
            </a:pPr>
            <a:r>
              <a:rPr lang="uk-UA" sz="1500" dirty="0"/>
              <a:t>контроль (в межах компетенції) за факторами середовища життєдіяльності людини, що мають шкідливий вплив на здоров’я населення;</a:t>
            </a:r>
          </a:p>
          <a:p>
            <a:endParaRPr lang="uk-UA" sz="1050" dirty="0"/>
          </a:p>
          <a:p>
            <a:pPr marL="214313" indent="-214313">
              <a:buFont typeface="Wingdings" panose="05000000000000000000" pitchFamily="2" charset="2"/>
              <a:buChar char="q"/>
            </a:pPr>
            <a:r>
              <a:rPr lang="uk-UA" sz="1500" dirty="0"/>
              <a:t>здійснення ринкового нагляду в межах сфери своєї відповідальності </a:t>
            </a:r>
            <a:r>
              <a:rPr lang="uk-UA" sz="1350" dirty="0"/>
              <a:t>…</a:t>
            </a:r>
          </a:p>
        </p:txBody>
      </p:sp>
      <p:sp>
        <p:nvSpPr>
          <p:cNvPr id="14" name="AutoShape 4" descr="SVG &gt; знаки логотип переработка - Свободное изображение и значок ...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149" y="1118416"/>
            <a:ext cx="671513" cy="708338"/>
          </a:xfrm>
          <a:prstGeom prst="rect">
            <a:avLst/>
          </a:prstGeom>
        </p:spPr>
      </p:pic>
      <p:pic>
        <p:nvPicPr>
          <p:cNvPr id="1026" name="Picture 2" descr="Держпродспоживслужба виявила у керуючих компаніях Києва порушень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99" y="1980057"/>
            <a:ext cx="2328863" cy="175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6799" y="3898428"/>
            <a:ext cx="3080994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350" b="1" dirty="0"/>
              <a:t>Закон України «Про основні принципи та вимоги до безпечності та якості харчових продуктів»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4762347" y="3898428"/>
            <a:ext cx="2833498" cy="1080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41587" tIns="20793" rIns="41587" bIns="20793">
            <a:spAutoFit/>
          </a:bodyPr>
          <a:lstStyle>
            <a:lvl1pPr defTabSz="31115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55575" indent="52388" defTabSz="31115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11150" indent="104775" defTabSz="31115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68313" indent="155575" defTabSz="31115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623888" indent="207963" defTabSz="31115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081088" indent="207963" defTabSz="31115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538288" indent="207963" defTabSz="31115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995488" indent="207963" defTabSz="31115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452688" indent="207963" defTabSz="31115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uk-UA" altLang="ru-RU" sz="1350" b="1" dirty="0">
                <a:latin typeface="+mn-lt"/>
              </a:rPr>
              <a:t>Критерії за яким оцінюється ступень ризику від провадження господарської діяльності у сфері санітарно-епідеміологічного благополуччя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6647" y="4383175"/>
            <a:ext cx="1121569" cy="10429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3454" y="4367908"/>
            <a:ext cx="1051154" cy="105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298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Про компанію | ТМ «Звени Гора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04" y="1073315"/>
            <a:ext cx="3370456" cy="477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39391" y="2227631"/>
            <a:ext cx="342900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350" dirty="0"/>
              <a:t>Зараз сертифікувати харчові продукти вітчизняного виробництва, реалізовані на території України, необов’язково </a:t>
            </a:r>
          </a:p>
          <a:p>
            <a:r>
              <a:rPr lang="uk-UA" sz="1350" dirty="0"/>
              <a:t>(ч. 2 ст. 32 Закону № 771). </a:t>
            </a:r>
          </a:p>
          <a:p>
            <a:endParaRPr lang="uk-UA" sz="1350" dirty="0">
              <a:solidFill>
                <a:srgbClr val="555555"/>
              </a:solidFill>
              <a:latin typeface="HelveticaNeueCyr-Light"/>
            </a:endParaRPr>
          </a:p>
          <a:p>
            <a:endParaRPr lang="uk-UA" sz="1350" dirty="0">
              <a:solidFill>
                <a:srgbClr val="555555"/>
              </a:solidFill>
              <a:latin typeface="HelveticaNeueCyr-Light"/>
            </a:endParaRPr>
          </a:p>
          <a:p>
            <a:endParaRPr lang="uk-UA" sz="1350" dirty="0">
              <a:solidFill>
                <a:srgbClr val="555555"/>
              </a:solidFill>
              <a:latin typeface="HelveticaNeueCyr-Light"/>
            </a:endParaRPr>
          </a:p>
          <a:p>
            <a:endParaRPr lang="uk-UA" sz="1350" dirty="0">
              <a:solidFill>
                <a:srgbClr val="555555"/>
              </a:solidFill>
              <a:latin typeface="HelveticaNeueCyr-Light"/>
            </a:endParaRPr>
          </a:p>
          <a:p>
            <a:endParaRPr lang="uk-UA" sz="1350" dirty="0">
              <a:solidFill>
                <a:srgbClr val="555555"/>
              </a:solidFill>
              <a:latin typeface="HelveticaNeueCyr-Light"/>
            </a:endParaRPr>
          </a:p>
          <a:p>
            <a:endParaRPr lang="uk-UA" sz="1350" dirty="0">
              <a:solidFill>
                <a:srgbClr val="555555"/>
              </a:solidFill>
              <a:latin typeface="HelveticaNeueCyr-Light"/>
            </a:endParaRPr>
          </a:p>
          <a:p>
            <a:r>
              <a:rPr lang="uk-UA" sz="1350" dirty="0"/>
              <a:t>Водночас законодавство не забороняє провести таку сертифікацію в добровільному порядку </a:t>
            </a:r>
          </a:p>
          <a:p>
            <a:r>
              <a:rPr lang="uk-UA" sz="1350" dirty="0"/>
              <a:t>(ст. 25 Закону № 124).</a:t>
            </a:r>
          </a:p>
          <a:p>
            <a:br>
              <a:rPr lang="ru-RU" sz="1350" dirty="0"/>
            </a:br>
            <a:endParaRPr lang="ru-RU" sz="135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3968" y="2912760"/>
            <a:ext cx="1114425" cy="10929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3967" y="4701133"/>
            <a:ext cx="1196068" cy="114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677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73" y="1051240"/>
            <a:ext cx="7886700" cy="994172"/>
          </a:xfrm>
        </p:spPr>
        <p:txBody>
          <a:bodyPr/>
          <a:lstStyle/>
          <a:p>
            <a:r>
              <a:rPr lang="uk-UA" sz="1350" b="1" dirty="0">
                <a:latin typeface="+mn-lt"/>
              </a:rPr>
              <a:t>Національне агентство з акредитації України</a:t>
            </a:r>
            <a:endParaRPr lang="ru-RU" sz="1350" b="1" dirty="0">
              <a:latin typeface="+mn-lt"/>
            </a:endParaRPr>
          </a:p>
        </p:txBody>
      </p:sp>
      <p:pic>
        <p:nvPicPr>
          <p:cNvPr id="49154" name="Picture 2" descr="Офіційне повідомлення про отримання атестату про акредитацію » ТОВ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196" y="2045412"/>
            <a:ext cx="1285875" cy="123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30033" y="3487554"/>
            <a:ext cx="1630576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uk-UA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1О033 </a:t>
            </a:r>
          </a:p>
          <a:p>
            <a:pPr algn="ctr"/>
            <a:r>
              <a:rPr lang="uk-UA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ДСТУ 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ISO/IEC 17065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54848" y="4449533"/>
            <a:ext cx="4156571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200" dirty="0"/>
              <a:t>Стандарт, на відповідність якому акредитовано ООВ </a:t>
            </a:r>
          </a:p>
          <a:p>
            <a:r>
              <a:rPr lang="uk-UA" sz="1200" b="1" dirty="0"/>
              <a:t>ДСТУ EN ISO/IEC 17065:2014 </a:t>
            </a:r>
            <a:r>
              <a:rPr lang="uk-UA" sz="1200" dirty="0"/>
              <a:t>Оцінка відповідності. </a:t>
            </a:r>
          </a:p>
          <a:p>
            <a:r>
              <a:rPr lang="uk-UA" sz="1200" dirty="0"/>
              <a:t>Вимоги до органів з сертифікації продукції, процесів та послуг (EN ISO/IEC 17065:2012, IDT)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7116" y="3330556"/>
            <a:ext cx="169886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1350" b="1" dirty="0"/>
              <a:t>Реєстр </a:t>
            </a:r>
          </a:p>
          <a:p>
            <a:pPr algn="ctr"/>
            <a:r>
              <a:rPr lang="uk-UA" sz="1350" b="1" dirty="0"/>
              <a:t>акредитованих ООВ</a:t>
            </a:r>
            <a:endParaRPr lang="ru-RU" sz="135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73" y="1992301"/>
            <a:ext cx="1355411" cy="1338254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E7B7779-F3FF-47C0-8EA5-83AE95DF8397}"/>
              </a:ext>
            </a:extLst>
          </p:cNvPr>
          <p:cNvSpPr/>
          <p:nvPr/>
        </p:nvSpPr>
        <p:spPr>
          <a:xfrm>
            <a:off x="580023" y="4132132"/>
            <a:ext cx="19217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200" dirty="0"/>
              <a:t>Реєстраційний номер ООВ</a:t>
            </a:r>
          </a:p>
        </p:txBody>
      </p:sp>
      <p:pic>
        <p:nvPicPr>
          <p:cNvPr id="5122" name="Picture 2" descr="ДП “Кривбасстандартметрологія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135" y="1253194"/>
            <a:ext cx="3159525" cy="446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1926772" y="3572929"/>
            <a:ext cx="1666651" cy="4683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 flipV="1">
            <a:off x="4082143" y="3850844"/>
            <a:ext cx="767443" cy="5332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691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1621" y="1752337"/>
            <a:ext cx="7787020" cy="235449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2100" dirty="0"/>
              <a:t>Для підтвердження встановленої вимоги у складі тендерної пропозиції </a:t>
            </a:r>
            <a:r>
              <a:rPr lang="uk-UA" sz="2100" b="1" dirty="0"/>
              <a:t>необхідно надати копії</a:t>
            </a:r>
            <a:r>
              <a:rPr lang="uk-UA" sz="2100" dirty="0"/>
              <a:t>:</a:t>
            </a:r>
          </a:p>
          <a:p>
            <a:r>
              <a:rPr lang="en-US" sz="2100" dirty="0"/>
              <a:t>1)</a:t>
            </a:r>
            <a:r>
              <a:rPr lang="uk-UA" sz="2100" dirty="0"/>
              <a:t> сертифікату про підтвердження відповідності встановленим показникам якості і безпеки згідно з ….. (назва нормативного документу);</a:t>
            </a:r>
          </a:p>
          <a:p>
            <a:r>
              <a:rPr lang="en-US" sz="2100" dirty="0"/>
              <a:t>2)</a:t>
            </a:r>
            <a:r>
              <a:rPr lang="uk-UA" sz="2100" dirty="0"/>
              <a:t>  атестату акредитації органу з оцінки відповідності який видав сертифікат.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41621" y="1280740"/>
            <a:ext cx="7522534" cy="30008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uk-UA" sz="1350" b="1" kern="100" dirty="0">
                <a:solidFill>
                  <a:schemeClr val="bg1"/>
                </a:solidFill>
                <a:ea typeface="SimSun" panose="02010600030101010101" pitchFamily="2" charset="-122"/>
              </a:rPr>
              <a:t>Інформація про технічні, якісні та кількісні</a:t>
            </a:r>
            <a:r>
              <a:rPr lang="uk-UA" sz="1350" b="1" kern="100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uk-UA" sz="1350" b="1" kern="100" dirty="0">
                <a:solidFill>
                  <a:schemeClr val="bg1"/>
                </a:solidFill>
                <a:ea typeface="SimSun" panose="02010600030101010101" pitchFamily="2" charset="-122"/>
              </a:rPr>
              <a:t>характеристики предмета закупівлі (продовження)</a:t>
            </a:r>
            <a:endParaRPr lang="uk-UA" sz="13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983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9470" y="1300556"/>
            <a:ext cx="697230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500" b="1" dirty="0">
                <a:solidFill>
                  <a:srgbClr val="555555"/>
                </a:solidFill>
              </a:rPr>
              <a:t>Хто повинен надати документи, що підтверджують безпеку і якість товару?</a:t>
            </a:r>
          </a:p>
          <a:p>
            <a:endParaRPr lang="uk-UA" sz="1500" dirty="0">
              <a:solidFill>
                <a:srgbClr val="555555"/>
              </a:solidFill>
            </a:endParaRPr>
          </a:p>
          <a:p>
            <a:r>
              <a:rPr lang="uk-UA" sz="1500" dirty="0">
                <a:solidFill>
                  <a:srgbClr val="555555"/>
                </a:solidFill>
              </a:rPr>
              <a:t>Такі документи повинен представити постачальник продукції. </a:t>
            </a:r>
          </a:p>
          <a:p>
            <a:r>
              <a:rPr lang="uk-UA" sz="1500" dirty="0">
                <a:solidFill>
                  <a:srgbClr val="555555"/>
                </a:solidFill>
              </a:rPr>
              <a:t>З 06.08.2019 р. набув чинності Закон № 2639, який установлює вимоги до інформації про харчові продукти, надавану споживачам, у тому числі про їхнє маркування. Законом № 2639 також визначені обов’язки операторів ринку харчових продуктів щодо доведення цієї інформації до інших операторів ринку харчових продуктів і споживачів. </a:t>
            </a:r>
          </a:p>
          <a:p>
            <a:endParaRPr lang="uk-UA" sz="1500" dirty="0">
              <a:solidFill>
                <a:srgbClr val="555555"/>
              </a:solidFill>
            </a:endParaRPr>
          </a:p>
          <a:p>
            <a:r>
              <a:rPr lang="uk-UA" sz="1500" dirty="0">
                <a:solidFill>
                  <a:srgbClr val="555555"/>
                </a:solidFill>
              </a:rPr>
              <a:t>Зокрема, ч. 8 ст. 5 Закону № 2639 передбачено, що постачальники продукції зобов’язані забезпечити ​​інформацією про харчові продукти.</a:t>
            </a:r>
            <a:br>
              <a:rPr lang="uk-UA" sz="1350" dirty="0"/>
            </a:br>
            <a:br>
              <a:rPr lang="uk-UA" sz="1350" dirty="0"/>
            </a:br>
            <a:endParaRPr lang="uk-UA" sz="135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37164" y="4151773"/>
            <a:ext cx="5086351" cy="1661993"/>
          </a:xfrm>
          <a:prstGeom prst="rect">
            <a:avLst/>
          </a:prstGeom>
          <a:solidFill>
            <a:srgbClr val="046C6C"/>
          </a:solidFill>
        </p:spPr>
        <p:txBody>
          <a:bodyPr wrap="square">
            <a:spAutoFit/>
          </a:bodyPr>
          <a:lstStyle/>
          <a:p>
            <a:endParaRPr lang="uk-UA" sz="600" b="1" dirty="0">
              <a:solidFill>
                <a:schemeClr val="bg1"/>
              </a:solidFill>
            </a:endParaRPr>
          </a:p>
          <a:p>
            <a:r>
              <a:rPr lang="uk-UA" sz="1500" b="1" dirty="0">
                <a:solidFill>
                  <a:schemeClr val="bg1"/>
                </a:solidFill>
              </a:rPr>
              <a:t>У договорі купівлі-продажу/постачання харчової продукції необхідно прописати обов’язок продавця/постачальника надати покупцеві документи, що підтверджують безпеку та якість продаваної (</a:t>
            </a:r>
            <a:r>
              <a:rPr lang="uk-UA" sz="1500" b="1" dirty="0" err="1">
                <a:solidFill>
                  <a:schemeClr val="bg1"/>
                </a:solidFill>
              </a:rPr>
              <a:t>постачуваної</a:t>
            </a:r>
            <a:r>
              <a:rPr lang="uk-UA" sz="1500" b="1" dirty="0">
                <a:solidFill>
                  <a:schemeClr val="bg1"/>
                </a:solidFill>
              </a:rPr>
              <a:t>) продукції згідно вимог технічної специфікації.</a:t>
            </a:r>
          </a:p>
          <a:p>
            <a:endParaRPr lang="uk-UA" sz="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457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9665" y="1123960"/>
            <a:ext cx="7731579" cy="2516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500" b="1" dirty="0"/>
              <a:t>Чи відповідає постачальник харчових продуктів продуктами за їхню якість? </a:t>
            </a:r>
          </a:p>
          <a:p>
            <a:endParaRPr lang="uk-UA" sz="750" dirty="0"/>
          </a:p>
          <a:p>
            <a:r>
              <a:rPr lang="uk-UA" sz="1500" b="1" dirty="0"/>
              <a:t>Так, </a:t>
            </a:r>
            <a:r>
              <a:rPr lang="uk-UA" sz="1500" dirty="0"/>
              <a:t>він відповідає за якість продаваних продуктів харчування. Навіть якщо постачальник  здійснює тільки торгівлю, він зобов’язаний (ч. 4 ст. 20 Закону № 771) у рамках своєї діяльності ініціювати процедури:</a:t>
            </a:r>
          </a:p>
          <a:p>
            <a:pPr marL="257175" indent="-257175">
              <a:buFont typeface="Wingdings" panose="05000000000000000000" pitchFamily="2" charset="2"/>
              <a:buChar char="q"/>
            </a:pPr>
            <a:r>
              <a:rPr lang="uk-UA" sz="1500" dirty="0"/>
              <a:t>вилучення з обігу продуктів, якщо вони не відповідають параметрам безпеки; </a:t>
            </a:r>
          </a:p>
          <a:p>
            <a:pPr marL="257175" indent="-257175">
              <a:buFont typeface="Wingdings" panose="05000000000000000000" pitchFamily="2" charset="2"/>
              <a:buChar char="q"/>
            </a:pPr>
            <a:r>
              <a:rPr lang="uk-UA" sz="1500" dirty="0"/>
              <a:t>передавати інформацію, необхідну для забезпечення </a:t>
            </a:r>
            <a:r>
              <a:rPr lang="uk-UA" sz="1500" dirty="0" err="1"/>
              <a:t>простежуваності</a:t>
            </a:r>
            <a:r>
              <a:rPr lang="uk-UA" sz="1500" dirty="0"/>
              <a:t> харчових продуктів і будь-яких речовин, використовуваних для виробництва харчових продуктів, на вимогу зацікавлених осіб (наприклад, на вимогу споживачів); </a:t>
            </a:r>
          </a:p>
          <a:p>
            <a:pPr marL="257175" indent="-257175">
              <a:buFont typeface="Wingdings" panose="05000000000000000000" pitchFamily="2" charset="2"/>
              <a:buChar char="q"/>
            </a:pPr>
            <a:r>
              <a:rPr lang="uk-UA" sz="1500" dirty="0"/>
              <a:t>співпрацювати з операторами ринку та/або компетентним органом. </a:t>
            </a:r>
          </a:p>
          <a:p>
            <a:endParaRPr lang="uk-UA" sz="1500" dirty="0">
              <a:solidFill>
                <a:srgbClr val="555555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9665" y="3490844"/>
            <a:ext cx="7976507" cy="2285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500" b="1" dirty="0"/>
              <a:t>За порушення встановлених законодавством вимог </a:t>
            </a:r>
            <a:r>
              <a:rPr lang="uk-UA" sz="1500" dirty="0"/>
              <a:t>до надання інформації для споживачів про харчові продукти, а також надання неточної, недостовірної та незрозумілої для споживачів інформації встановлено штраф у розмірі: </a:t>
            </a:r>
          </a:p>
          <a:p>
            <a:pPr marL="257175" indent="-257175">
              <a:buFont typeface="Wingdings" panose="05000000000000000000" pitchFamily="2" charset="2"/>
              <a:buChar char="q"/>
            </a:pPr>
            <a:r>
              <a:rPr lang="uk-UA" sz="1500" dirty="0"/>
              <a:t>для юридичних осіб – 15 МЗП (мінімальних зарплат) = 62 595 грн; </a:t>
            </a:r>
          </a:p>
          <a:p>
            <a:pPr marL="257175" indent="-257175">
              <a:buFont typeface="Wingdings" panose="05000000000000000000" pitchFamily="2" charset="2"/>
              <a:buChar char="q"/>
            </a:pPr>
            <a:r>
              <a:rPr lang="uk-UA" sz="1500" dirty="0"/>
              <a:t>для фізичних осіб-підприємців – 10 МЗП = 41 730 грн. </a:t>
            </a:r>
          </a:p>
          <a:p>
            <a:endParaRPr lang="uk-UA" sz="750" dirty="0"/>
          </a:p>
          <a:p>
            <a:r>
              <a:rPr lang="uk-UA" sz="1500" dirty="0"/>
              <a:t>Фінансові санкції за вищевказані порушення накладає </a:t>
            </a:r>
            <a:r>
              <a:rPr lang="uk-UA" sz="1500" dirty="0" err="1"/>
              <a:t>Держпродспоживслужба</a:t>
            </a:r>
            <a:r>
              <a:rPr lang="uk-UA" sz="1500" dirty="0"/>
              <a:t>.</a:t>
            </a:r>
          </a:p>
          <a:p>
            <a:r>
              <a:rPr lang="uk-UA" sz="1500" dirty="0"/>
              <a:t>Крім сплати штрафу порушник зобов’язаний усунути допущене правопорушення та відшкодувати нанесені збитки. У випадку несплати штрафу у встановлений строк постанова виконується в примусовому порядку.</a:t>
            </a:r>
          </a:p>
        </p:txBody>
      </p:sp>
    </p:spTree>
    <p:extLst>
      <p:ext uri="{BB962C8B-B14F-4D97-AF65-F5344CB8AC3E}">
        <p14:creationId xmlns:p14="http://schemas.microsoft.com/office/powerpoint/2010/main" val="2978617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77775" y="1334085"/>
            <a:ext cx="39067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50" b="1" dirty="0"/>
              <a:t>Без ГМО (продукція рослинного походження або що містить такі складники </a:t>
            </a:r>
          </a:p>
        </p:txBody>
      </p:sp>
      <p:sp>
        <p:nvSpPr>
          <p:cNvPr id="14" name="AutoShape 4" descr="SVG &gt; знаки логотип переработка - Свободное изображение и значок ...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637" y="1140400"/>
            <a:ext cx="671513" cy="66436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86799" y="2071925"/>
            <a:ext cx="355850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sz="1350" dirty="0"/>
            </a:br>
            <a:r>
              <a:rPr lang="uk-UA" sz="1350" b="1" dirty="0"/>
              <a:t>Г</a:t>
            </a:r>
            <a:r>
              <a:rPr lang="uk-UA" sz="1350" b="1" dirty="0">
                <a:solidFill>
                  <a:srgbClr val="333333"/>
                </a:solidFill>
              </a:rPr>
              <a:t>енетично модифікований організм (ГМО) </a:t>
            </a:r>
            <a:r>
              <a:rPr lang="uk-UA" sz="1350" dirty="0">
                <a:solidFill>
                  <a:srgbClr val="333333"/>
                </a:solidFill>
              </a:rPr>
              <a:t>- живий організм, генотип якого був штучно змінений за допомогою методів генної інженерії. Такі зміни, як правило, проводяться в наукових або господарських цілях. </a:t>
            </a:r>
          </a:p>
          <a:p>
            <a:endParaRPr lang="uk-UA" sz="1350" dirty="0">
              <a:solidFill>
                <a:srgbClr val="333333"/>
              </a:solidFill>
            </a:endParaRPr>
          </a:p>
          <a:p>
            <a:r>
              <a:rPr lang="uk-UA" sz="1350" dirty="0">
                <a:solidFill>
                  <a:srgbClr val="333333"/>
                </a:solidFill>
              </a:rPr>
              <a:t>Генетична модифікація відрізняється цілеспрямованим зміною генотипу організму на відміну від випадкового, характерного для природного і штучного мутагенезу.</a:t>
            </a:r>
            <a:endParaRPr lang="uk-UA" sz="1350" dirty="0"/>
          </a:p>
        </p:txBody>
      </p:sp>
      <p:pic>
        <p:nvPicPr>
          <p:cNvPr id="18" name="Picture 2" descr="Анализ на ГМО: продажа, цена в Киеве. сертификация товаров и услуг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171" y="1334085"/>
            <a:ext cx="3114476" cy="450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119" y="1334085"/>
            <a:ext cx="306893" cy="39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472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U4E PPT template_v.2.potx" id="{997AA89E-B550-4C75-8161-EA217B742362}" vid="{CE33B491-B03A-445D-B757-9F16FE104BC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EU4E PPT template_v.2</Template>
  <TotalTime>5760</TotalTime>
  <Words>1200</Words>
  <Application>Microsoft Office PowerPoint</Application>
  <PresentationFormat>Экран (4:3)</PresentationFormat>
  <Paragraphs>165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HelveticaNeueCyr-Light</vt:lpstr>
      <vt:lpstr>Roboto</vt:lpstr>
      <vt:lpstr>Times New Roman</vt:lpstr>
      <vt:lpstr>Wingdings</vt:lpstr>
      <vt:lpstr>Office Theme</vt:lpstr>
      <vt:lpstr>Критерії натуральності харчових продуктів і напоїв, екологічне маркування  та методи підтвердження відповідності </vt:lpstr>
      <vt:lpstr>Презентация PowerPoint</vt:lpstr>
      <vt:lpstr>Презентация PowerPoint</vt:lpstr>
      <vt:lpstr>Презентация PowerPoint</vt:lpstr>
      <vt:lpstr>Національне агентство з акредитації України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Національне агентство з акредитації України</vt:lpstr>
      <vt:lpstr>Презентация PowerPoint</vt:lpstr>
      <vt:lpstr>Презентация PowerPoint</vt:lpstr>
      <vt:lpstr>Презентация PowerPoint</vt:lpstr>
      <vt:lpstr>Національне агентство з акредитації України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UNIDO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BARLA, Michael</dc:creator>
  <cp:lastModifiedBy>Svetlana Berzina</cp:lastModifiedBy>
  <cp:revision>129</cp:revision>
  <dcterms:created xsi:type="dcterms:W3CDTF">2019-12-06T07:12:01Z</dcterms:created>
  <dcterms:modified xsi:type="dcterms:W3CDTF">2021-10-19T17:01:46Z</dcterms:modified>
</cp:coreProperties>
</file>