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08" r:id="rId2"/>
    <p:sldId id="690" r:id="rId3"/>
    <p:sldId id="768" r:id="rId4"/>
    <p:sldId id="756" r:id="rId5"/>
    <p:sldId id="755" r:id="rId6"/>
    <p:sldId id="691" r:id="rId7"/>
    <p:sldId id="792" r:id="rId8"/>
    <p:sldId id="807" r:id="rId9"/>
    <p:sldId id="806" r:id="rId10"/>
    <p:sldId id="740" r:id="rId11"/>
    <p:sldId id="783" r:id="rId12"/>
    <p:sldId id="796" r:id="rId13"/>
    <p:sldId id="797" r:id="rId14"/>
    <p:sldId id="798" r:id="rId15"/>
    <p:sldId id="742" r:id="rId16"/>
    <p:sldId id="799" r:id="rId17"/>
    <p:sldId id="800" r:id="rId18"/>
    <p:sldId id="801" r:id="rId19"/>
    <p:sldId id="802" r:id="rId20"/>
    <p:sldId id="805" r:id="rId21"/>
    <p:sldId id="781" r:id="rId22"/>
    <p:sldId id="782" r:id="rId23"/>
    <p:sldId id="803" r:id="rId24"/>
    <p:sldId id="804" r:id="rId25"/>
    <p:sldId id="757" r:id="rId26"/>
    <p:sldId id="729" r:id="rId27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a" initials="" lastIdx="14" clrIdx="0"/>
  <p:cmAuthor id="2" name="Gala" initials="G" lastIdx="23" clrIdx="1">
    <p:extLst>
      <p:ext uri="{19B8F6BF-5375-455C-9EA6-DF929625EA0E}">
        <p15:presenceInfo xmlns:p15="http://schemas.microsoft.com/office/powerpoint/2012/main" userId="Gala" providerId="None"/>
      </p:ext>
    </p:extLst>
  </p:cmAuthor>
  <p:cmAuthor id="3" name="Savostianov Dmytro" initials="SD" lastIdx="10" clrIdx="2"/>
  <p:cmAuthor id="4" name="Volkova Yevgeniia" initials="VY" lastIdx="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345"/>
    <a:srgbClr val="046C6C"/>
    <a:srgbClr val="74B230"/>
    <a:srgbClr val="5AC67B"/>
    <a:srgbClr val="178D66"/>
    <a:srgbClr val="A87946"/>
    <a:srgbClr val="C08D2C"/>
    <a:srgbClr val="3A726B"/>
    <a:srgbClr val="F20000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8" autoAdjust="0"/>
    <p:restoredTop sz="95501" autoAdjust="0"/>
  </p:normalViewPr>
  <p:slideViewPr>
    <p:cSldViewPr snapToGrid="0">
      <p:cViewPr varScale="1">
        <p:scale>
          <a:sx n="104" d="100"/>
          <a:sy n="104" d="100"/>
        </p:scale>
        <p:origin x="276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67FC9A-496E-4E5B-BEE5-FDBE47B2E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D8D6BD-50B3-43BF-B94E-21476938B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DF8C84-8856-4DFC-B9D6-5C7B3D590B56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58FA4B-88CC-40D6-AA7A-35D2DB67EB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A94E03-2585-4FBE-B16D-182B7687D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D5F8B8-5523-4AAA-8196-6F0EC6DC4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99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CA8AF3-1A08-41B0-B8FC-793F51E4C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7C23A-18E2-4C51-9CBC-2B03EAD079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C3A4E5-18D5-402F-8176-7E14A4C9E789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AE9FDB-3FD7-4E1B-A9EF-3BBE6254A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CE03D5-BF35-4FFC-B64D-D67D2F6D6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0E166-49F0-4AE6-B093-6AD14F9A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3564B-D316-41C3-8196-7CCB94171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CC2D72-1505-46E6-9EA1-90F070CB60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176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789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20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6145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23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2709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91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778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27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727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79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135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772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7288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893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31C8D-447D-4744-A698-0DC14329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8515-B501-4786-A402-8019CEDFBF59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13621-0B1F-4F2C-AF44-F1B50812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C3206-E30C-42E2-88C9-F4DE40DD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7DBE-AE01-4F3E-9683-78DA491D7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86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E3A19-88ED-42D3-9780-00044B94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CBDB-22BF-4A81-ADC4-009601856536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F6840-0A1E-4E8D-AE9E-C37BF13D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D3EC9-3698-4F88-B7FC-62F3A637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A67-FD22-4D08-BD3D-B475C16656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46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434DA-54C6-463C-98BD-C9B1B36D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D5EE-249D-46FE-8363-A09CC3B38701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69DF2-9255-4AA7-95C9-AC64A3E5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5A585-273E-496D-AD46-20EF625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2A46-08E2-4583-A325-C12A52BBB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70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ey Visual"/>
          <p:cNvGrpSpPr>
            <a:grpSpLocks/>
          </p:cNvGrpSpPr>
          <p:nvPr userDrawn="1"/>
        </p:nvGrpSpPr>
        <p:grpSpPr bwMode="auto">
          <a:xfrm flipV="1">
            <a:off x="165101" y="5310718"/>
            <a:ext cx="3094567" cy="823383"/>
            <a:chOff x="4846637" y="119557"/>
            <a:chExt cx="3783013" cy="1005693"/>
          </a:xfrm>
        </p:grpSpPr>
        <p:sp>
          <p:nvSpPr>
            <p:cNvPr id="5" name="Freihandform: Form 20"/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" name="Freihandform: Form 21"/>
            <p:cNvSpPr/>
            <p:nvPr userDrawn="1"/>
          </p:nvSpPr>
          <p:spPr bwMode="gray">
            <a:xfrm>
              <a:off x="4919089" y="119557"/>
              <a:ext cx="10376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7" name="Freihandform: Form 22"/>
            <p:cNvSpPr/>
            <p:nvPr userDrawn="1"/>
          </p:nvSpPr>
          <p:spPr bwMode="gray">
            <a:xfrm>
              <a:off x="7610151" y="119557"/>
              <a:ext cx="507162" cy="478285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9" name="Freihandform: Form 23"/>
            <p:cNvSpPr/>
            <p:nvPr userDrawn="1"/>
          </p:nvSpPr>
          <p:spPr bwMode="gray">
            <a:xfrm flipH="1">
              <a:off x="7165091" y="119557"/>
              <a:ext cx="949635" cy="480872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0" name="Freihandform: Form 24"/>
            <p:cNvSpPr/>
            <p:nvPr userDrawn="1"/>
          </p:nvSpPr>
          <p:spPr bwMode="gray">
            <a:xfrm>
              <a:off x="4919089" y="119557"/>
              <a:ext cx="2147675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2"/>
            <a:ext cx="9563579" cy="37864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22 Jan. 2019</a:t>
            </a:r>
            <a:endParaRPr lang="en-GB" dirty="0"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Titel of the presentation</a:t>
            </a:r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Page </a:t>
            </a:r>
            <a:fld id="{CEC9B28C-9164-4CC0-95B2-0B90D37E7AB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698480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E0BE0-F289-4331-804E-A28DCE8B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EC97-B869-475B-B886-FE6F3C2E5B5A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AEC38-C086-4654-87E5-C0392D8D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2771F-8BD3-4129-852B-A08EA9E8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EA0D-0F8A-4989-912F-B46C580FD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09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842AA-598A-4B60-951C-D202AAC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C37C-6D94-4FEA-848F-9880278D1BE6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77D3B-FC6B-4B50-9C54-987F8BE4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BF9DD-558A-4338-879B-8055408E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3B7E-7A6B-4B66-B6F2-AF7EDE6AC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32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86FD666-0990-47FA-BF30-EBE52FB9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E480-2755-492B-86E3-77B84F823F8C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F90ABA8-6E16-4960-AAA2-EA752BBC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3B8B4B5-36B2-4DAA-9FB9-B6B0C356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2196-69EB-4996-A335-08512569D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6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0F0A150-5332-4158-8E95-A20AC92D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F1E6-0846-463D-A268-5475FC5E1745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D6F7B90-A655-4233-9370-2B7A8341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4B8B3C3-A794-4386-85FB-5EFF09C8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D4EA-A59D-4D50-8A59-A6720A80B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48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D363D11-1EA1-4788-BDE1-E58A47C0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CE79-FEF4-4BB3-B173-F2F90B1A4237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B8A709D-5E31-4527-9DD2-E3DCD011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0CFC9BE-583D-4E72-8EEC-3DB2DBBA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561A-D144-48E2-B231-C9E20C504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06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59DD50C-70C7-42FA-8445-08D1DF4B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EF64-1FD3-4D52-B1B5-70DA41793CC7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5775657-3EC5-46D4-BA36-56BBBF02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8379825-A9B8-43E7-A486-BA0EC3E1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5C05-552D-47B1-82C5-B43F9F861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58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591ECC3-79DF-402B-A984-739545E3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C19F-D478-4739-8E3F-A30A9AD52CAC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C8B044F-7A57-4846-A893-13E04533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4A644F3-0F32-4636-8046-D6C014A9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A150-6C0F-44BE-85CE-DA4104F22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30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CE6241E-BEAA-4326-B221-AA569B99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61C7-C214-44B1-AE69-4FB95E546415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6BE5C99-4F3F-4637-9D7E-C6D63512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AAB9CA7-25C5-4D90-9B76-8B05F746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AD26-E1B0-4549-8063-4E6CF81B83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8D4A734-4781-4E0A-886F-A1C45E3F02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24E7657-F070-4A0F-9BF1-C8CE06D07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14C64-3B36-430C-9919-C9514BDBB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568031-C3A5-4FC5-B2A4-54DE3A93861B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FFCF6-BDBD-4ECB-8859-6359D88B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BDF4C-1E6B-42B5-A414-50C956C29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3455AC-E032-4CE6-A76E-EE4FE93C3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3E0A6C4E-BB42-46A6-8550-CBE04F0159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425"/>
            <a:ext cx="12192000" cy="861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hyperlink" Target="https://www.who.int/publications/i/item/978924000566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vitlana.berzina@gmail.com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F1B0840-4F22-40CF-8681-2BFF2874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6" y="560302"/>
            <a:ext cx="7396953" cy="41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32C1BE-3181-460D-9397-2E87E54E85BF}"/>
              </a:ext>
            </a:extLst>
          </p:cNvPr>
          <p:cNvSpPr txBox="1"/>
          <p:nvPr/>
        </p:nvSpPr>
        <p:spPr>
          <a:xfrm>
            <a:off x="646340" y="4851374"/>
            <a:ext cx="1075102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/>
              <a:t>Берз</a:t>
            </a:r>
            <a:r>
              <a:rPr lang="uk-UA" sz="2400" b="1" dirty="0" err="1"/>
              <a:t>іна</a:t>
            </a:r>
            <a:r>
              <a:rPr lang="uk-UA" sz="2400" b="1" dirty="0"/>
              <a:t> Світлана Валеріївна</a:t>
            </a:r>
          </a:p>
          <a:p>
            <a:pPr algn="ctr"/>
            <a:r>
              <a:rPr lang="uk-UA" sz="2400" b="1" dirty="0"/>
              <a:t>заступник голови національного технічного комітету стандартизації </a:t>
            </a:r>
          </a:p>
          <a:p>
            <a:pPr algn="ctr"/>
            <a:r>
              <a:rPr lang="uk-UA" sz="2400" b="1" dirty="0"/>
              <a:t>ТК 82 «Охорона довкілля»</a:t>
            </a:r>
            <a:endParaRPr lang="ru-RU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7DA1BF-4A45-4765-AD73-273FCBF8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39" y="1472120"/>
            <a:ext cx="2064505" cy="188068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5EE6D2-1095-4D72-841A-E595A703C8C3}"/>
              </a:ext>
            </a:extLst>
          </p:cNvPr>
          <p:cNvSpPr/>
          <p:nvPr/>
        </p:nvSpPr>
        <p:spPr>
          <a:xfrm>
            <a:off x="3864849" y="6064904"/>
            <a:ext cx="431400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Roboto"/>
              </a:rPr>
              <a:t>svitlana.berzina@gmail.com</a:t>
            </a:r>
            <a:endParaRPr lang="en-US" sz="2400" b="1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6013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241" y="21256"/>
            <a:ext cx="111759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uk-UA" sz="2200" b="1" dirty="0">
                <a:latin typeface="+mn-lt"/>
              </a:rPr>
              <a:t>Вимоги до шкільних меблів для Нової української школи </a:t>
            </a:r>
          </a:p>
          <a:p>
            <a:pPr algn="ctr"/>
            <a:r>
              <a:rPr lang="uk-UA" sz="2200" b="1" dirty="0">
                <a:latin typeface="+mn-lt"/>
              </a:rPr>
              <a:t>та їх можливі екологічні характеристики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41" y="1267387"/>
            <a:ext cx="381801" cy="591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02" y="1319174"/>
            <a:ext cx="409191" cy="5266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74" y="5039910"/>
            <a:ext cx="895350" cy="8858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796" y="4886143"/>
            <a:ext cx="895350" cy="8858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49" y="5181925"/>
            <a:ext cx="447017" cy="643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2607" y="1364895"/>
            <a:ext cx="193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latin typeface="+mn-lt"/>
              </a:rPr>
              <a:t>Енергономічність</a:t>
            </a:r>
            <a:endParaRPr lang="uk-UA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4049" y="1344322"/>
            <a:ext cx="340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+mn-lt"/>
              </a:rPr>
              <a:t>Безпека</a:t>
            </a:r>
            <a:endParaRPr lang="ru-RU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4375" y="5181925"/>
            <a:ext cx="4444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+mn-lt"/>
              </a:rPr>
              <a:t>Гарантований виробником </a:t>
            </a:r>
          </a:p>
          <a:p>
            <a:r>
              <a:rPr lang="uk-UA" b="1" dirty="0">
                <a:latin typeface="+mn-lt"/>
              </a:rPr>
              <a:t>термін  служби і здатність до модернізації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59206" y="5031789"/>
            <a:ext cx="29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+mn-lt"/>
              </a:rPr>
              <a:t>Хімічна безпека і поліпшені</a:t>
            </a:r>
          </a:p>
          <a:p>
            <a:r>
              <a:rPr lang="uk-UA" b="1" dirty="0">
                <a:latin typeface="+mn-lt"/>
              </a:rPr>
              <a:t>екологічні характеристики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155" y="2476857"/>
            <a:ext cx="895350" cy="9429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3505" y="2143079"/>
            <a:ext cx="866775" cy="9810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21642" y="1697344"/>
            <a:ext cx="24135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+mn-lt"/>
              </a:rPr>
              <a:t>попередження отруєння  і хронічних захворювань </a:t>
            </a:r>
            <a:endParaRPr lang="ru-RU" sz="16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00476" y="3529133"/>
            <a:ext cx="23460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+mn-lt"/>
              </a:rPr>
              <a:t>зменшення видатків на соціальні виплати</a:t>
            </a:r>
            <a:endParaRPr lang="ru-RU" sz="16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2702" y="4157112"/>
            <a:ext cx="26012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+mn-lt"/>
              </a:rPr>
              <a:t>зменшення витрат на виріб</a:t>
            </a:r>
          </a:p>
          <a:p>
            <a:pPr algn="ctr"/>
            <a:r>
              <a:rPr lang="uk-UA" sz="1600" dirty="0">
                <a:latin typeface="+mn-lt"/>
              </a:rPr>
              <a:t>за функціональною характеристикою</a:t>
            </a:r>
            <a:endParaRPr lang="ru-RU" sz="1600" dirty="0">
              <a:latin typeface="+mn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04" y="4142169"/>
            <a:ext cx="866775" cy="981075"/>
          </a:xfrm>
          <a:prstGeom prst="rect">
            <a:avLst/>
          </a:prstGeom>
        </p:spPr>
      </p:pic>
      <p:pic>
        <p:nvPicPr>
          <p:cNvPr id="2" name="Picture 2" descr="На изображении может находиться: один или несколько человек и люди сидя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44" y="2104428"/>
            <a:ext cx="5011062" cy="26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Иконка «Высокое качество» — скачай бесплатно PNG и вектор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54" y="1134325"/>
            <a:ext cx="857703" cy="8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942" y="1060882"/>
            <a:ext cx="895350" cy="9429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681" y="2545573"/>
            <a:ext cx="416918" cy="57858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05579" y="2506915"/>
            <a:ext cx="2011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+mn-lt"/>
              </a:rPr>
              <a:t>Стале </a:t>
            </a:r>
          </a:p>
          <a:p>
            <a:r>
              <a:rPr lang="uk-UA" b="1" dirty="0">
                <a:latin typeface="+mn-lt"/>
              </a:rPr>
              <a:t>лісокористування </a:t>
            </a:r>
          </a:p>
          <a:p>
            <a:endParaRPr lang="uk-UA" b="1" dirty="0">
              <a:latin typeface="+mn-lt"/>
            </a:endParaRPr>
          </a:p>
          <a:p>
            <a:r>
              <a:rPr lang="uk-UA" b="1" dirty="0">
                <a:latin typeface="+mn-lt"/>
              </a:rPr>
              <a:t>Безпека текстилю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77" y="2351417"/>
            <a:ext cx="895350" cy="88582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502" y="5832032"/>
            <a:ext cx="895350" cy="8858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45852" y="6053248"/>
            <a:ext cx="275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+mn-lt"/>
              </a:rPr>
              <a:t>Придатний до переробки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4098" y="5913940"/>
            <a:ext cx="455735" cy="7220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8311" y="5031789"/>
            <a:ext cx="452013" cy="6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75779" name="Объект 2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04792" indent="-304792" defTabSz="1219170" eaLnBrk="1" hangingPunct="1"/>
            <a:endParaRPr lang="ru-RU" altLang="ru-RU"/>
          </a:p>
        </p:txBody>
      </p:sp>
      <p:pic>
        <p:nvPicPr>
          <p:cNvPr id="75780" name="Picture 2" descr="ÐÐ°ÑÑÐ¸Ð½ÐºÐ¸ Ð¿Ð¾ Ð·Ð°Ð¿ÑÐ¾ÑÑ ÑÐ¸Ð¿ Ð½Ð° ÐµÐ»Ðº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6" descr="Картинки по запросу 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85" y="4633384"/>
            <a:ext cx="3388783" cy="19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2819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B92CF9-0F35-4706-9E3A-D25F55F07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2" y="224832"/>
            <a:ext cx="5627942" cy="375196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1836420" y="4437811"/>
            <a:ext cx="851916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uk-UA" sz="2000" b="1" dirty="0">
                <a:latin typeface="+mn-lt"/>
              </a:rPr>
              <a:t>Заборонено застосовувати для обробляння пестициди що відносяться до І класу  типу А, В згідно з класифікацією ВООЗ </a:t>
            </a:r>
            <a:r>
              <a:rPr lang="en-US" sz="2000" dirty="0">
                <a:latin typeface="+mn-lt"/>
              </a:rPr>
              <a:t>(</a:t>
            </a:r>
            <a:r>
              <a:rPr lang="ru-RU" sz="2000" dirty="0">
                <a:latin typeface="+mn-lt"/>
                <a:hlinkClick r:id="rId4"/>
              </a:rPr>
              <a:t>https://www.who.int/publications/i/item/9789240005662</a:t>
            </a:r>
            <a:r>
              <a:rPr lang="ru-RU" sz="2000" dirty="0">
                <a:latin typeface="+mn-lt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BB69CB-6CEA-4484-A1DE-A3211F639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2" y="224832"/>
            <a:ext cx="4876800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9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3300484" y="4792026"/>
            <a:ext cx="559103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uk-UA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Показник питомої активності радіонуклідів рослинного матеріалу  не більш ніж 100 </a:t>
            </a:r>
            <a:r>
              <a:rPr lang="uk-UA" sz="20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Бк</a:t>
            </a:r>
            <a:r>
              <a:rPr lang="uk-UA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/кг.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06D22-B8F0-4383-A128-16F818C24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13" y="855663"/>
            <a:ext cx="4199572" cy="35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8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1897150" y="4856681"/>
            <a:ext cx="874314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uk-UA" sz="2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Не менш ніж 30% за масою переробленого або поновлюваного матеріалу повинно входити до складу плит </a:t>
            </a:r>
            <a:r>
              <a:rPr lang="uk-UA" sz="2000" kern="1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деревноволокнистих</a:t>
            </a:r>
            <a:r>
              <a:rPr lang="uk-UA" sz="2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та </a:t>
            </a:r>
            <a:r>
              <a:rPr lang="uk-UA" sz="2000" kern="1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деревностружкових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A65A81-52AE-4F37-BBB8-319CBB552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83" y="1077897"/>
            <a:ext cx="2752912" cy="2759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F719D3-52A0-4B1F-92B5-94402D59F43C}"/>
              </a:ext>
            </a:extLst>
          </p:cNvPr>
          <p:cNvSpPr txBox="1"/>
          <p:nvPr/>
        </p:nvSpPr>
        <p:spPr>
          <a:xfrm>
            <a:off x="5246255" y="3837709"/>
            <a:ext cx="1532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?? %</a:t>
            </a:r>
            <a:endParaRPr lang="ru-UA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6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91" y="429130"/>
            <a:ext cx="10515600" cy="597167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1800" b="1" dirty="0" err="1"/>
              <a:t>Схематичне</a:t>
            </a:r>
            <a:r>
              <a:rPr lang="ru-RU" sz="1800" b="1" dirty="0"/>
              <a:t> </a:t>
            </a:r>
            <a:r>
              <a:rPr lang="ru-RU" sz="1800" b="1" dirty="0" err="1"/>
              <a:t>представлення</a:t>
            </a:r>
            <a:r>
              <a:rPr lang="ru-RU" sz="1800" b="1" dirty="0"/>
              <a:t> </a:t>
            </a:r>
            <a:r>
              <a:rPr lang="ru-RU" sz="1800" b="1" dirty="0" err="1"/>
              <a:t>системи</a:t>
            </a:r>
            <a:r>
              <a:rPr lang="ru-RU" sz="1800" b="1" dirty="0"/>
              <a:t> повторного </a:t>
            </a:r>
            <a:r>
              <a:rPr lang="ru-RU" sz="1800" b="1" dirty="0" err="1"/>
              <a:t>переробляння</a:t>
            </a:r>
            <a:r>
              <a:rPr lang="ru-RU" sz="1800" b="1" dirty="0"/>
              <a:t> </a:t>
            </a:r>
            <a:r>
              <a:rPr lang="ru-RU" sz="1800" b="1" dirty="0" err="1"/>
              <a:t>матеріалу</a:t>
            </a:r>
            <a:r>
              <a:rPr lang="ru-RU" sz="1800" b="1" dirty="0"/>
              <a:t> </a:t>
            </a:r>
            <a:r>
              <a:rPr lang="ru-RU" sz="1800" b="1" dirty="0" err="1"/>
              <a:t>згідно</a:t>
            </a:r>
            <a:r>
              <a:rPr lang="ru-RU" sz="1800" b="1" dirty="0"/>
              <a:t> з ДСТУ </a:t>
            </a:r>
            <a:r>
              <a:rPr lang="en-US" sz="1800" b="1" dirty="0"/>
              <a:t>ISO 14021</a:t>
            </a:r>
            <a:endParaRPr lang="ru-RU" sz="1800" b="1" dirty="0"/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394858" y="1245281"/>
            <a:ext cx="6723833" cy="4948690"/>
            <a:chOff x="1465" y="6575"/>
            <a:chExt cx="9235" cy="615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465" y="9105"/>
              <a:ext cx="720" cy="647"/>
              <a:chOff x="47" y="2582"/>
              <a:chExt cx="720" cy="647"/>
            </a:xfrm>
          </p:grpSpPr>
          <p:sp>
            <p:nvSpPr>
              <p:cNvPr id="46" name="Oval 4"/>
              <p:cNvSpPr>
                <a:spLocks noChangeArrowheads="1"/>
              </p:cNvSpPr>
              <p:nvPr/>
            </p:nvSpPr>
            <p:spPr bwMode="auto">
              <a:xfrm>
                <a:off x="47" y="2582"/>
                <a:ext cx="720" cy="64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" name="Rectangle 5"/>
              <p:cNvSpPr>
                <a:spLocks noChangeArrowheads="1"/>
              </p:cNvSpPr>
              <p:nvPr/>
            </p:nvSpPr>
            <p:spPr bwMode="auto">
              <a:xfrm>
                <a:off x="104" y="2771"/>
                <a:ext cx="60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Відхід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491" y="9004"/>
              <a:ext cx="1631" cy="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Рекупераційний процес 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(збирання/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сортування)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53" y="9160"/>
              <a:ext cx="1383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Регенерований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(рекуперований)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матеріал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22" y="9146"/>
              <a:ext cx="1272" cy="5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Процес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повторного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переробляння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753" y="9105"/>
              <a:ext cx="1344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Повторно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перероблений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матеріал (А)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317" y="9159"/>
              <a:ext cx="1383" cy="59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Процес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виготовляння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Line 11"/>
            <p:cNvCxnSpPr>
              <a:cxnSpLocks noChangeShapeType="1"/>
            </p:cNvCxnSpPr>
            <p:nvPr/>
          </p:nvCxnSpPr>
          <p:spPr bwMode="auto">
            <a:xfrm>
              <a:off x="2184" y="9427"/>
              <a:ext cx="3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66" y="11918"/>
              <a:ext cx="1217" cy="807"/>
              <a:chOff x="2648" y="5395"/>
              <a:chExt cx="1217" cy="807"/>
            </a:xfrm>
          </p:grpSpPr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2648" y="5395"/>
                <a:ext cx="1217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uk-UA" sz="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Остаточне видалення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Line 14"/>
              <p:cNvCxnSpPr>
                <a:cxnSpLocks noChangeShapeType="1"/>
              </p:cNvCxnSpPr>
              <p:nvPr/>
            </p:nvCxnSpPr>
            <p:spPr bwMode="auto">
              <a:xfrm>
                <a:off x="2648" y="5395"/>
                <a:ext cx="1" cy="5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Line 15"/>
              <p:cNvCxnSpPr>
                <a:cxnSpLocks noChangeShapeType="1"/>
              </p:cNvCxnSpPr>
              <p:nvPr/>
            </p:nvCxnSpPr>
            <p:spPr bwMode="auto">
              <a:xfrm>
                <a:off x="3847" y="5399"/>
                <a:ext cx="1" cy="5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Line 16"/>
              <p:cNvCxnSpPr>
                <a:cxnSpLocks noChangeShapeType="1"/>
              </p:cNvCxnSpPr>
              <p:nvPr/>
            </p:nvCxnSpPr>
            <p:spPr bwMode="auto">
              <a:xfrm>
                <a:off x="2648" y="5395"/>
                <a:ext cx="12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Line 17"/>
              <p:cNvCxnSpPr>
                <a:cxnSpLocks noChangeShapeType="1"/>
              </p:cNvCxnSpPr>
              <p:nvPr/>
            </p:nvCxnSpPr>
            <p:spPr bwMode="auto">
              <a:xfrm>
                <a:off x="2648" y="5971"/>
                <a:ext cx="609" cy="2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Line 18"/>
              <p:cNvCxnSpPr>
                <a:cxnSpLocks noChangeShapeType="1"/>
              </p:cNvCxnSpPr>
              <p:nvPr/>
            </p:nvCxnSpPr>
            <p:spPr bwMode="auto">
              <a:xfrm flipH="1">
                <a:off x="3243" y="5961"/>
                <a:ext cx="609" cy="2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9472" y="11040"/>
              <a:ext cx="1162" cy="10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9573" y="11238"/>
              <a:ext cx="960" cy="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Кінцева продукція </a:t>
              </a:r>
              <a:r>
                <a:rPr lang="ru-RU" sz="800" spc="-1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(P) </a:t>
              </a:r>
              <a:br>
                <a:rPr lang="ru-RU" sz="800" spc="-1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800" spc="-6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 = A + B)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Line 21"/>
            <p:cNvCxnSpPr>
              <a:cxnSpLocks noChangeShapeType="1"/>
            </p:cNvCxnSpPr>
            <p:nvPr/>
          </p:nvCxnSpPr>
          <p:spPr bwMode="auto">
            <a:xfrm>
              <a:off x="4122" y="9442"/>
              <a:ext cx="3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Line 22"/>
            <p:cNvCxnSpPr>
              <a:cxnSpLocks noChangeShapeType="1"/>
            </p:cNvCxnSpPr>
            <p:nvPr/>
          </p:nvCxnSpPr>
          <p:spPr bwMode="auto">
            <a:xfrm>
              <a:off x="7493" y="9427"/>
              <a:ext cx="27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Line 23"/>
            <p:cNvCxnSpPr>
              <a:cxnSpLocks noChangeShapeType="1"/>
            </p:cNvCxnSpPr>
            <p:nvPr/>
          </p:nvCxnSpPr>
          <p:spPr bwMode="auto">
            <a:xfrm>
              <a:off x="5835" y="9427"/>
              <a:ext cx="3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Line 24"/>
            <p:cNvCxnSpPr>
              <a:cxnSpLocks noChangeShapeType="1"/>
            </p:cNvCxnSpPr>
            <p:nvPr/>
          </p:nvCxnSpPr>
          <p:spPr bwMode="auto">
            <a:xfrm>
              <a:off x="9096" y="9427"/>
              <a:ext cx="22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3956" y="6575"/>
              <a:ext cx="6523" cy="862"/>
              <a:chOff x="2537" y="52"/>
              <a:chExt cx="6524" cy="862"/>
            </a:xfrm>
          </p:grpSpPr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8065" y="52"/>
                <a:ext cx="996" cy="8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uk-UA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Первинний матеріал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6407" y="52"/>
                <a:ext cx="1383" cy="80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uk-UA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Інше використання або продаж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4362" y="52"/>
                <a:ext cx="1217" cy="80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uk-UA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Інше використання або продаж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2537" y="52"/>
                <a:ext cx="1272" cy="80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uk-UA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Генерування енергії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Line 30"/>
            <p:cNvCxnSpPr>
              <a:cxnSpLocks noChangeShapeType="1"/>
            </p:cNvCxnSpPr>
            <p:nvPr/>
          </p:nvCxnSpPr>
          <p:spPr bwMode="auto">
            <a:xfrm>
              <a:off x="2171" y="9544"/>
              <a:ext cx="2083" cy="2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Line 31"/>
            <p:cNvCxnSpPr>
              <a:cxnSpLocks noChangeShapeType="1"/>
            </p:cNvCxnSpPr>
            <p:nvPr/>
          </p:nvCxnSpPr>
          <p:spPr bwMode="auto">
            <a:xfrm>
              <a:off x="4144" y="9459"/>
              <a:ext cx="476" cy="24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Line 32"/>
            <p:cNvCxnSpPr>
              <a:cxnSpLocks noChangeShapeType="1"/>
            </p:cNvCxnSpPr>
            <p:nvPr/>
          </p:nvCxnSpPr>
          <p:spPr bwMode="auto">
            <a:xfrm flipH="1">
              <a:off x="4951" y="9749"/>
              <a:ext cx="1936" cy="2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Line 33"/>
            <p:cNvCxnSpPr>
              <a:cxnSpLocks noChangeShapeType="1"/>
            </p:cNvCxnSpPr>
            <p:nvPr/>
          </p:nvCxnSpPr>
          <p:spPr bwMode="auto">
            <a:xfrm>
              <a:off x="7493" y="9427"/>
              <a:ext cx="2212" cy="16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Line 34"/>
            <p:cNvCxnSpPr>
              <a:cxnSpLocks noChangeShapeType="1"/>
            </p:cNvCxnSpPr>
            <p:nvPr/>
          </p:nvCxnSpPr>
          <p:spPr bwMode="auto">
            <a:xfrm>
              <a:off x="10036" y="9749"/>
              <a:ext cx="1" cy="1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Line 35"/>
            <p:cNvCxnSpPr>
              <a:cxnSpLocks noChangeShapeType="1"/>
            </p:cNvCxnSpPr>
            <p:nvPr/>
          </p:nvCxnSpPr>
          <p:spPr bwMode="auto">
            <a:xfrm>
              <a:off x="9980" y="7437"/>
              <a:ext cx="1" cy="1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Line 36"/>
            <p:cNvCxnSpPr>
              <a:cxnSpLocks noChangeShapeType="1"/>
            </p:cNvCxnSpPr>
            <p:nvPr/>
          </p:nvCxnSpPr>
          <p:spPr bwMode="auto">
            <a:xfrm flipV="1">
              <a:off x="7493" y="7383"/>
              <a:ext cx="1051" cy="2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Line 37"/>
            <p:cNvCxnSpPr>
              <a:cxnSpLocks noChangeShapeType="1"/>
            </p:cNvCxnSpPr>
            <p:nvPr/>
          </p:nvCxnSpPr>
          <p:spPr bwMode="auto">
            <a:xfrm flipV="1">
              <a:off x="4122" y="7383"/>
              <a:ext cx="2267" cy="2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Line 38"/>
            <p:cNvCxnSpPr>
              <a:cxnSpLocks noChangeShapeType="1"/>
            </p:cNvCxnSpPr>
            <p:nvPr/>
          </p:nvCxnSpPr>
          <p:spPr bwMode="auto">
            <a:xfrm flipV="1">
              <a:off x="4122" y="7383"/>
              <a:ext cx="498" cy="2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4011" y="8043"/>
              <a:ext cx="83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Паливо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5189" y="7975"/>
              <a:ext cx="83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Побічні продукти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7732" y="7975"/>
              <a:ext cx="83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Побічні продукти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8101" y="10049"/>
              <a:ext cx="1272" cy="7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Повторно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перероблений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матеріал (А)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4011" y="10504"/>
              <a:ext cx="83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Відхід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5687" y="10504"/>
              <a:ext cx="83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Відхід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6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5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496258" y="855663"/>
            <a:ext cx="5733669" cy="54476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Не менш ніж 30% деталей за масою у виробі повинні містити перероблений матеріал.</a:t>
            </a:r>
          </a:p>
          <a:p>
            <a:pPr marL="342900" indent="-342900">
              <a:buAutoNum type="arabicParenR"/>
            </a:pPr>
            <a:endParaRPr lang="uk-UA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Деталі за  масою більш ніж 100 г повинні мати маркування згідно з 4.2, 4.3, 4.6, Додатку А  ДСТУ 4260 або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ISO 11469, ГОСТ 33366.1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. Висота літер для маркування не менш ніж 2,5 мм. </a:t>
            </a:r>
          </a:p>
          <a:p>
            <a:pPr marL="342900" indent="-342900">
              <a:buFontTx/>
              <a:buAutoNum type="arabicParenR"/>
            </a:pPr>
            <a:endParaRPr lang="uk-UA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У полімерних матеріалах вміст за масою не більш ніж 0,001 %: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fontAlgn="ctr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а)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галогенованих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антипіренів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fontAlgn="ctr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б) кадмію;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fontAlgn="ctr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в) свинцю;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fontAlgn="ctr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г) ртуті;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fontAlgn="ctr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д) миш’яку;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fontAlgn="ctr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е)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хрому VI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buFontTx/>
              <a:buAutoNum type="arabicParenR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182776-567C-4883-940F-1C9FE0B88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15" y="1365021"/>
            <a:ext cx="4909127" cy="3681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59149-D6CE-4F7F-8FBA-D4FF250518AA}"/>
              </a:ext>
            </a:extLst>
          </p:cNvPr>
          <p:cNvSpPr txBox="1"/>
          <p:nvPr/>
        </p:nvSpPr>
        <p:spPr>
          <a:xfrm>
            <a:off x="496258" y="417513"/>
            <a:ext cx="225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Пластиков</a:t>
            </a:r>
            <a:r>
              <a:rPr lang="uk-UA" b="1" dirty="0"/>
              <a:t>і деталі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35243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362331" y="1026824"/>
            <a:ext cx="5733669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1) Заборонено застосовувати у гальванічних операціях: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а) хром VI;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б) кадмій. </a:t>
            </a:r>
            <a:endParaRPr lang="ru-RU" dirty="0">
              <a:latin typeface="+mn-lt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algn="just"/>
            <a:r>
              <a:rPr lang="ru-RU" dirty="0">
                <a:latin typeface="+mn-lt"/>
                <a:ea typeface="Times New Roman" panose="02020603050405020304" pitchFamily="18" charset="0"/>
              </a:rPr>
              <a:t>2) 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Нікель застосовується в гальванічних операціях, якщо швидкість його вивільнення  з гальванічного покриття не більш ніж 0,5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мкг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 на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кв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. см в тиждень.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algn="just"/>
            <a:r>
              <a:rPr lang="ru-RU" dirty="0">
                <a:latin typeface="+mn-lt"/>
                <a:ea typeface="Times New Roman" panose="02020603050405020304" pitchFamily="18" charset="0"/>
              </a:rPr>
              <a:t>3) 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Фарби, ґрунтовки або лаки, що використовуються для покриття металевих поверхонь не повинні містити у складі за масою більш ніж: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49580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а) 0,01% кадмію, свинцю, хрому VI, ртуті, миш’яку або селену у складі домішок; 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49580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б) 5% ЛОС.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769673-3F6E-4050-89F5-C74F00A5F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31" y="646415"/>
            <a:ext cx="5486400" cy="5166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8472B-9415-45BF-A794-029976D6DAE8}"/>
              </a:ext>
            </a:extLst>
          </p:cNvPr>
          <p:cNvSpPr txBox="1"/>
          <p:nvPr/>
        </p:nvSpPr>
        <p:spPr>
          <a:xfrm>
            <a:off x="496258" y="417513"/>
            <a:ext cx="200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Металеві деталі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227276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209929" y="451922"/>
            <a:ext cx="5733669" cy="56169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/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1) Вимоги до показників безпеки згідно санітарного законодавства.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/>
            <a:endParaRPr lang="ru-RU" sz="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3390"/>
            <a:r>
              <a:rPr lang="ru-RU" dirty="0">
                <a:latin typeface="+mn-lt"/>
                <a:ea typeface="Times New Roman" panose="02020603050405020304" pitchFamily="18" charset="0"/>
              </a:rPr>
              <a:t>2) 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Заборонено при оброблянні застосовувати: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3390"/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а)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етоксілати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АЛКІЛФЕНОЛИ (APEO); 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3390"/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б) лінійні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алкілбензолсульфонати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LAS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);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3390"/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в)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дегідрований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диметиламмонійхлорид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твердого жиру (DHTDMAC);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3390"/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г) хлорид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диістеарилдиметиламмонія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(DSDMAC);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3390"/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д)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диталлоу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диметиламмонію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хлориду (DTDMAC);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3390"/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е)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етилендіамінтетраоцтову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кислоту (EDTA);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3390"/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ж)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пентаацетат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диетилентріамін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(DTPA);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3390"/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з) 4- (1,1,3,3-тетраметилбутил) фенол;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3390"/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і)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нітрилотріоцтову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кислоту (NTA).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/>
            <a:endParaRPr lang="ru-RU" sz="9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/>
            <a:r>
              <a:rPr lang="ru-RU" dirty="0">
                <a:latin typeface="+mn-lt"/>
                <a:ea typeface="Times New Roman" panose="02020603050405020304" pitchFamily="18" charset="0"/>
              </a:rPr>
              <a:t>3) 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Показники хімічної безпеки текстильних виробів згідно з стандартом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</a:rPr>
              <a:t>Oeko-Tex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100 для виробів </a:t>
            </a:r>
            <a:r>
              <a:rPr lang="uk-UA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</a:rPr>
              <a:t>IV класу</a:t>
            </a:r>
            <a:endParaRPr lang="uk-UA" dirty="0">
              <a:solidFill>
                <a:srgbClr val="202122"/>
              </a:solidFill>
              <a:latin typeface="+mn-lt"/>
              <a:ea typeface="Times New Roman" panose="02020603050405020304" pitchFamily="18" charset="0"/>
            </a:endParaRPr>
          </a:p>
          <a:p>
            <a:pPr indent="450215"/>
            <a:endParaRPr lang="uk-UA" sz="1200" dirty="0">
              <a:solidFill>
                <a:srgbClr val="202122"/>
              </a:solidFill>
              <a:latin typeface="+mn-lt"/>
              <a:ea typeface="Times New Roman" panose="02020603050405020304" pitchFamily="18" charset="0"/>
            </a:endParaRPr>
          </a:p>
          <a:p>
            <a:pPr indent="450215"/>
            <a:r>
              <a:rPr lang="ru-RU" dirty="0">
                <a:latin typeface="+mn-lt"/>
                <a:ea typeface="Times New Roman" panose="02020603050405020304" pitchFamily="18" charset="0"/>
              </a:rPr>
              <a:t>4)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</a:rPr>
              <a:t> Заборонено використовувати для виготовлення матеріалу сировину рослинного походження з ГМО рослин.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A0196-03DD-4043-8F91-26A58F128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94" y="904154"/>
            <a:ext cx="5535878" cy="3685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A029C-10CF-4A00-A836-666300F6E85B}"/>
              </a:ext>
            </a:extLst>
          </p:cNvPr>
          <p:cNvSpPr txBox="1"/>
          <p:nvPr/>
        </p:nvSpPr>
        <p:spPr>
          <a:xfrm>
            <a:off x="6248403" y="267256"/>
            <a:ext cx="308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Текстиль та наповнювачі</a:t>
            </a:r>
            <a:endParaRPr lang="ru-UA" b="1" dirty="0"/>
          </a:p>
        </p:txBody>
      </p:sp>
      <p:pic>
        <p:nvPicPr>
          <p:cNvPr id="7" name="Picture 2" descr="Oeko-Tex, Стандарт сертификации | Интернет-магазин Био Украина">
            <a:extLst>
              <a:ext uri="{FF2B5EF4-FFF2-40B4-BE49-F238E27FC236}">
                <a16:creationId xmlns:a16="http://schemas.microsoft.com/office/drawing/2014/main" id="{2F043031-D317-46D6-B3E7-5B3BDD073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317">
            <a:off x="8403621" y="4387032"/>
            <a:ext cx="2914444" cy="19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39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274585" y="335518"/>
            <a:ext cx="11799189" cy="60939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latin typeface="+mn-lt"/>
                <a:ea typeface="Times New Roman" panose="02020603050405020304" pitchFamily="18" charset="0"/>
              </a:rPr>
              <a:t>      Заборонено з</a:t>
            </a:r>
            <a:r>
              <a:rPr lang="uk-UA" sz="2400" b="1" dirty="0">
                <a:effectLst/>
                <a:latin typeface="+mn-lt"/>
                <a:ea typeface="Times New Roman" panose="02020603050405020304" pitchFamily="18" charset="0"/>
              </a:rPr>
              <a:t>астосування в технологічному процесі виробництва</a:t>
            </a: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r>
              <a:rPr lang="uk-UA" b="1" dirty="0">
                <a:latin typeface="+mn-lt"/>
                <a:ea typeface="Times New Roman" panose="02020603050405020304" pitchFamily="18" charset="0"/>
              </a:rPr>
              <a:t>        1)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 хімічної продукції з вмістом консервантів більш ніж: </a:t>
            </a:r>
            <a:endParaRPr lang="ru-RU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а) 0,05% для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ізотіазолінонів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б) 0,05% для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бронополу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 (CAS</a:t>
            </a: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-</a:t>
            </a:r>
            <a:r>
              <a:rPr lang="uk-UA" sz="1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No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 52-51-7);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в) 0.0015% для суміші (3:1)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хлорметілізотіазолінону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 (CAS</a:t>
            </a: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lang="uk-UA" sz="1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No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 26172-55-4) і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метілізотіазолінону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 (CAS</a:t>
            </a: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-</a:t>
            </a:r>
            <a:r>
              <a:rPr lang="uk-UA" sz="1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No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 2682-20-4);  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г) 0,02%.метілізотіазолінону.</a:t>
            </a:r>
          </a:p>
          <a:p>
            <a:pPr indent="457200"/>
            <a:endParaRPr lang="en-GB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/>
            <a:r>
              <a:rPr lang="en-GB" b="1" dirty="0">
                <a:latin typeface="+mn-lt"/>
                <a:ea typeface="Times New Roman" panose="02020603050405020304" pitchFamily="18" charset="0"/>
              </a:rPr>
              <a:t>2) 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пластифікаторів з вмістом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453390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а)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д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lang="ru-RU" sz="1800" dirty="0" err="1">
                <a:effectLst/>
                <a:latin typeface="+mn-lt"/>
                <a:ea typeface="Times New Roman" panose="02020603050405020304" pitchFamily="18" charset="0"/>
              </a:rPr>
              <a:t>октилфталат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у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453390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б)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диізодецилфталату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453390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в)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ди-ізонілфталат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453390"/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en-GB" b="1" dirty="0">
                <a:latin typeface="+mn-lt"/>
                <a:ea typeface="Times New Roman" panose="02020603050405020304" pitchFamily="18" charset="0"/>
              </a:rPr>
              <a:t>3) 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олова в його органічній формі.</a:t>
            </a:r>
          </a:p>
          <a:p>
            <a:pPr indent="457200"/>
            <a:endParaRPr lang="en-GB" b="1" dirty="0"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en-GB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4) </a:t>
            </a:r>
            <a:r>
              <a:rPr lang="uk-UA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і</a:t>
            </a:r>
            <a:r>
              <a:rPr lang="uk-UA" sz="1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зоціанатні</a:t>
            </a:r>
            <a:r>
              <a:rPr lang="ru-RU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 </a:t>
            </a:r>
            <a:r>
              <a:rPr lang="uk-UA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з'єднання і елементи, що містять гідроксильні групи</a:t>
            </a:r>
            <a:r>
              <a:rPr lang="uk-UA" sz="1800" b="1" dirty="0">
                <a:latin typeface="+mn-lt"/>
                <a:ea typeface="Times New Roman" panose="02020603050405020304" pitchFamily="18" charset="0"/>
              </a:rPr>
              <a:t> можуть  застосовуватися тільки в закритих технологічних процесах і у захисному спорядженні.</a:t>
            </a:r>
          </a:p>
          <a:p>
            <a:pPr indent="457200"/>
            <a:endParaRPr lang="ru-RU" sz="1800" b="1" dirty="0"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ru-RU" sz="1800" b="1" dirty="0">
                <a:latin typeface="+mn-lt"/>
                <a:ea typeface="Times New Roman" panose="02020603050405020304" pitchFamily="18" charset="0"/>
              </a:rPr>
              <a:t>5) </a:t>
            </a:r>
            <a:r>
              <a:rPr lang="ru-RU" sz="1800" b="1" dirty="0" err="1">
                <a:latin typeface="+mn-lt"/>
                <a:ea typeface="Times New Roman" panose="02020603050405020304" pitchFamily="18" charset="0"/>
              </a:rPr>
              <a:t>хромові</a:t>
            </a:r>
            <a:r>
              <a:rPr lang="ru-RU" sz="1800" b="1" dirty="0">
                <a:latin typeface="+mn-lt"/>
                <a:ea typeface="Times New Roman" panose="02020603050405020304" pitchFamily="18" charset="0"/>
              </a:rPr>
              <a:t> протрави.</a:t>
            </a:r>
          </a:p>
          <a:p>
            <a:pPr indent="457200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4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0698"/>
            <a:ext cx="12192000" cy="77255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+mn-lt"/>
              </a:rPr>
              <a:t>ЦИРКУЛЯРНА ЕКОНОМІКА І ЖИТТЄВИЙ ЦИКЛ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04" y="1488581"/>
            <a:ext cx="5303201" cy="463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3261" y="1488581"/>
            <a:ext cx="46621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+mn-lt"/>
                <a:ea typeface="Times New Roman" panose="02020603050405020304" pitchFamily="18" charset="0"/>
              </a:rPr>
              <a:t>життєвий цикл  </a:t>
            </a:r>
            <a:r>
              <a:rPr lang="uk-UA" sz="2400" dirty="0">
                <a:latin typeface="+mn-lt"/>
                <a:ea typeface="Times New Roman" panose="02020603050405020304" pitchFamily="18" charset="0"/>
              </a:rPr>
              <a:t>(</a:t>
            </a:r>
            <a:r>
              <a:rPr lang="uk-UA" sz="2400" i="1" dirty="0" err="1">
                <a:latin typeface="+mn-lt"/>
                <a:ea typeface="Times New Roman" panose="02020603050405020304" pitchFamily="18" charset="0"/>
              </a:rPr>
              <a:t>life</a:t>
            </a:r>
            <a:r>
              <a:rPr lang="uk-UA" sz="2400" i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+mn-lt"/>
                <a:ea typeface="Times New Roman" panose="02020603050405020304" pitchFamily="18" charset="0"/>
              </a:rPr>
              <a:t>cycle</a:t>
            </a:r>
            <a:r>
              <a:rPr lang="uk-UA" sz="2400" dirty="0">
                <a:latin typeface="+mn-lt"/>
                <a:ea typeface="Times New Roman" panose="02020603050405020304" pitchFamily="18" charset="0"/>
              </a:rPr>
              <a:t>)</a:t>
            </a:r>
            <a:endParaRPr lang="ru-RU" sz="24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+mn-lt"/>
                <a:ea typeface="Times New Roman" panose="02020603050405020304" pitchFamily="18" charset="0"/>
              </a:rPr>
              <a:t>Послідовні та пов’язані між собою стадії – від придбання сировини чи її добування з природних ресурсів до остаточного видалення продукції</a:t>
            </a:r>
            <a:endParaRPr lang="ru-RU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5842" name="Picture 2" descr="Ціль 12. Забезпечення переходу до раціональних моделей споживання і  виробництва — Національні консультації щодо Цілей Сталого Розвитку в Україн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73" y="4217059"/>
            <a:ext cx="1836664" cy="18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79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196405" y="417513"/>
            <a:ext cx="11799189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latin typeface="+mn-lt"/>
                <a:ea typeface="Times New Roman" panose="02020603050405020304" pitchFamily="18" charset="0"/>
              </a:rPr>
              <a:t>      Заборонено з</a:t>
            </a:r>
            <a:r>
              <a:rPr lang="uk-UA" sz="2400" b="1" dirty="0">
                <a:effectLst/>
                <a:latin typeface="+mn-lt"/>
                <a:ea typeface="Times New Roman" panose="02020603050405020304" pitchFamily="18" charset="0"/>
              </a:rPr>
              <a:t>астосування в технологічному процесі виробництва</a:t>
            </a: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 indent="457200"/>
            <a:endParaRPr lang="ru-RU" sz="1800" b="1" dirty="0"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ru-RU" sz="1800" b="1" dirty="0">
                <a:latin typeface="+mn-lt"/>
                <a:ea typeface="Times New Roman" panose="02020603050405020304" pitchFamily="18" charset="0"/>
              </a:rPr>
              <a:t>6) 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Заборонено для виробництва підлоги застосовувати ПВХ,  ПВДХ та інші хлоровані види полімерів.</a:t>
            </a:r>
          </a:p>
          <a:p>
            <a:pPr indent="457200"/>
            <a:endParaRPr lang="uk-UA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+mn-lt"/>
                <a:ea typeface="Times New Roman" panose="02020603050405020304" pitchFamily="18" charset="0"/>
              </a:rPr>
              <a:t>7)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Заборонено застосовувати 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в якості інгібіторів горіння:</a:t>
            </a:r>
            <a:endParaRPr lang="ru-RU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а)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полібромовані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 дифеніли (ПБД);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б) 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хлорвмісні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 речовини;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в) оксиди сурми.</a:t>
            </a:r>
          </a:p>
          <a:p>
            <a:pPr indent="450215"/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+mn-lt"/>
                <a:ea typeface="Times New Roman" panose="02020603050405020304" pitchFamily="18" charset="0"/>
              </a:rPr>
              <a:t>8)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Ф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арби на основі </a:t>
            </a:r>
            <a:r>
              <a:rPr lang="uk-UA" sz="1800" b="1" dirty="0" err="1">
                <a:effectLst/>
                <a:latin typeface="+mn-lt"/>
                <a:ea typeface="Times New Roman" panose="02020603050405020304" pitchFamily="18" charset="0"/>
              </a:rPr>
              <a:t>металокомплексів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 можуть застосовуватися для фарбування тканин з  вовни або тканин із вмістом вовни, якщо стічні води що утворюються в технологічному процесі виробництва не містять не більш ніж: </a:t>
            </a:r>
            <a:endParaRPr lang="ru-RU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а) 5 мг / кг волокна для міді (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Cu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),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б) 3 мг / кг волокна для хрому (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Cr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) і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в) 5 мг / кг волокна для нікелю (</a:t>
            </a:r>
            <a:r>
              <a:rPr lang="uk-UA" sz="1800" dirty="0" err="1">
                <a:effectLst/>
                <a:latin typeface="+mn-lt"/>
                <a:ea typeface="Times New Roman" panose="02020603050405020304" pitchFamily="18" charset="0"/>
              </a:rPr>
              <a:t>Ni</a:t>
            </a:r>
            <a:r>
              <a:rPr lang="uk-UA" sz="1800" dirty="0">
                <a:effectLst/>
                <a:latin typeface="+mn-lt"/>
                <a:ea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/>
            <a:endParaRPr lang="ru-RU" sz="1800" dirty="0"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ru-RU" b="1" dirty="0">
                <a:latin typeface="+mn-lt"/>
                <a:ea typeface="Times New Roman" panose="02020603050405020304" pitchFamily="18" charset="0"/>
              </a:rPr>
              <a:t>9) 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Вміст 1,3-бутадієну у складі латексу може бути в концентрації не більш ніж 1 мг/кг.</a:t>
            </a:r>
            <a:endParaRPr lang="ru-RU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/>
            <a:endParaRPr lang="ru-RU" b="1" dirty="0"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ru-RU" sz="1800" b="1" dirty="0">
                <a:latin typeface="+mn-lt"/>
                <a:ea typeface="Times New Roman" panose="02020603050405020304" pitchFamily="18" charset="0"/>
              </a:rPr>
              <a:t>10) 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Концентрація N-</a:t>
            </a:r>
            <a:r>
              <a:rPr lang="uk-UA" sz="1800" b="1" dirty="0" err="1">
                <a:effectLst/>
                <a:latin typeface="+mn-lt"/>
                <a:ea typeface="Times New Roman" panose="02020603050405020304" pitchFamily="18" charset="0"/>
              </a:rPr>
              <a:t>нітрозамінів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 не більш ніж  0,0005 мг/м. куб.</a:t>
            </a:r>
            <a:endParaRPr lang="ru-RU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/>
            <a:endParaRPr lang="ru-RU" sz="1800" b="1" dirty="0">
              <a:latin typeface="+mn-lt"/>
              <a:ea typeface="Times New Roman" panose="02020603050405020304" pitchFamily="18" charset="0"/>
            </a:endParaRPr>
          </a:p>
          <a:p>
            <a:pPr indent="457200"/>
            <a:r>
              <a:rPr lang="ru-RU" b="1" dirty="0">
                <a:latin typeface="+mn-lt"/>
                <a:ea typeface="Times New Roman" panose="02020603050405020304" pitchFamily="18" charset="0"/>
              </a:rPr>
              <a:t>11) 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Вміст ЛОС у хімічних продуктах що застосовуються для покриття виробу не більш ніж 60%.</a:t>
            </a:r>
            <a:endParaRPr lang="ru-RU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457200"/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1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04258" y="1198015"/>
          <a:ext cx="9557656" cy="3733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61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Перелік заборонених для використання хімічних речовин та важких металів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Хімічні речовини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</a:rPr>
                        <a:t>Важкі метали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Елементарний хлор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</a:rPr>
                        <a:t>Ртуть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+mn-lt"/>
                        </a:rPr>
                        <a:t>Азиридини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 та </a:t>
                      </a:r>
                      <a:r>
                        <a:rPr lang="uk-UA" sz="2000" dirty="0" err="1">
                          <a:effectLst/>
                          <a:latin typeface="+mn-lt"/>
                        </a:rPr>
                        <a:t>поліазиридини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Свинець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+mn-lt"/>
                        </a:rPr>
                        <a:t>Галогенізовані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 ароматичні сполуки, включаючи </a:t>
                      </a:r>
                      <a:r>
                        <a:rPr lang="uk-UA" sz="2000" dirty="0" err="1">
                          <a:effectLst/>
                          <a:latin typeface="+mn-lt"/>
                        </a:rPr>
                        <a:t>галогенізовані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 розчинники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</a:rPr>
                        <a:t>Кадмій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</a:rPr>
                        <a:t>Сурма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+mn-lt"/>
                        </a:rPr>
                        <a:t>Диетилгексилфталат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 (DEHP), </a:t>
                      </a:r>
                      <a:r>
                        <a:rPr lang="uk-UA" sz="2000" dirty="0" err="1">
                          <a:effectLst/>
                          <a:latin typeface="+mn-lt"/>
                        </a:rPr>
                        <a:t>дибутилфталат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 (DBP), </a:t>
                      </a:r>
                      <a:r>
                        <a:rPr lang="uk-UA" sz="2000" dirty="0" err="1">
                          <a:effectLst/>
                          <a:latin typeface="+mn-lt"/>
                        </a:rPr>
                        <a:t>диалилфталат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 (DAP) чи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n-</a:t>
                      </a:r>
                      <a:r>
                        <a:rPr lang="uk-UA" sz="2000" dirty="0" err="1">
                          <a:effectLst/>
                          <a:latin typeface="+mn-lt"/>
                        </a:rPr>
                        <a:t>бутилбензинфталат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 (BBP)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Хром (VI)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Селен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7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+mn-lt"/>
                        </a:rPr>
                        <a:t>Алкілфеноли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, </a:t>
                      </a:r>
                      <a:r>
                        <a:rPr lang="uk-UA" sz="2000" dirty="0" err="1">
                          <a:effectLst/>
                          <a:latin typeface="+mn-lt"/>
                        </a:rPr>
                        <a:t>алкілфенолетоксилати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 (APEO) чи інші похідні алкіл фенолу, сполуки </a:t>
                      </a:r>
                      <a:r>
                        <a:rPr lang="uk-UA" sz="2000" dirty="0" err="1">
                          <a:effectLst/>
                          <a:latin typeface="+mn-lt"/>
                        </a:rPr>
                        <a:t>бісфенолу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 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Миш’як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Мідь та олово (їх сполуки, напр. </a:t>
                      </a:r>
                      <a:r>
                        <a:rPr lang="uk-UA" sz="2000" dirty="0" err="1">
                          <a:effectLst/>
                          <a:latin typeface="+mn-lt"/>
                        </a:rPr>
                        <a:t>оловоорганічні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: TBT, TPT)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199" y="5128736"/>
            <a:ext cx="10189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  <a:tabLst>
                <a:tab pos="6119495" algn="r"/>
              </a:tabLst>
            </a:pPr>
            <a:r>
              <a:rPr lang="uk-UA" dirty="0">
                <a:latin typeface="+mn-lt"/>
                <a:ea typeface="Calibri" panose="020F0502020204030204" pitchFamily="34" charset="0"/>
              </a:rPr>
              <a:t>Вивільнення формальдегіду з меблів не має перевищувати 0,008 мг</a:t>
            </a:r>
            <a:r>
              <a:rPr lang="ru-RU" dirty="0">
                <a:latin typeface="+mn-lt"/>
                <a:ea typeface="Calibri" panose="020F0502020204030204" pitchFamily="34" charset="0"/>
              </a:rPr>
              <a:t>/</a:t>
            </a:r>
            <a:r>
              <a:rPr lang="uk-UA" dirty="0">
                <a:latin typeface="+mn-lt"/>
                <a:ea typeface="Calibri" panose="020F0502020204030204" pitchFamily="34" charset="0"/>
              </a:rPr>
              <a:t>м</a:t>
            </a:r>
            <a:r>
              <a:rPr lang="uk-UA" baseline="30000" dirty="0">
                <a:latin typeface="+mn-lt"/>
                <a:ea typeface="Calibri" panose="020F0502020204030204" pitchFamily="34" charset="0"/>
              </a:rPr>
              <a:t>3</a:t>
            </a:r>
            <a:r>
              <a:rPr lang="uk-UA" dirty="0">
                <a:latin typeface="+mn-lt"/>
                <a:ea typeface="Calibri" panose="020F0502020204030204" pitchFamily="34" charset="0"/>
              </a:rPr>
              <a:t>, при насиченості в повітрі закритих приміщень 1 м</a:t>
            </a:r>
            <a:r>
              <a:rPr lang="uk-UA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ru-RU" dirty="0">
                <a:latin typeface="+mn-lt"/>
                <a:ea typeface="Calibri" panose="020F0502020204030204" pitchFamily="34" charset="0"/>
              </a:rPr>
              <a:t>/</a:t>
            </a:r>
            <a:r>
              <a:rPr lang="uk-UA" dirty="0">
                <a:latin typeface="+mn-lt"/>
                <a:ea typeface="Calibri" panose="020F0502020204030204" pitchFamily="34" charset="0"/>
              </a:rPr>
              <a:t>м</a:t>
            </a:r>
            <a:r>
              <a:rPr lang="uk-UA" baseline="30000" dirty="0">
                <a:latin typeface="+mn-lt"/>
                <a:ea typeface="Calibri" panose="020F0502020204030204" pitchFamily="34" charset="0"/>
              </a:rPr>
              <a:t>3</a:t>
            </a:r>
            <a:r>
              <a:rPr lang="uk-UA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indent="449580" algn="just">
              <a:spcAft>
                <a:spcPts val="0"/>
              </a:spcAft>
              <a:tabLst>
                <a:tab pos="6119495" algn="r"/>
              </a:tabLst>
            </a:pPr>
            <a:endParaRPr lang="ru-RU" dirty="0">
              <a:latin typeface="+mn-lt"/>
              <a:ea typeface="Calibri" panose="020F050202020403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+mn-lt"/>
                <a:ea typeface="Calibri" panose="020F0502020204030204" pitchFamily="34" charset="0"/>
              </a:rPr>
              <a:t>Меблі, що призначені для внутрішніх приміщень, не просочуються.</a:t>
            </a:r>
            <a:endParaRPr lang="ru-RU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302" y="631762"/>
            <a:ext cx="532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  <a:tabLst>
                <a:tab pos="6119495" algn="r"/>
              </a:tabLst>
            </a:pPr>
            <a:r>
              <a:rPr lang="uk-UA" b="1" dirty="0">
                <a:ea typeface="Calibri" panose="020F0502020204030204" pitchFamily="34" charset="0"/>
              </a:rPr>
              <a:t>Вимоги до меблів щодо хімічної безпеки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36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23617" y="3305425"/>
          <a:ext cx="8721268" cy="15621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268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Хімічні речовини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</a:rPr>
                        <a:t>Вимоги (після 3 діб)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Загальна кількість органічних хімічних речовин С6-С16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</a:rPr>
                        <a:t>0,25мг/м</a:t>
                      </a:r>
                      <a:r>
                        <a:rPr lang="uk-UA" sz="2000" baseline="30000">
                          <a:effectLst/>
                          <a:latin typeface="+mn-lt"/>
                        </a:rPr>
                        <a:t>3</a:t>
                      </a:r>
                      <a:r>
                        <a:rPr lang="uk-UA" sz="2000">
                          <a:effectLst/>
                          <a:latin typeface="+mn-lt"/>
                        </a:rPr>
                        <a:t> повітря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Загальна кількість органічних хімічних речовин С16-С22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</a:rPr>
                        <a:t>0,03мг/м</a:t>
                      </a:r>
                      <a:r>
                        <a:rPr lang="uk-UA" sz="2000" baseline="30000">
                          <a:effectLst/>
                          <a:latin typeface="+mn-lt"/>
                        </a:rPr>
                        <a:t>3</a:t>
                      </a:r>
                      <a:r>
                        <a:rPr lang="uk-UA" sz="2000">
                          <a:effectLst/>
                          <a:latin typeface="+mn-lt"/>
                        </a:rPr>
                        <a:t> повітря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Всього ЛОС*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0,05мг/м</a:t>
                      </a:r>
                      <a:r>
                        <a:rPr lang="uk-UA" sz="2000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uk-UA" sz="2000" dirty="0">
                          <a:effectLst/>
                          <a:latin typeface="+mn-lt"/>
                        </a:rPr>
                        <a:t> повітря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5999" y="1834087"/>
            <a:ext cx="91767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tabLst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9813" algn="r"/>
              </a:tabLst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Вивільнення формальдегіду з покриття для підлоги з нанесеним захисним та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/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9813" algn="r"/>
              </a:tabLst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або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декоративно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-захисним покриттям не має перевищувати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3,2 мг/м</a:t>
            </a:r>
            <a:r>
              <a:rPr kumimoji="0" lang="ru-RU" altLang="ru-RU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∙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г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1474" y="1219592"/>
            <a:ext cx="3998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ea typeface="Calibri" panose="020F0502020204030204" pitchFamily="34" charset="0"/>
              </a:rPr>
              <a:t>Вимоги до покриття для підлоги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8914" y="2787136"/>
            <a:ext cx="7783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tabLst>
                <a:tab pos="6119813" algn="r"/>
              </a:tabLst>
            </a:pPr>
            <a:r>
              <a:rPr lang="uk-UA" altLang="ru-RU" sz="2000" dirty="0">
                <a:latin typeface="+mn-lt"/>
                <a:ea typeface="Times New Roman" panose="02020603050405020304" pitchFamily="18" charset="0"/>
              </a:rPr>
              <a:t>Граничні показники вивільнення ЛОС із покриттів для підлоги</a:t>
            </a:r>
            <a:endParaRPr lang="ru-RU" alt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030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923637" y="303328"/>
            <a:ext cx="1034472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effectLst/>
                <a:latin typeface="+mn-lt"/>
                <a:ea typeface="Arial" panose="020B0604020202020204" pitchFamily="34" charset="0"/>
              </a:rPr>
              <a:t>Класифікація небезпеки хімічних продуктів, застосування яких заборонено</a:t>
            </a:r>
            <a:endParaRPr lang="ru-RU" sz="20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3B936A-A9F7-4192-A5E8-AA85B0A91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55" y="941388"/>
            <a:ext cx="6428844" cy="54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3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2642426" y="1588330"/>
            <a:ext cx="690714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+mn-lt"/>
                <a:ea typeface="Arial" panose="020B0604020202020204" pitchFamily="34" charset="0"/>
              </a:rPr>
              <a:t>Класифікація небезпеки компонентів хімічних продуктів що утворюються в технологічному процесі виробництва, застосування яких заборонено</a:t>
            </a:r>
            <a:endParaRPr lang="ru-RU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155A1-7099-422D-BAC1-2834A7902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91" y="2914736"/>
            <a:ext cx="8488218" cy="18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6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57588" y="1385693"/>
            <a:ext cx="8787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С</a:t>
            </a:r>
            <a:r>
              <a:rPr lang="uk-UA" dirty="0" err="1">
                <a:latin typeface="+mn-lt"/>
              </a:rPr>
              <a:t>талість</a:t>
            </a:r>
            <a:r>
              <a:rPr lang="uk-UA" dirty="0">
                <a:latin typeface="+mn-lt"/>
              </a:rPr>
              <a:t> та </a:t>
            </a:r>
            <a:r>
              <a:rPr lang="uk-UA" dirty="0" err="1">
                <a:latin typeface="+mn-lt"/>
              </a:rPr>
              <a:t>простежуваність</a:t>
            </a:r>
            <a:r>
              <a:rPr lang="uk-UA" dirty="0">
                <a:latin typeface="+mn-lt"/>
              </a:rPr>
              <a:t> сировини, відповідність  лісоматеріалів вимогам </a:t>
            </a:r>
            <a:r>
              <a:rPr lang="en-US" dirty="0">
                <a:latin typeface="+mn-lt"/>
              </a:rPr>
              <a:t>FSC</a:t>
            </a:r>
            <a:endParaRPr lang="uk-UA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7459" y="3008243"/>
            <a:ext cx="7731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+mn-lt"/>
              </a:rPr>
              <a:t>Регламентовані групи ризиків хімічних впливів або їх можливих комбінацій за класами і категоріями небезпек згідно з міжнародними стандартами.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7459" y="3695376"/>
            <a:ext cx="8739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+mn-lt"/>
              </a:rPr>
              <a:t>ГДК </a:t>
            </a:r>
            <a:r>
              <a:rPr lang="uk-UA" dirty="0" err="1">
                <a:latin typeface="+mn-lt"/>
              </a:rPr>
              <a:t>с.д</a:t>
            </a:r>
            <a:r>
              <a:rPr lang="uk-UA" dirty="0">
                <a:latin typeface="+mn-lt"/>
              </a:rPr>
              <a:t>. хімічних речовин здатних вивільнятись в атмосферне повітря у 2-5 разів більш жорсткіше у порівнянні з встановленими згідно з чинним санітарним законодавством.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17459" y="4496710"/>
            <a:ext cx="8858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+mn-lt"/>
              </a:rPr>
              <a:t>Полімерні та </a:t>
            </a:r>
            <a:r>
              <a:rPr lang="uk-UA" dirty="0" err="1">
                <a:latin typeface="+mn-lt"/>
              </a:rPr>
              <a:t>полімервмісні</a:t>
            </a:r>
            <a:r>
              <a:rPr lang="uk-UA" dirty="0">
                <a:latin typeface="+mn-lt"/>
              </a:rPr>
              <a:t> матеріали не повинні створювати в приміщенні специфічний запах, що перевищує 1 бал.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17459" y="5594925"/>
            <a:ext cx="8129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+mn-lt"/>
              </a:rPr>
              <a:t>Питома ефективна активність природних радіонуклідів виробу не повинна бути більш ніж  150 </a:t>
            </a:r>
            <a:r>
              <a:rPr lang="uk-UA" dirty="0" err="1">
                <a:latin typeface="+mn-lt"/>
              </a:rPr>
              <a:t>Бк</a:t>
            </a:r>
            <a:r>
              <a:rPr lang="uk-UA" dirty="0">
                <a:latin typeface="+mn-lt"/>
              </a:rPr>
              <a:t>/кг.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2" y="3695376"/>
            <a:ext cx="1664670" cy="1226948"/>
          </a:xfrm>
          <a:prstGeom prst="rect">
            <a:avLst/>
          </a:prstGeom>
        </p:spPr>
      </p:pic>
      <p:pic>
        <p:nvPicPr>
          <p:cNvPr id="14340" name="Picture 4" descr="Технология дезактивации и реабилитации территорий и объектов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0" y="5295000"/>
            <a:ext cx="1045854" cy="104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12300" y="421339"/>
            <a:ext cx="986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+mn-lt"/>
              </a:rPr>
              <a:t>СОУ ОЕМ 08.002.06.</a:t>
            </a:r>
            <a:r>
              <a:rPr lang="ru-RU" b="1" dirty="0">
                <a:latin typeface="+mn-lt"/>
              </a:rPr>
              <a:t>0</a:t>
            </a:r>
            <a:r>
              <a:rPr lang="uk-UA" b="1" dirty="0">
                <a:latin typeface="+mn-lt"/>
              </a:rPr>
              <a:t>80</a:t>
            </a:r>
            <a:r>
              <a:rPr lang="ru-RU" b="1" dirty="0">
                <a:latin typeface="+mn-lt"/>
              </a:rPr>
              <a:t>:20ХХ </a:t>
            </a:r>
            <a:r>
              <a:rPr lang="uk-UA" b="1" dirty="0">
                <a:latin typeface="+mn-lt"/>
              </a:rPr>
              <a:t>Меблі та покриття для підлоги з лісоматеріалів</a:t>
            </a:r>
            <a:r>
              <a:rPr lang="uk-UA" b="1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r>
              <a:rPr lang="uk-UA" b="1" dirty="0">
                <a:solidFill>
                  <a:srgbClr val="000000"/>
                </a:solidFill>
                <a:latin typeface="+mn-lt"/>
              </a:rPr>
              <a:t>Екологічні критерії оцінювання життєвого циклу.</a:t>
            </a:r>
            <a:endParaRPr lang="uk-UA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7588" y="1907514"/>
            <a:ext cx="8787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В</a:t>
            </a:r>
            <a:r>
              <a:rPr lang="uk-UA" dirty="0" err="1">
                <a:latin typeface="+mn-lt"/>
              </a:rPr>
              <a:t>ідповідність</a:t>
            </a:r>
            <a:r>
              <a:rPr lang="uk-UA" dirty="0">
                <a:latin typeface="+mn-lt"/>
              </a:rPr>
              <a:t> всіх елементів виробу вимогам екологічних стандартів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31" y="1395977"/>
            <a:ext cx="834290" cy="970380"/>
          </a:xfrm>
          <a:prstGeom prst="rect">
            <a:avLst/>
          </a:prstGeom>
        </p:spPr>
      </p:pic>
      <p:pic>
        <p:nvPicPr>
          <p:cNvPr id="20" name="Picture 2" descr="Oeko-Tex, Стандарт сертификации | Интернет-магазин Био Украи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8" y="1755025"/>
            <a:ext cx="949784" cy="6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75" y="173188"/>
            <a:ext cx="1064627" cy="11165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55142" y="2421053"/>
            <a:ext cx="8787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latin typeface="+mn-lt"/>
              </a:rPr>
              <a:t>Ремонтопридатність і можливість переробки за доступними в Україні технологіями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2DE6DCC3-266C-41A8-BFAD-9FFC757C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223" r="-217" b="-223"/>
          <a:stretch>
            <a:fillRect/>
          </a:stretch>
        </p:blipFill>
        <p:spPr bwMode="auto">
          <a:xfrm>
            <a:off x="1063886" y="2585626"/>
            <a:ext cx="814142" cy="7457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9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84" y="438676"/>
            <a:ext cx="6596127" cy="2395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89225" y="3260398"/>
            <a:ext cx="409302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+mn-lt"/>
                <a:ea typeface="Calibri" panose="020F0502020204030204" pitchFamily="34" charset="0"/>
              </a:rPr>
              <a:t>ДЯКУЮ ЗА УВАГУ !!!</a:t>
            </a:r>
            <a:endParaRPr lang="ru-RU" sz="32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9225" y="4072553"/>
            <a:ext cx="431400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Roboto"/>
                <a:hlinkClick r:id="rId3"/>
              </a:rPr>
              <a:t>svitlana.berzina@gmail.com</a:t>
            </a:r>
            <a:endParaRPr lang="en-US" sz="2400" b="1" dirty="0">
              <a:latin typeface="Roboto"/>
            </a:endParaRPr>
          </a:p>
          <a:p>
            <a:pPr algn="ctr"/>
            <a:r>
              <a:rPr lang="ru-RU" sz="2400" b="1" dirty="0">
                <a:latin typeface="Roboto"/>
              </a:rPr>
              <a:t>+ 38099-642-81-57</a:t>
            </a:r>
            <a:endParaRPr lang="en-US" sz="2400" b="1" i="0" dirty="0">
              <a:effectLst/>
              <a:latin typeface="Roboto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7" y="1497020"/>
            <a:ext cx="1823357" cy="17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83" y="385082"/>
            <a:ext cx="7953375" cy="5695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8029" y="4430486"/>
            <a:ext cx="2623457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2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2356" y="406119"/>
            <a:ext cx="920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+mn-lt"/>
              </a:rPr>
              <a:t>СОУ ОЕМ 08.002.06.</a:t>
            </a:r>
            <a:r>
              <a:rPr lang="ru-RU" b="1" dirty="0">
                <a:latin typeface="+mn-lt"/>
              </a:rPr>
              <a:t>0</a:t>
            </a:r>
            <a:r>
              <a:rPr lang="uk-UA" b="1" dirty="0">
                <a:latin typeface="+mn-lt"/>
              </a:rPr>
              <a:t>80</a:t>
            </a:r>
            <a:r>
              <a:rPr lang="ru-RU" b="1" dirty="0">
                <a:latin typeface="+mn-lt"/>
              </a:rPr>
              <a:t>:20ХХ </a:t>
            </a:r>
            <a:r>
              <a:rPr lang="uk-UA" b="1" dirty="0">
                <a:latin typeface="+mn-lt"/>
              </a:rPr>
              <a:t>Меблі та покриття для підлоги з лісоматеріалів</a:t>
            </a:r>
            <a:r>
              <a:rPr lang="uk-UA" b="1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r>
              <a:rPr lang="uk-UA" b="1" dirty="0">
                <a:solidFill>
                  <a:srgbClr val="000000"/>
                </a:solidFill>
                <a:latin typeface="+mn-lt"/>
              </a:rPr>
              <a:t>Екологічні критерії оцінювання життєвого циклу.</a:t>
            </a:r>
            <a:endParaRPr lang="uk-UA" b="1" dirty="0">
              <a:latin typeface="+mn-lt"/>
            </a:endParaRPr>
          </a:p>
        </p:txBody>
      </p:sp>
      <p:pic>
        <p:nvPicPr>
          <p:cNvPr id="17" name="Picture 5" descr="GEN25-logo-262x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1" y="5502228"/>
            <a:ext cx="2261309" cy="103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2355" y="1098749"/>
            <a:ext cx="995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srgbClr val="000000"/>
                </a:solidFill>
                <a:latin typeface="+mn-lt"/>
              </a:rPr>
              <a:t>Сфера дії цього стандарту поширюється на </a:t>
            </a:r>
            <a:r>
              <a:rPr lang="uk-UA" dirty="0">
                <a:latin typeface="+mn-lt"/>
              </a:rPr>
              <a:t>меблі з лісоматеріалів для побутових та громадських приміщень і різноманітних зон перебування людини, дитячі меблі, покриття для підлоги з лісоматеріалів, включаючи ламіновані покриття для підлоги та паркет</a:t>
            </a:r>
            <a:r>
              <a:rPr lang="uk-UA" dirty="0">
                <a:solidFill>
                  <a:srgbClr val="000000"/>
                </a:solidFill>
                <a:latin typeface="+mn-lt"/>
              </a:rPr>
              <a:t>.</a:t>
            </a:r>
            <a:endParaRPr lang="uk-UA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2894">
            <a:off x="573849" y="1338848"/>
            <a:ext cx="1236483" cy="1928459"/>
          </a:xfrm>
          <a:prstGeom prst="rect">
            <a:avLst/>
          </a:prstGeom>
        </p:spPr>
      </p:pic>
      <p:pic>
        <p:nvPicPr>
          <p:cNvPr id="10244" name="Picture 4" descr="Globally Harmonized System of Classification (GHS) | MLi Environmen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10" y="5305301"/>
            <a:ext cx="4360869" cy="12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53" y="3393915"/>
            <a:ext cx="1312053" cy="1174500"/>
          </a:xfrm>
          <a:prstGeom prst="rect">
            <a:avLst/>
          </a:prstGeom>
        </p:spPr>
      </p:pic>
      <p:pic>
        <p:nvPicPr>
          <p:cNvPr id="10246" name="Picture 6" descr="Japan Environment Association (JEA)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75" y="4076851"/>
            <a:ext cx="1167963" cy="11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5930" y="4568415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+mn-lt"/>
              </a:rPr>
              <a:t>Німеччина</a:t>
            </a:r>
            <a:endParaRPr lang="ru-RU" sz="1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1213" y="5295813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+mn-lt"/>
              </a:rPr>
              <a:t>Японія</a:t>
            </a:r>
            <a:endParaRPr lang="ru-RU" sz="1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1058" y="2051392"/>
            <a:ext cx="8208570" cy="3139321"/>
          </a:xfrm>
          <a:prstGeom prst="rect">
            <a:avLst/>
          </a:prstGeom>
          <a:solidFill>
            <a:srgbClr val="2FA345"/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+mn-lt"/>
              </a:rPr>
              <a:t>Основним завданням при впровадженні екологічних критеріїв є: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  <a:latin typeface="+mn-lt"/>
              </a:rPr>
              <a:t>сталість і </a:t>
            </a:r>
            <a:r>
              <a:rPr lang="uk-UA" dirty="0" err="1">
                <a:solidFill>
                  <a:schemeClr val="bg1"/>
                </a:solidFill>
                <a:latin typeface="+mn-lt"/>
              </a:rPr>
              <a:t>простежуваність</a:t>
            </a:r>
            <a:r>
              <a:rPr lang="uk-UA" dirty="0">
                <a:solidFill>
                  <a:schemeClr val="bg1"/>
                </a:solidFill>
                <a:latin typeface="+mn-lt"/>
              </a:rPr>
              <a:t> джерел постачання сировини;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  <a:latin typeface="+mn-lt"/>
              </a:rPr>
              <a:t>зменшення впливів на довкілля та здоров'я людини, пов'язаних з застосуванням хімічних речовин і препаратів, зокрема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dirty="0">
                <a:solidFill>
                  <a:schemeClr val="bg1"/>
                </a:solidFill>
                <a:latin typeface="+mn-lt"/>
              </a:rPr>
              <a:t>зниження емісій летких органічних сполук та високотоксичних речовин;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  <a:latin typeface="+mn-lt"/>
              </a:rPr>
              <a:t>енергоефективність та запобігання забрудненню на виробництві;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dirty="0">
                <a:solidFill>
                  <a:schemeClr val="bg1"/>
                </a:solidFill>
                <a:latin typeface="+mn-lt"/>
              </a:rPr>
              <a:t>зменшення відходів виробництва та споживання.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uk-UA" dirty="0">
              <a:solidFill>
                <a:schemeClr val="bg1"/>
              </a:solidFill>
              <a:latin typeface="+mn-lt"/>
            </a:endParaRPr>
          </a:p>
          <a:p>
            <a:r>
              <a:rPr lang="uk-UA" b="1" dirty="0">
                <a:solidFill>
                  <a:schemeClr val="bg1"/>
                </a:solidFill>
                <a:latin typeface="+mn-lt"/>
              </a:rPr>
              <a:t>*) Вимоги до лісоматеріалів згідно з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FCS</a:t>
            </a:r>
            <a:r>
              <a:rPr lang="uk-UA" b="1" dirty="0">
                <a:solidFill>
                  <a:schemeClr val="bg1"/>
                </a:solidFill>
                <a:latin typeface="+mn-lt"/>
              </a:rPr>
              <a:t>;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endParaRPr lang="uk-UA" b="1" dirty="0">
              <a:solidFill>
                <a:schemeClr val="bg1"/>
              </a:solidFill>
              <a:latin typeface="+mn-lt"/>
            </a:endParaRPr>
          </a:p>
          <a:p>
            <a:r>
              <a:rPr lang="uk-UA" b="1" dirty="0">
                <a:solidFill>
                  <a:schemeClr val="bg1"/>
                </a:solidFill>
                <a:latin typeface="+mn-lt"/>
              </a:rPr>
              <a:t>                          елементів з текстилю  згідно з О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eko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TEX 100</a:t>
            </a:r>
            <a:r>
              <a:rPr lang="uk-UA" b="1" dirty="0">
                <a:solidFill>
                  <a:schemeClr val="bg1"/>
                </a:solidFill>
                <a:latin typeface="+mn-lt"/>
              </a:rPr>
              <a:t>;</a:t>
            </a:r>
            <a:endParaRPr lang="en-US" b="1" dirty="0">
              <a:solidFill>
                <a:schemeClr val="bg1"/>
              </a:solidFill>
              <a:latin typeface="+mn-lt"/>
            </a:endParaRPr>
          </a:p>
          <a:p>
            <a:r>
              <a:rPr lang="ru-RU" b="1" dirty="0">
                <a:solidFill>
                  <a:schemeClr val="bg1"/>
                </a:solidFill>
                <a:latin typeface="+mn-lt"/>
              </a:rPr>
              <a:t>                         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елемент</a:t>
            </a:r>
            <a:r>
              <a:rPr lang="uk-UA" b="1" dirty="0" err="1">
                <a:solidFill>
                  <a:schemeClr val="bg1"/>
                </a:solidFill>
                <a:latin typeface="+mn-lt"/>
              </a:rPr>
              <a:t>ів</a:t>
            </a:r>
            <a:r>
              <a:rPr lang="uk-UA" b="1" dirty="0">
                <a:solidFill>
                  <a:schemeClr val="bg1"/>
                </a:solidFill>
                <a:latin typeface="+mn-lt"/>
              </a:rPr>
              <a:t> з пластику  згідно з екологічними критеріями.</a:t>
            </a:r>
            <a:endParaRPr lang="uk-UA" b="0" i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170" name="Picture 2" descr="Экозна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31" y="2812151"/>
            <a:ext cx="1014714" cy="101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0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2357" y="550308"/>
            <a:ext cx="649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Хімічна безпека і поліпшені екологічні характеристики</a:t>
            </a:r>
          </a:p>
        </p:txBody>
      </p:sp>
      <p:pic>
        <p:nvPicPr>
          <p:cNvPr id="8" name="Picture 3" descr="ÐÐ°ÑÑÐ¸Ð½ÐºÐ¸ Ð¿Ð¾ Ð·Ð°Ð¿ÑÐ¾ÑÑ I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9" y="1416904"/>
            <a:ext cx="2902235" cy="14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7" y="1060804"/>
            <a:ext cx="8218718" cy="494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21239" y="3043170"/>
            <a:ext cx="3745959" cy="2518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55449" tIns="27724" rIns="55449" bIns="27724">
            <a:spAutoFit/>
          </a:bodyPr>
          <a:lstStyle>
            <a:lvl1pPr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5575" indent="52388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1150" indent="1047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68313" indent="1555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23888" indent="207963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10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5382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954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4526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600" b="1" dirty="0">
                <a:latin typeface="+mn-lt"/>
              </a:rPr>
              <a:t>Міжнародний стандарт </a:t>
            </a:r>
            <a:r>
              <a:rPr lang="en-US" altLang="ru-RU" sz="1600" b="1" dirty="0">
                <a:latin typeface="+mn-lt"/>
              </a:rPr>
              <a:t>ISO 1402</a:t>
            </a:r>
            <a:r>
              <a:rPr lang="uk-UA" altLang="ru-RU" sz="1600" b="1" dirty="0">
                <a:latin typeface="+mn-lt"/>
              </a:rPr>
              <a:t>4</a:t>
            </a:r>
            <a:endParaRPr lang="ru-RU" altLang="ru-RU" sz="1600" b="1" dirty="0">
              <a:latin typeface="+mn-lt"/>
            </a:endParaRPr>
          </a:p>
          <a:p>
            <a:r>
              <a:rPr lang="uk-UA" altLang="ru-RU" sz="1600" b="1" dirty="0">
                <a:latin typeface="+mn-lt"/>
              </a:rPr>
              <a:t>якій визначає принципи і методи</a:t>
            </a:r>
          </a:p>
          <a:p>
            <a:r>
              <a:rPr lang="uk-UA" altLang="ru-RU" sz="1600" b="1" dirty="0">
                <a:latin typeface="+mn-lt"/>
              </a:rPr>
              <a:t>застосування багатокритеріального підходу оцінювання екологічних </a:t>
            </a:r>
          </a:p>
          <a:p>
            <a:r>
              <a:rPr lang="uk-UA" altLang="ru-RU" sz="1600" b="1" dirty="0">
                <a:latin typeface="+mn-lt"/>
              </a:rPr>
              <a:t>переваг продукції різних категорій</a:t>
            </a:r>
          </a:p>
          <a:p>
            <a:endParaRPr lang="uk-UA" altLang="ru-RU" sz="1600" b="1" dirty="0">
              <a:latin typeface="+mn-lt"/>
            </a:endParaRPr>
          </a:p>
          <a:p>
            <a:r>
              <a:rPr lang="uk-UA" altLang="ru-RU" sz="1600" dirty="0">
                <a:latin typeface="+mn-lt"/>
              </a:rPr>
              <a:t>Впроваджений до національної </a:t>
            </a:r>
          </a:p>
          <a:p>
            <a:r>
              <a:rPr lang="uk-UA" altLang="ru-RU" sz="1600" dirty="0">
                <a:latin typeface="+mn-lt"/>
              </a:rPr>
              <a:t>системи стандартизації =</a:t>
            </a:r>
          </a:p>
          <a:p>
            <a:r>
              <a:rPr lang="uk-UA" altLang="ru-RU" sz="1600" dirty="0">
                <a:latin typeface="+mn-lt"/>
              </a:rPr>
              <a:t>ДСТУ </a:t>
            </a:r>
            <a:r>
              <a:rPr lang="en-US" altLang="ru-RU" sz="1600" dirty="0">
                <a:latin typeface="+mn-lt"/>
              </a:rPr>
              <a:t>ISO 1402</a:t>
            </a:r>
            <a:r>
              <a:rPr lang="uk-UA" altLang="ru-RU" sz="1600" dirty="0">
                <a:latin typeface="+mn-lt"/>
              </a:rPr>
              <a:t>1:2002 (діє до 01.01.2022)</a:t>
            </a:r>
          </a:p>
          <a:p>
            <a:r>
              <a:rPr lang="uk-UA" altLang="ru-RU" sz="1600" dirty="0">
                <a:latin typeface="+mn-lt"/>
              </a:rPr>
              <a:t>ДСТУ </a:t>
            </a:r>
            <a:r>
              <a:rPr lang="en-US" altLang="ru-RU" sz="1600" dirty="0">
                <a:latin typeface="+mn-lt"/>
              </a:rPr>
              <a:t>ISO 1402</a:t>
            </a:r>
            <a:r>
              <a:rPr lang="uk-UA" altLang="ru-RU" sz="1600" dirty="0">
                <a:latin typeface="+mn-lt"/>
              </a:rPr>
              <a:t>1:2018</a:t>
            </a:r>
          </a:p>
        </p:txBody>
      </p:sp>
      <p:pic>
        <p:nvPicPr>
          <p:cNvPr id="17" name="Picture 5" descr="GEN25-logo-262x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21" y="5561372"/>
            <a:ext cx="2261309" cy="103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6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200" y="649999"/>
            <a:ext cx="7741920" cy="60939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 меблі з дерева, бамбука, тростини, лози, ротангу чи подібних матеріалів, зокрема: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меблі дитячі та для навчальних закладів;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меблі офісні;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меблі для сидіння;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меблі </a:t>
            </a:r>
            <a:r>
              <a:rPr lang="uk-UA" sz="1500" dirty="0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до спалень, </a:t>
            </a:r>
            <a:r>
              <a:rPr lang="uk-UA" sz="1500" dirty="0" err="1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їдалень</a:t>
            </a:r>
            <a:r>
              <a:rPr lang="uk-UA" sz="1500" dirty="0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 і </a:t>
            </a:r>
            <a:r>
              <a:rPr lang="uk-UA" sz="1500" dirty="0" err="1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віталень</a:t>
            </a:r>
            <a:r>
              <a:rPr lang="uk-UA" sz="1500" dirty="0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5) меблі кухонні;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5) меблі для підприємств торгівлі, закладів харчування;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6) меблі за індивідуальним замовленням.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 покриття для підлоги: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паркетна дошка, паркет щитовий та інші види матеріалів для підлоги з деревини;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ламінат;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коркова підлога;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в) інші вироби: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 рами і пороги для вікон та дверей з деревини;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плити </a:t>
            </a:r>
            <a:r>
              <a:rPr lang="uk-UA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деревноволокнисті</a:t>
            </a: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</a:t>
            </a:r>
            <a:r>
              <a:rPr lang="uk-UA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деревностружкові</a:t>
            </a: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фанери різних видів;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шпон та листи до клеєної фанери;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посуд і прибори столові й кухонні, з лісоматеріалів;	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6) декоративні вироби, кошики та іграшки з деревини, корки, соломи та матеріалів, придатних для плетіння різного функціонального призначення.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г) меблеву фурнітуру як елементу готового виробу життєвий цикл якого оцінюється, у разі якщо вона виготовлена з  деревини, </a:t>
            </a:r>
            <a:r>
              <a:rPr lang="uk-UA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деревноволокнистих</a:t>
            </a: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</a:t>
            </a:r>
            <a:r>
              <a:rPr lang="uk-UA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деревностружкових</a:t>
            </a: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плит, корки, бамбуку, ротангу, пластмаси, металу, шкіри, текстилю, скла і </a:t>
            </a:r>
            <a:r>
              <a:rPr lang="uk-UA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наповнювачей</a:t>
            </a: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331" y="114025"/>
            <a:ext cx="31872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/>
              <a:t>Сфера застосування:</a:t>
            </a:r>
            <a:endParaRPr lang="ru-RU" sz="22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9A6FB5-C501-49A1-9DCD-6431521C0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634">
            <a:off x="10086109" y="432497"/>
            <a:ext cx="1450110" cy="1450110"/>
          </a:xfrm>
          <a:prstGeom prst="rect">
            <a:avLst/>
          </a:prstGeom>
        </p:spPr>
      </p:pic>
      <p:pic>
        <p:nvPicPr>
          <p:cNvPr id="1028" name="Picture 4" descr="Интернет-магазин школьной мебели Витал-ПК - мебель для учебных заведений,  офисов и детских садов в Москве">
            <a:extLst>
              <a:ext uri="{FF2B5EF4-FFF2-40B4-BE49-F238E27FC236}">
                <a16:creationId xmlns:a16="http://schemas.microsoft.com/office/drawing/2014/main" id="{F958F470-E58F-4605-9E77-A2754630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44" y="2090722"/>
            <a:ext cx="3365353" cy="20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бель для дома, как рассчитать нужное количество изделий, полезные советы">
            <a:extLst>
              <a:ext uri="{FF2B5EF4-FFF2-40B4-BE49-F238E27FC236}">
                <a16:creationId xmlns:a16="http://schemas.microsoft.com/office/drawing/2014/main" id="{FFE2841C-ECFE-43B8-8463-1A64F8E2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894" y="4416185"/>
            <a:ext cx="3212012" cy="20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1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648" y="737524"/>
            <a:ext cx="6363061" cy="46705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/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Цей стандарт не поширюється на:</a:t>
            </a:r>
          </a:p>
          <a:p>
            <a:pPr indent="457200"/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/>
            <a:r>
              <a:rPr lang="uk-UA" sz="1500" dirty="0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а) меблі з пластмаси;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uk-UA" sz="1500" dirty="0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б) медичні, хірургічні, стоматологічні або ветеринарні меблі;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в) меблі призначених для використання на повітряному, наземному та підземному транспорті;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r>
              <a:rPr lang="uk-UA" sz="1500" dirty="0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г) матраци;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300"/>
              </a:spcAft>
            </a:pPr>
            <a:r>
              <a:rPr lang="uk-UA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д) лінолеум і покриття на гумовій основі, ПВХ та інші види полімерного покриття для підлоги;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е) дерев’яні плити і опалубки з деревини, що використовуються у будівництві;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ж) будівлі складані з деревини;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з) тару дерев'яну, ящики, піддони та іншу тару для вантажів                  з деревини;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і) </a:t>
            </a:r>
            <a:r>
              <a:rPr lang="uk-UA" sz="1500" dirty="0"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лампи і освітлювальну арматуру;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к) взуття;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л) інструменти та ручки до інструментів;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м) відходи з деревини, корки, бамбуку, соломи й матеріалів, придатних для плетіння.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D32BF6-4621-4A8F-99BD-F12C2CEE3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82" y="249382"/>
            <a:ext cx="1922900" cy="1636061"/>
          </a:xfrm>
          <a:prstGeom prst="rect">
            <a:avLst/>
          </a:prstGeom>
        </p:spPr>
      </p:pic>
      <p:pic>
        <p:nvPicPr>
          <p:cNvPr id="6" name="Picture 2" descr="ROZETKA | Пластиковая мебель Алеана Разноцветная (РЕКРУ 4mixs). Цена,  купить Пластиковая мебель Алеана Разноцветная (РЕКРУ 4mixs) в Киеве,  Харькове, Днепропетровске, Одессе, Запорожье, Львове. Пластиковая мебель  Алеана Разноцветная (РЕКРУ 4mixs): обзор ...">
            <a:extLst>
              <a:ext uri="{FF2B5EF4-FFF2-40B4-BE49-F238E27FC236}">
                <a16:creationId xmlns:a16="http://schemas.microsoft.com/office/drawing/2014/main" id="{569D7963-6D11-480D-8133-065B9162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05" y="1340854"/>
            <a:ext cx="2642465" cy="26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постелить линолеум 🚩 линолеум в гараже 🚩 Ремонт квартиры">
            <a:extLst>
              <a:ext uri="{FF2B5EF4-FFF2-40B4-BE49-F238E27FC236}">
                <a16:creationId xmlns:a16="http://schemas.microsoft.com/office/drawing/2014/main" id="{5B9BB111-AF74-4D55-82FB-E9481BA6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46" y="4245524"/>
            <a:ext cx="2943301" cy="23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TRAND Memory foam mattress, firm/white, 140x200 cm - IKEA Switzerland">
            <a:extLst>
              <a:ext uri="{FF2B5EF4-FFF2-40B4-BE49-F238E27FC236}">
                <a16:creationId xmlns:a16="http://schemas.microsoft.com/office/drawing/2014/main" id="{91EEAB1C-2188-48AF-A561-E02DB924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26" y="4035843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тские автокресла, цены | Купить автомобильные кресла для ребенка любого  возраста и роста — в интернет-магазине Покрышка.ru">
            <a:extLst>
              <a:ext uri="{FF2B5EF4-FFF2-40B4-BE49-F238E27FC236}">
                <a16:creationId xmlns:a16="http://schemas.microsoft.com/office/drawing/2014/main" id="{EBAC261C-06AA-4823-8A31-F651E557A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880" y="2004842"/>
            <a:ext cx="2075881" cy="20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0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5616B0-9D0B-4383-9ED6-868594102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876" y="364690"/>
            <a:ext cx="6509063" cy="231862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92E062-2B1F-490B-9E35-B1E2869F8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2" y="1222858"/>
            <a:ext cx="3513693" cy="352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BE0829-009D-4BF7-A9A1-2E295BAD3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132" y="2768159"/>
            <a:ext cx="7783868" cy="15778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B8EF15-E776-4437-9015-9885A031F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318" y="4640236"/>
            <a:ext cx="4981427" cy="17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9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95BF0-4D00-4D61-A549-7BCCCFC3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DD0B7B-A315-4DDD-A392-427A06D61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1" y="419958"/>
            <a:ext cx="5231877" cy="59071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F8457-E0DD-4569-A0F7-E2080FBC1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13" y="419958"/>
            <a:ext cx="5822850" cy="590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1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16295</TotalTime>
  <Words>1786</Words>
  <Application>Microsoft Office PowerPoint</Application>
  <PresentationFormat>Широкоэкранный</PresentationFormat>
  <Paragraphs>246</Paragraphs>
  <Slides>26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ЦИРКУЛЯРНА ЕКОНОМІКА І ЖИТТЄВИЙ ЦИКЛ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зі сталого споживання</dc:title>
  <dc:creator>1</dc:creator>
  <cp:lastModifiedBy>Svetlana Berzina</cp:lastModifiedBy>
  <cp:revision>502</cp:revision>
  <cp:lastPrinted>2019-11-06T15:47:36Z</cp:lastPrinted>
  <dcterms:created xsi:type="dcterms:W3CDTF">2018-11-20T15:59:25Z</dcterms:created>
  <dcterms:modified xsi:type="dcterms:W3CDTF">2021-10-11T20:42:26Z</dcterms:modified>
</cp:coreProperties>
</file>