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808" r:id="rId2"/>
    <p:sldId id="814" r:id="rId3"/>
    <p:sldId id="691" r:id="rId4"/>
    <p:sldId id="792" r:id="rId5"/>
    <p:sldId id="807" r:id="rId6"/>
    <p:sldId id="797" r:id="rId7"/>
    <p:sldId id="809" r:id="rId8"/>
    <p:sldId id="798" r:id="rId9"/>
    <p:sldId id="742" r:id="rId10"/>
    <p:sldId id="796" r:id="rId11"/>
    <p:sldId id="802" r:id="rId12"/>
    <p:sldId id="812" r:id="rId13"/>
    <p:sldId id="805" r:id="rId14"/>
    <p:sldId id="810" r:id="rId15"/>
    <p:sldId id="813" r:id="rId16"/>
    <p:sldId id="811" r:id="rId17"/>
    <p:sldId id="729" r:id="rId18"/>
  </p:sldIdLst>
  <p:sldSz cx="12192000" cy="6858000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a" initials="" lastIdx="14" clrIdx="0"/>
  <p:cmAuthor id="2" name="Gala" initials="G" lastIdx="23" clrIdx="1">
    <p:extLst>
      <p:ext uri="{19B8F6BF-5375-455C-9EA6-DF929625EA0E}">
        <p15:presenceInfo xmlns:p15="http://schemas.microsoft.com/office/powerpoint/2012/main" userId="Gala" providerId="None"/>
      </p:ext>
    </p:extLst>
  </p:cmAuthor>
  <p:cmAuthor id="3" name="Savostianov Dmytro" initials="SD" lastIdx="10" clrIdx="2"/>
  <p:cmAuthor id="4" name="Volkova Yevgeniia" initials="VY" lastIdx="1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345"/>
    <a:srgbClr val="046C6C"/>
    <a:srgbClr val="74B230"/>
    <a:srgbClr val="5AC67B"/>
    <a:srgbClr val="178D66"/>
    <a:srgbClr val="A87946"/>
    <a:srgbClr val="C08D2C"/>
    <a:srgbClr val="3A726B"/>
    <a:srgbClr val="F20000"/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08" autoAdjust="0"/>
    <p:restoredTop sz="95501" autoAdjust="0"/>
  </p:normalViewPr>
  <p:slideViewPr>
    <p:cSldViewPr snapToGrid="0">
      <p:cViewPr varScale="1">
        <p:scale>
          <a:sx n="104" d="100"/>
          <a:sy n="104" d="100"/>
        </p:scale>
        <p:origin x="27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B67FC9A-496E-4E5B-BEE5-FDBE47B2EA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D8D6BD-50B3-43BF-B94E-21476938BF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DF8C84-8856-4DFC-B9D6-5C7B3D590B56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58FA4B-88CC-40D6-AA7A-35D2DB67EB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A94E03-2585-4FBE-B16D-182B7687D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D5F8B8-5523-4AAA-8196-6F0EC6DC41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7998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CA8AF3-1A08-41B0-B8FC-793F51E4C6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7C23A-18E2-4C51-9CBC-2B03EAD079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C3A4E5-18D5-402F-8176-7E14A4C9E789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AE9FDB-3FD7-4E1B-A9EF-3BBE6254A1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BCE03D5-BF35-4FFC-B64D-D67D2F6D6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0E166-49F0-4AE6-B093-6AD14F9A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3564B-D316-41C3-8196-7CCB94171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CC2D72-1505-46E6-9EA1-90F070CB60F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81766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67897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16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8133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778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727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2200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9794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10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627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11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893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13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6145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14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6431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831C8D-447D-4744-A698-0DC143292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A8515-B501-4786-A402-8019CEDFBF59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413621-0B1F-4F2C-AF44-F1B50812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C3206-E30C-42E2-88C9-F4DE40DD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7DBE-AE01-4F3E-9683-78DA491D75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86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BE3A19-88ED-42D3-9780-00044B94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5CBDB-22BF-4A81-ADC4-009601856536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CF6840-0A1E-4E8D-AE9E-C37BF13D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ED3EC9-3698-4F88-B7FC-62F3A637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0A67-FD22-4D08-BD3D-B475C16656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046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4434DA-54C6-463C-98BD-C9B1B36D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D5EE-249D-46FE-8363-A09CC3B38701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69DF2-9255-4AA7-95C9-AC64A3E5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5A585-273E-496D-AD46-20EF6257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32A46-08E2-4583-A325-C12A52BBBA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970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E0BE0-F289-4331-804E-A28DCE8B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EC97-B869-475B-B886-FE6F3C2E5B5A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4AEC38-C086-4654-87E5-C0392D8D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92771F-8BD3-4129-852B-A08EA9E8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EA0D-0F8A-4989-912F-B46C580FDB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09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6842AA-598A-4B60-951C-D202AAC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C37C-6D94-4FEA-848F-9880278D1BE6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D77D3B-FC6B-4B50-9C54-987F8BE48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EBF9DD-558A-4338-879B-8055408E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3B7E-7A6B-4B66-B6F2-AF7EDE6ACD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932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86FD666-0990-47FA-BF30-EBE52FB9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1E480-2755-492B-86E3-77B84F823F8C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F90ABA8-6E16-4960-AAA2-EA752BBC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3B8B4B5-36B2-4DAA-9FB9-B6B0C356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E2196-69EB-4996-A335-08512569DB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66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0F0A150-5332-4158-8E95-A20AC92D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AF1E6-0846-463D-A268-5475FC5E1745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D6F7B90-A655-4233-9370-2B7A8341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4B8B3C3-A794-4386-85FB-5EFF09C8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D4EA-A59D-4D50-8A59-A6720A80B3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48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3D363D11-1EA1-4788-BDE1-E58A47C0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FCE79-FEF4-4BB3-B173-F2F90B1A4237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DB8A709D-5E31-4527-9DD2-E3DCD011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0CFC9BE-583D-4E72-8EEC-3DB2DBBA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5561A-D144-48E2-B231-C9E20C504E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06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C59DD50C-70C7-42FA-8445-08D1DF4B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DEF64-1FD3-4D52-B1B5-70DA41793CC7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45775657-3EC5-46D4-BA36-56BBBF02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8379825-A9B8-43E7-A486-BA0EC3E1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85C05-552D-47B1-82C5-B43F9F8610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58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591ECC3-79DF-402B-A984-739545E3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C19F-D478-4739-8E3F-A30A9AD52CAC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C8B044F-7A57-4846-A893-13E045331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4A644F3-0F32-4636-8046-D6C014A9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A150-6C0F-44BE-85CE-DA4104F228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730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CE6241E-BEAA-4326-B221-AA569B99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461C7-C214-44B1-AE69-4FB95E546415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6BE5C99-4F3F-4637-9D7E-C6D63512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AAB9CA7-25C5-4D90-9B76-8B05F746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DAD26-E1B0-4549-8063-4E6CF81B83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82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68D4A734-4781-4E0A-886F-A1C45E3F02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E24E7657-F070-4A0F-9BF1-C8CE06D071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914C64-3B36-430C-9919-C9514BDBB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568031-C3A5-4FC5-B2A4-54DE3A93861B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FFCF6-BDBD-4ECB-8859-6359D88BA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BDF4C-1E6B-42B5-A414-50C956C29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3455AC-E032-4CE6-A76E-EE4FE93C3F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3E0A6C4E-BB42-46A6-8550-CBE04F01595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5425"/>
            <a:ext cx="12192000" cy="861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32C1BE-3181-460D-9397-2E87E54E85BF}"/>
              </a:ext>
            </a:extLst>
          </p:cNvPr>
          <p:cNvSpPr txBox="1"/>
          <p:nvPr/>
        </p:nvSpPr>
        <p:spPr>
          <a:xfrm>
            <a:off x="2275741" y="5059572"/>
            <a:ext cx="780867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/>
              <a:t>Владислав Богдан,  експерт ВГО «Жива планета»,</a:t>
            </a:r>
            <a:br>
              <a:rPr lang="uk-UA" sz="2400" b="1" dirty="0"/>
            </a:br>
            <a:r>
              <a:rPr lang="uk-UA" sz="2400" b="1" dirty="0"/>
              <a:t>лікар-інтерн </a:t>
            </a:r>
            <a:r>
              <a:rPr lang="uk-UA" sz="2400" b="1" dirty="0" err="1"/>
              <a:t>дерматовенеролог</a:t>
            </a:r>
            <a:endParaRPr lang="ru-RU" sz="24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9FB961-7072-4611-A7B7-AA142CAAC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554" y="479510"/>
            <a:ext cx="7683863" cy="431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D42836-6F8D-424C-8856-16A6FB4D1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07" y="880584"/>
            <a:ext cx="2028647" cy="18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3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2918A8B-4AE6-4382-BFEC-F7DB614B4D53}"/>
              </a:ext>
            </a:extLst>
          </p:cNvPr>
          <p:cNvSpPr/>
          <p:nvPr/>
        </p:nvSpPr>
        <p:spPr bwMode="auto">
          <a:xfrm>
            <a:off x="11773472" y="1689777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F7D926-218F-4AAC-AD41-9BD39B974D75}"/>
              </a:ext>
            </a:extLst>
          </p:cNvPr>
          <p:cNvSpPr/>
          <p:nvPr/>
        </p:nvSpPr>
        <p:spPr bwMode="auto">
          <a:xfrm>
            <a:off x="1976438" y="417513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99C328-8D21-4C71-A128-CB6E563B8922}"/>
              </a:ext>
            </a:extLst>
          </p:cNvPr>
          <p:cNvSpPr/>
          <p:nvPr/>
        </p:nvSpPr>
        <p:spPr>
          <a:xfrm>
            <a:off x="1836420" y="4624491"/>
            <a:ext cx="851916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 algn="ctr"/>
            <a:r>
              <a:rPr lang="uk-UA" sz="2400" b="1" dirty="0"/>
              <a:t>Застосування біоцидів заборонено!</a:t>
            </a:r>
            <a:endParaRPr lang="uk-UA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9705B1-CB55-48EB-8A2B-643F4667C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20" y="0"/>
            <a:ext cx="4762500" cy="45624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EE2C94-D2F6-4E13-A342-B74962700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40" y="246811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9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2918A8B-4AE6-4382-BFEC-F7DB614B4D53}"/>
              </a:ext>
            </a:extLst>
          </p:cNvPr>
          <p:cNvSpPr/>
          <p:nvPr/>
        </p:nvSpPr>
        <p:spPr bwMode="auto">
          <a:xfrm>
            <a:off x="11773472" y="1689777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F7D926-218F-4AAC-AD41-9BD39B974D75}"/>
              </a:ext>
            </a:extLst>
          </p:cNvPr>
          <p:cNvSpPr/>
          <p:nvPr/>
        </p:nvSpPr>
        <p:spPr bwMode="auto">
          <a:xfrm>
            <a:off x="1976438" y="417513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99C328-8D21-4C71-A128-CB6E563B8922}"/>
              </a:ext>
            </a:extLst>
          </p:cNvPr>
          <p:cNvSpPr/>
          <p:nvPr/>
        </p:nvSpPr>
        <p:spPr>
          <a:xfrm>
            <a:off x="1136073" y="2839501"/>
            <a:ext cx="10363200" cy="3600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ea typeface="Times New Roman" panose="02020603050405020304" pitchFamily="18" charset="0"/>
              </a:rPr>
              <a:t>     </a:t>
            </a:r>
            <a:r>
              <a:rPr lang="uk-UA" sz="2000" b="1" dirty="0">
                <a:ea typeface="Times New Roman" panose="02020603050405020304" pitchFamily="18" charset="0"/>
              </a:rPr>
              <a:t>Заборонено з</a:t>
            </a:r>
            <a:r>
              <a:rPr lang="uk-UA" sz="2000" b="1" dirty="0">
                <a:effectLst/>
                <a:ea typeface="Times New Roman" panose="02020603050405020304" pitchFamily="18" charset="0"/>
              </a:rPr>
              <a:t>астосування в технологічному процесі виробництва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:</a:t>
            </a:r>
          </a:p>
          <a:p>
            <a:pPr indent="450215"/>
            <a:r>
              <a:rPr lang="uk-UA" sz="2000" dirty="0">
                <a:effectLst/>
                <a:ea typeface="Times New Roman" panose="02020603050405020304" pitchFamily="18" charset="0"/>
              </a:rPr>
              <a:t>а) пігментів та добавок на основі свинцю, олова, кадмію, хрому VI та ртуті;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indent="450215"/>
            <a:r>
              <a:rPr lang="uk-UA" sz="2000" dirty="0">
                <a:effectLst/>
                <a:ea typeface="Times New Roman" panose="02020603050405020304" pitchFamily="18" charset="0"/>
              </a:rPr>
              <a:t>б) селену;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indent="450215"/>
            <a:r>
              <a:rPr lang="uk-UA" sz="2000" dirty="0">
                <a:effectLst/>
                <a:ea typeface="Times New Roman" panose="02020603050405020304" pitchFamily="18" charset="0"/>
              </a:rPr>
              <a:t>б)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фталатів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;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indent="450215"/>
            <a:r>
              <a:rPr lang="uk-UA" sz="2000" dirty="0">
                <a:effectLst/>
                <a:ea typeface="Times New Roman" panose="02020603050405020304" pitchFamily="18" charset="0"/>
              </a:rPr>
              <a:t>в)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галогеновані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органічні сполуки (у тому числі хлоровані полімери, ПВХ, ПВДХ, хлоровані парафіни,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фторовані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сполуки та антипірені);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indent="450215"/>
            <a:r>
              <a:rPr lang="uk-UA" sz="2000" dirty="0">
                <a:effectLst/>
                <a:ea typeface="Times New Roman" panose="02020603050405020304" pitchFamily="18" charset="0"/>
              </a:rPr>
              <a:t>г) канцерогенні, мутагенні та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репротоксичні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сполуки (категорії 1 та 2, окрім діоксиду титану);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indent="450215"/>
            <a:r>
              <a:rPr lang="uk-UA" sz="2000" dirty="0">
                <a:effectLst/>
                <a:ea typeface="Times New Roman" panose="02020603050405020304" pitchFamily="18" charset="0"/>
              </a:rPr>
              <a:t>д) хімічних продуктів з переліку SVHC за масою більш ніж  0,1% у готовому виробі.</a:t>
            </a:r>
            <a:endParaRPr lang="ru-RU" sz="2000" dirty="0">
              <a:ea typeface="Times New Roman" panose="02020603050405020304" pitchFamily="18" charset="0"/>
            </a:endParaRPr>
          </a:p>
          <a:p>
            <a:pPr indent="449580"/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ABA796-3AA2-407F-9C08-25205265B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145" y="190800"/>
            <a:ext cx="3014230" cy="27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43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лассификационная система химических веществ по типам опасности СГС,  пересмотренные редакции | Social and Environmental Safety">
            <a:extLst>
              <a:ext uri="{FF2B5EF4-FFF2-40B4-BE49-F238E27FC236}">
                <a16:creationId xmlns:a16="http://schemas.microsoft.com/office/drawing/2014/main" id="{16FEE516-228B-4EDE-B0BD-AFBCA2F79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6" y="498575"/>
            <a:ext cx="5071399" cy="218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005">
            <a:extLst>
              <a:ext uri="{FF2B5EF4-FFF2-40B4-BE49-F238E27FC236}">
                <a16:creationId xmlns:a16="http://schemas.microsoft.com/office/drawing/2014/main" id="{1D2F377B-C951-4B13-B14F-5C0C40BE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0" y="920433"/>
            <a:ext cx="5017134" cy="501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оставление карт безопасности - Torovem OÜ">
            <a:extLst>
              <a:ext uri="{FF2B5EF4-FFF2-40B4-BE49-F238E27FC236}">
                <a16:creationId xmlns:a16="http://schemas.microsoft.com/office/drawing/2014/main" id="{CB26C611-1321-45F5-A663-D87B13EC5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49" y="2687782"/>
            <a:ext cx="5064900" cy="31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184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2918A8B-4AE6-4382-BFEC-F7DB614B4D53}"/>
              </a:ext>
            </a:extLst>
          </p:cNvPr>
          <p:cNvSpPr/>
          <p:nvPr/>
        </p:nvSpPr>
        <p:spPr bwMode="auto">
          <a:xfrm>
            <a:off x="11773472" y="1689777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F7D926-218F-4AAC-AD41-9BD39B974D75}"/>
              </a:ext>
            </a:extLst>
          </p:cNvPr>
          <p:cNvSpPr/>
          <p:nvPr/>
        </p:nvSpPr>
        <p:spPr bwMode="auto">
          <a:xfrm>
            <a:off x="1976438" y="417513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952695-184E-4329-A717-9D69EE7A8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34" y="704874"/>
            <a:ext cx="9289143" cy="508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10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2918A8B-4AE6-4382-BFEC-F7DB614B4D53}"/>
              </a:ext>
            </a:extLst>
          </p:cNvPr>
          <p:cNvSpPr/>
          <p:nvPr/>
        </p:nvSpPr>
        <p:spPr bwMode="auto">
          <a:xfrm>
            <a:off x="11773472" y="1689777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F7D926-218F-4AAC-AD41-9BD39B974D75}"/>
              </a:ext>
            </a:extLst>
          </p:cNvPr>
          <p:cNvSpPr/>
          <p:nvPr/>
        </p:nvSpPr>
        <p:spPr bwMode="auto">
          <a:xfrm>
            <a:off x="1976438" y="417513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984128-0B77-40B0-BD62-5A8A8E0E4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04" y="556811"/>
            <a:ext cx="9440592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78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7242D9-ED75-40AE-89F7-E04B65405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971" y="73891"/>
            <a:ext cx="4930193" cy="64608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7A60E9-95F1-4ADD-B0A6-57E832CD9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485" y="73891"/>
            <a:ext cx="5199909" cy="6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5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2918A8B-4AE6-4382-BFEC-F7DB614B4D53}"/>
              </a:ext>
            </a:extLst>
          </p:cNvPr>
          <p:cNvSpPr/>
          <p:nvPr/>
        </p:nvSpPr>
        <p:spPr bwMode="auto">
          <a:xfrm>
            <a:off x="11773472" y="1689777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F7D926-218F-4AAC-AD41-9BD39B974D75}"/>
              </a:ext>
            </a:extLst>
          </p:cNvPr>
          <p:cNvSpPr/>
          <p:nvPr/>
        </p:nvSpPr>
        <p:spPr bwMode="auto">
          <a:xfrm>
            <a:off x="1976438" y="417513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712817-2474-4501-BA0D-E551CAA2C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5" y="200025"/>
            <a:ext cx="6524625" cy="6457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5238DE-069B-42E8-9D0E-3EA0E8E9B4A8}"/>
              </a:ext>
            </a:extLst>
          </p:cNvPr>
          <p:cNvSpPr txBox="1"/>
          <p:nvPr/>
        </p:nvSpPr>
        <p:spPr>
          <a:xfrm>
            <a:off x="133350" y="417513"/>
            <a:ext cx="564515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Матеріали у складі виробу призначеного для контакту з тілом користувача, повинні відповідати показникам обмеження ПАВ.</a:t>
            </a:r>
          </a:p>
          <a:p>
            <a:pPr indent="449580" algn="just"/>
            <a:r>
              <a:rPr lang="uk-UA" dirty="0">
                <a:ea typeface="Times New Roman" panose="02020603050405020304" pitchFamily="18" charset="0"/>
              </a:rPr>
              <a:t>П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еревіряється для кожного матеріалу згідно з 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AfPS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GS 2014: 01 PAK </a:t>
            </a:r>
            <a:r>
              <a:rPr lang="uk-UA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межах: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а) категорії 1 для готової продукції, що  використовується переважно дітьми та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б) категорії 2 для готової продукції, що використовується іншими споживачами.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C8821-C50A-4680-8DDD-8CF8E3939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9" y="3240087"/>
            <a:ext cx="491926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63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89225" y="3260398"/>
            <a:ext cx="409302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+mn-lt"/>
                <a:ea typeface="Calibri" panose="020F0502020204030204" pitchFamily="34" charset="0"/>
              </a:rPr>
              <a:t>ДЯКУЮ ЗА УВАГУ !!!</a:t>
            </a:r>
            <a:endParaRPr lang="ru-RU" sz="32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9631" y="4072553"/>
            <a:ext cx="345318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Roboto"/>
              </a:rPr>
              <a:t>dr.nukesky@gmail.com</a:t>
            </a:r>
          </a:p>
          <a:p>
            <a:pPr algn="ctr"/>
            <a:r>
              <a:rPr lang="ru-RU" sz="2400" b="1" dirty="0">
                <a:latin typeface="Roboto"/>
              </a:rPr>
              <a:t>+ 380</a:t>
            </a:r>
            <a:r>
              <a:rPr lang="en-GB" sz="2400" b="1" dirty="0">
                <a:latin typeface="Roboto"/>
              </a:rPr>
              <a:t>63</a:t>
            </a:r>
            <a:r>
              <a:rPr lang="ru-RU" sz="2400" b="1" dirty="0">
                <a:latin typeface="Roboto"/>
              </a:rPr>
              <a:t>-</a:t>
            </a:r>
            <a:r>
              <a:rPr lang="en-GB" sz="2400" b="1" dirty="0">
                <a:latin typeface="Roboto"/>
              </a:rPr>
              <a:t>014</a:t>
            </a:r>
            <a:r>
              <a:rPr lang="ru-RU" sz="2400" b="1" dirty="0">
                <a:latin typeface="Roboto"/>
              </a:rPr>
              <a:t>-</a:t>
            </a:r>
            <a:r>
              <a:rPr lang="en-GB" sz="2400" b="1" dirty="0">
                <a:latin typeface="Roboto"/>
              </a:rPr>
              <a:t>55</a:t>
            </a:r>
            <a:r>
              <a:rPr lang="ru-RU" sz="2400" b="1" dirty="0">
                <a:latin typeface="Roboto"/>
              </a:rPr>
              <a:t>-</a:t>
            </a:r>
            <a:r>
              <a:rPr lang="en-GB" sz="2400" b="1" dirty="0">
                <a:latin typeface="Roboto"/>
              </a:rPr>
              <a:t>42</a:t>
            </a:r>
            <a:endParaRPr lang="en-US" sz="2400" b="1" i="0" dirty="0">
              <a:effectLst/>
              <a:latin typeface="Roboto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524F61-1821-4542-8A35-53AA130E1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36" y="169686"/>
            <a:ext cx="6688178" cy="28633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92A308-7D93-4D56-BA1A-B3DB13CD0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93" y="2393170"/>
            <a:ext cx="2607370" cy="260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5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3DD8FF-A822-4DA3-89ED-3E7467C54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236" y="1465767"/>
            <a:ext cx="5691910" cy="4351338"/>
          </a:xfrm>
        </p:spPr>
        <p:txBody>
          <a:bodyPr/>
          <a:lstStyle/>
          <a:p>
            <a:pPr marL="0" indent="0">
              <a:buNone/>
            </a:pPr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Стандарт СОУ ОЕМ 08.002.14.055:20ХХ Вироби з полімерних матеріалів. Екологічні критерії оцінювання життєвого циклу встановлює критерії визначення переваг щодо потенційних впливів виробів на стан довкілля та здоров’я людини протягом життєвого циклу.</a:t>
            </a:r>
          </a:p>
          <a:p>
            <a:pPr marL="0" indent="0">
              <a:buNone/>
            </a:pPr>
            <a:endParaRPr lang="uk-UA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Вимоги цього стандарту можуть бути застосовані при оцінюванні елементів різних категорії продукції виготовлених з полімерних матеріалів.</a:t>
            </a:r>
            <a:endParaRPr lang="uk-UA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82EEB613-D92A-4EA3-807C-F29FC3DD4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55" y="1041901"/>
            <a:ext cx="5203162" cy="416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47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200" y="649999"/>
            <a:ext cx="7741920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/>
            <a:r>
              <a:rPr lang="uk-UA" sz="1800" dirty="0">
                <a:effectLst/>
                <a:ea typeface="Times New Roman" panose="02020603050405020304" pitchFamily="18" charset="0"/>
              </a:rPr>
              <a:t>а) труби, трубки, шланги, фітинги (</a:t>
            </a:r>
            <a:r>
              <a:rPr lang="ru-RU" sz="1800" dirty="0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Муфта, </a:t>
            </a:r>
            <a:r>
              <a:rPr lang="ru-RU" sz="1800" dirty="0" err="1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трійник</a:t>
            </a:r>
            <a:r>
              <a:rPr lang="ru-RU" sz="1800" dirty="0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коліно</a:t>
            </a:r>
            <a:r>
              <a:rPr lang="ru-RU" sz="1800" dirty="0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ніпель</a:t>
            </a:r>
            <a:r>
              <a:rPr lang="ru-RU" sz="1800" dirty="0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кутовий</a:t>
            </a:r>
            <a:r>
              <a:rPr lang="ru-RU" sz="1800" dirty="0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 поворот </a:t>
            </a:r>
            <a:r>
              <a:rPr lang="ru-RU" sz="1800" dirty="0" err="1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тощо</a:t>
            </a:r>
            <a:r>
              <a:rPr lang="uk-UA" sz="1800" dirty="0">
                <a:solidFill>
                  <a:srgbClr val="202124"/>
                </a:solidFill>
                <a:effectLst/>
                <a:ea typeface="Times New Roman" panose="02020603050405020304" pitchFamily="18" charset="0"/>
              </a:rPr>
              <a:t>)</a:t>
            </a:r>
            <a:r>
              <a:rPr lang="uk-UA" sz="1800" dirty="0">
                <a:effectLst/>
                <a:ea typeface="Times New Roman" panose="02020603050405020304" pitchFamily="18" charset="0"/>
              </a:rPr>
              <a:t>;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indent="450215"/>
            <a:r>
              <a:rPr lang="uk-UA" sz="1800" dirty="0">
                <a:effectLst/>
                <a:ea typeface="Times New Roman" panose="02020603050405020304" pitchFamily="18" charset="0"/>
              </a:rPr>
              <a:t>б) вироби будівельні або елементи їх конструкцій;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indent="450215"/>
            <a:r>
              <a:rPr lang="uk-UA" sz="1800" dirty="0">
                <a:effectLst/>
                <a:ea typeface="Times New Roman" panose="02020603050405020304" pitchFamily="18" charset="0"/>
              </a:rPr>
              <a:t>в) покриття для підлоги, стін, стель (</a:t>
            </a:r>
            <a:r>
              <a:rPr lang="uk-UA" sz="1800" dirty="0" err="1">
                <a:effectLst/>
                <a:ea typeface="Times New Roman" panose="02020603050405020304" pitchFamily="18" charset="0"/>
              </a:rPr>
              <a:t>самоклейні</a:t>
            </a:r>
            <a:r>
              <a:rPr lang="uk-UA" sz="1800" dirty="0">
                <a:effectLst/>
                <a:ea typeface="Times New Roman" panose="02020603050405020304" pitchFamily="18" charset="0"/>
              </a:rPr>
              <a:t> або </a:t>
            </a:r>
            <a:r>
              <a:rPr lang="uk-UA" sz="1800" dirty="0" err="1">
                <a:effectLst/>
                <a:ea typeface="Times New Roman" panose="02020603050405020304" pitchFamily="18" charset="0"/>
              </a:rPr>
              <a:t>несамоклейні</a:t>
            </a:r>
            <a:r>
              <a:rPr lang="uk-UA" sz="1800" dirty="0">
                <a:effectLst/>
                <a:ea typeface="Times New Roman" panose="02020603050405020304" pitchFamily="18" charset="0"/>
              </a:rPr>
              <a:t>, у рулонах або пластинах); 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indent="450215"/>
            <a:r>
              <a:rPr lang="uk-UA" sz="1800" dirty="0">
                <a:effectLst/>
                <a:ea typeface="Times New Roman" panose="02020603050405020304" pitchFamily="18" charset="0"/>
              </a:rPr>
              <a:t>г) прутки, стрижні та профілі фігурні з обробленою або необробленою поверхнею, але без будь-якого іншого оброблення;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indent="450215"/>
            <a:r>
              <a:rPr lang="uk-UA" sz="1800" dirty="0">
                <a:effectLst/>
                <a:ea typeface="Times New Roman" panose="02020603050405020304" pitchFamily="18" charset="0"/>
              </a:rPr>
              <a:t>д) плити, листи, плівки, смуги або стрічки з пластмаси;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indent="450215"/>
            <a:r>
              <a:rPr lang="uk-UA" sz="1800" dirty="0">
                <a:effectLst/>
                <a:ea typeface="Times New Roman" panose="02020603050405020304" pitchFamily="18" charset="0"/>
              </a:rPr>
              <a:t>е) ванни, душі, умивальники, біде, унітази бачки зливні, кришки для сидіння та інші аксесуари для санвузлів;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indent="450215"/>
            <a:r>
              <a:rPr lang="uk-UA" sz="1800" dirty="0">
                <a:effectLst/>
                <a:ea typeface="Times New Roman" panose="02020603050405020304" pitchFamily="18" charset="0"/>
              </a:rPr>
              <a:t>ж) офісне обладнання (лотки для паперу, коробки та інше канцприладдя); 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indent="450215"/>
            <a:r>
              <a:rPr lang="uk-UA" sz="1800" dirty="0">
                <a:effectLst/>
                <a:ea typeface="Times New Roman" panose="02020603050405020304" pitchFamily="18" charset="0"/>
              </a:rPr>
              <a:t>з) посуд для багаторазового застосування та прибори столові або кухонні;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indent="450215"/>
            <a:r>
              <a:rPr lang="uk-UA" sz="1800" dirty="0">
                <a:effectLst/>
                <a:ea typeface="Times New Roman" panose="02020603050405020304" pitchFamily="18" charset="0"/>
              </a:rPr>
              <a:t>і) моноволокна з максимальним поперечним перетином більш як 1 мм (мононитки);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indent="450215"/>
            <a:r>
              <a:rPr lang="uk-UA" sz="1800" dirty="0">
                <a:effectLst/>
                <a:ea typeface="Times New Roman" panose="02020603050405020304" pitchFamily="18" charset="0"/>
              </a:rPr>
              <a:t>к) вироби санітарно-технічного призначення;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indent="450215"/>
            <a:r>
              <a:rPr lang="uk-UA" sz="1800" dirty="0">
                <a:effectLst/>
                <a:ea typeface="Times New Roman" panose="02020603050405020304" pitchFamily="18" charset="0"/>
              </a:rPr>
              <a:t>л) багаторазова тара, сумки та вироби для зберігання;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indent="450215"/>
            <a:r>
              <a:rPr lang="uk-UA" sz="1800" dirty="0">
                <a:effectLst/>
                <a:ea typeface="Times New Roman" panose="02020603050405020304" pitchFamily="18" charset="0"/>
              </a:rPr>
              <a:t>м) вироби для прибирання та іншого побутового призначення.</a:t>
            </a:r>
            <a:endParaRPr lang="ru-RU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294" y="219112"/>
            <a:ext cx="31872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/>
              <a:t>Сфера застосування:</a:t>
            </a:r>
            <a:endParaRPr lang="ru-RU" sz="22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9A6FB5-C501-49A1-9DCD-6431521C0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1634">
            <a:off x="8048147" y="217053"/>
            <a:ext cx="1450110" cy="1450110"/>
          </a:xfrm>
          <a:prstGeom prst="rect">
            <a:avLst/>
          </a:prstGeom>
        </p:spPr>
      </p:pic>
      <p:pic>
        <p:nvPicPr>
          <p:cNvPr id="7" name="Picture 2" descr="ROZETKA | Пластиковая мебель Алеана Разноцветная (РЕКРУ 4mixs). Цена,  купить Пластиковая мебель Алеана Разноцветная (РЕКРУ 4mixs) в Киеве,  Харькове, Днепропетровске, Одессе, Запорожье, Львове. Пластиковая мебель  Алеана Разноцветная (РЕКРУ 4mixs): обзор ...">
            <a:extLst>
              <a:ext uri="{FF2B5EF4-FFF2-40B4-BE49-F238E27FC236}">
                <a16:creationId xmlns:a16="http://schemas.microsoft.com/office/drawing/2014/main" id="{2B5FBBBF-F339-4380-B202-4261A73C8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60" y="1280842"/>
            <a:ext cx="2956560" cy="29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693921-850E-4EDA-84E3-43356BF5E3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80" y="4237402"/>
            <a:ext cx="3627120" cy="25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1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8648" y="737524"/>
            <a:ext cx="7976192" cy="20928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7200"/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Цей стандарт не поширюється на:</a:t>
            </a:r>
          </a:p>
          <a:p>
            <a:pPr indent="457200"/>
            <a:endParaRPr lang="en-GB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ea typeface="Times New Roman" panose="02020603050405020304" pitchFamily="18" charset="0"/>
              </a:rPr>
              <a:t>б) вироби для комерційного пакування;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ea typeface="Times New Roman" panose="02020603050405020304" pitchFamily="18" charset="0"/>
              </a:rPr>
              <a:t>в) іграшки;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ea typeface="Times New Roman" panose="02020603050405020304" pitchFamily="18" charset="0"/>
              </a:rPr>
              <a:t>г) відходи і вторинні матеріали в якості сировини.</a:t>
            </a:r>
          </a:p>
          <a:p>
            <a:pPr indent="450215" algn="just"/>
            <a:r>
              <a:rPr lang="uk-UA" dirty="0">
                <a:ea typeface="Times New Roman" panose="02020603050405020304" pitchFamily="18" charset="0"/>
              </a:rPr>
              <a:t>д) вироби з полівінілхлориду</a:t>
            </a:r>
          </a:p>
          <a:p>
            <a:pPr indent="450215" algn="just"/>
            <a:r>
              <a:rPr lang="uk-UA" dirty="0">
                <a:ea typeface="Times New Roman" panose="02020603050405020304" pitchFamily="18" charset="0"/>
              </a:rPr>
              <a:t>е</a:t>
            </a:r>
            <a:r>
              <a:rPr lang="uk-UA" sz="1800" dirty="0">
                <a:effectLst/>
                <a:ea typeface="Times New Roman" panose="02020603050405020304" pitchFamily="18" charset="0"/>
              </a:rPr>
              <a:t>) вироби з полістиролу</a:t>
            </a:r>
            <a:endParaRPr lang="ru-RU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D32BF6-4621-4A8F-99BD-F12C2CEE3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02" y="3271500"/>
            <a:ext cx="3227426" cy="27459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7D6736-A384-41A5-87C1-291603EF6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41" y="3741269"/>
            <a:ext cx="5043036" cy="28304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FCB77A-AF6E-4405-9E36-B4977F7A5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313" y="737524"/>
            <a:ext cx="3947160" cy="284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0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A7D6E5-6EAF-4934-8EA0-31EDEE05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00875"/>
            <a:ext cx="5066145" cy="560436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B5D15C-C70F-4CCA-930B-05EDD425F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428569"/>
            <a:ext cx="6128327" cy="56043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9C2731-F958-4A16-A02C-6CD232636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5" y="1248295"/>
            <a:ext cx="1306945" cy="130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9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2918A8B-4AE6-4382-BFEC-F7DB614B4D53}"/>
              </a:ext>
            </a:extLst>
          </p:cNvPr>
          <p:cNvSpPr/>
          <p:nvPr/>
        </p:nvSpPr>
        <p:spPr bwMode="auto">
          <a:xfrm>
            <a:off x="11773472" y="1689777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F7D926-218F-4AAC-AD41-9BD39B974D75}"/>
              </a:ext>
            </a:extLst>
          </p:cNvPr>
          <p:cNvSpPr/>
          <p:nvPr/>
        </p:nvSpPr>
        <p:spPr bwMode="auto">
          <a:xfrm>
            <a:off x="1976438" y="417513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99C328-8D21-4C71-A128-CB6E563B8922}"/>
              </a:ext>
            </a:extLst>
          </p:cNvPr>
          <p:cNvSpPr/>
          <p:nvPr/>
        </p:nvSpPr>
        <p:spPr>
          <a:xfrm>
            <a:off x="3383611" y="4792026"/>
            <a:ext cx="5591031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uk-UA" sz="20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Показник питомої активності радіонуклідів рослинного матеріалу  не більш ніж 100 </a:t>
            </a:r>
            <a:r>
              <a:rPr lang="uk-UA" sz="2000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Бк</a:t>
            </a:r>
            <a:r>
              <a:rPr lang="uk-UA" sz="20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/кг.</a:t>
            </a:r>
            <a:endParaRPr lang="ru-UA" sz="2000" dirty="0">
              <a:effectLst/>
              <a:ea typeface="Times New Roman" panose="02020603050405020304" pitchFamily="18" charset="0"/>
            </a:endParaRPr>
          </a:p>
          <a:p>
            <a:pPr indent="449580"/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106D22-B8F0-4383-A128-16F818C24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13" y="855663"/>
            <a:ext cx="4199572" cy="35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8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2918A8B-4AE6-4382-BFEC-F7DB614B4D53}"/>
              </a:ext>
            </a:extLst>
          </p:cNvPr>
          <p:cNvSpPr/>
          <p:nvPr/>
        </p:nvSpPr>
        <p:spPr bwMode="auto">
          <a:xfrm>
            <a:off x="11773472" y="1689777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F7D926-218F-4AAC-AD41-9BD39B974D75}"/>
              </a:ext>
            </a:extLst>
          </p:cNvPr>
          <p:cNvSpPr/>
          <p:nvPr/>
        </p:nvSpPr>
        <p:spPr bwMode="auto">
          <a:xfrm>
            <a:off x="1976438" y="417513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99C328-8D21-4C71-A128-CB6E563B8922}"/>
              </a:ext>
            </a:extLst>
          </p:cNvPr>
          <p:cNvSpPr/>
          <p:nvPr/>
        </p:nvSpPr>
        <p:spPr>
          <a:xfrm>
            <a:off x="1447736" y="4034644"/>
            <a:ext cx="9152047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ctr"/>
            <a:r>
              <a:rPr lang="uk-UA" sz="2000" dirty="0">
                <a:effectLst/>
                <a:ea typeface="Times New Roman" panose="02020603050405020304" pitchFamily="18" charset="0"/>
              </a:rPr>
              <a:t>Виріб призначений для контакту з кормами, харчовими продуктами чи напоями повинен вироблятись виключно з  </a:t>
            </a:r>
            <a:r>
              <a:rPr lang="uk-UA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поліетилену високої щільності (</a:t>
            </a:r>
            <a:r>
              <a:rPr lang="en-GB" sz="2000" dirty="0">
                <a:effectLst/>
                <a:ea typeface="Arial" panose="020B0604020202020204" pitchFamily="34" charset="0"/>
              </a:rPr>
              <a:t>HDPE</a:t>
            </a:r>
            <a:r>
              <a:rPr lang="uk-UA" sz="2000" dirty="0">
                <a:effectLst/>
                <a:ea typeface="Arial" panose="020B0604020202020204" pitchFamily="34" charset="0"/>
              </a:rPr>
              <a:t>) або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полипропилен</a:t>
            </a:r>
            <a:r>
              <a:rPr lang="uk-UA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</a:t>
            </a:r>
            <a:r>
              <a:rPr lang="en-GB" sz="2000" dirty="0">
                <a:effectLst/>
                <a:ea typeface="Arial" panose="020B0604020202020204" pitchFamily="34" charset="0"/>
              </a:rPr>
              <a:t>P</a:t>
            </a:r>
            <a:r>
              <a:rPr lang="ru-RU" sz="2000" dirty="0">
                <a:effectLst/>
                <a:ea typeface="Arial" panose="020B0604020202020204" pitchFamily="34" charset="0"/>
              </a:rPr>
              <a:t>)</a:t>
            </a:r>
            <a:r>
              <a:rPr lang="uk-UA" sz="2000" dirty="0">
                <a:effectLst/>
                <a:ea typeface="Arial" panose="020B0604020202020204" pitchFamily="34" charset="0"/>
              </a:rPr>
              <a:t>. </a:t>
            </a:r>
          </a:p>
          <a:p>
            <a:pPr indent="450215" algn="ctr"/>
            <a:endParaRPr lang="uk-UA" sz="2000" dirty="0">
              <a:ea typeface="Arial" panose="020B0604020202020204" pitchFamily="34" charset="0"/>
            </a:endParaRPr>
          </a:p>
          <a:p>
            <a:pPr indent="450215" algn="ctr"/>
            <a:r>
              <a:rPr lang="uk-UA" sz="2000" dirty="0">
                <a:effectLst/>
                <a:ea typeface="Arial" panose="020B0604020202020204" pitchFamily="34" charset="0"/>
              </a:rPr>
              <a:t>Заборонено застосування інших видів пластикових матеріалів. 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2FBD44-8338-4139-B697-D353E1476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44" y="707073"/>
            <a:ext cx="8461432" cy="272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1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2918A8B-4AE6-4382-BFEC-F7DB614B4D53}"/>
              </a:ext>
            </a:extLst>
          </p:cNvPr>
          <p:cNvSpPr/>
          <p:nvPr/>
        </p:nvSpPr>
        <p:spPr bwMode="auto">
          <a:xfrm>
            <a:off x="11773472" y="1689777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F7D926-218F-4AAC-AD41-9BD39B974D75}"/>
              </a:ext>
            </a:extLst>
          </p:cNvPr>
          <p:cNvSpPr/>
          <p:nvPr/>
        </p:nvSpPr>
        <p:spPr bwMode="auto">
          <a:xfrm>
            <a:off x="1976438" y="417513"/>
            <a:ext cx="4381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07D3D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99C328-8D21-4C71-A128-CB6E563B8922}"/>
              </a:ext>
            </a:extLst>
          </p:cNvPr>
          <p:cNvSpPr/>
          <p:nvPr/>
        </p:nvSpPr>
        <p:spPr>
          <a:xfrm>
            <a:off x="471055" y="3846230"/>
            <a:ext cx="10788072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ctr"/>
            <a:r>
              <a:rPr lang="uk-UA" sz="2000" dirty="0">
                <a:effectLst/>
                <a:ea typeface="Times New Roman" panose="02020603050405020304" pitchFamily="18" charset="0"/>
              </a:rPr>
              <a:t>Вторинна сировина, яка використовується для виробництва полімерів</a:t>
            </a:r>
            <a:r>
              <a:rPr lang="uk-UA" sz="2000" dirty="0"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повинна очищуватись шляхом миття або сухою обробкою. Повинен бути запроваджений системний контроль якості обробки в технологічному процесі виробництва.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indent="450215" algn="ctr"/>
            <a:endParaRPr lang="en-US" sz="2000" dirty="0">
              <a:ea typeface="Times New Roman" panose="02020603050405020304" pitchFamily="18" charset="0"/>
            </a:endParaRPr>
          </a:p>
          <a:p>
            <a:pPr indent="450215" algn="ctr"/>
            <a:r>
              <a:rPr lang="uk-UA" sz="2000" dirty="0">
                <a:effectLst/>
                <a:ea typeface="Times New Roman" panose="02020603050405020304" pitchFamily="18" charset="0"/>
              </a:rPr>
              <a:t>Вміст вторинної сировини повинен бути не менше 30% у готовому виробі (за масою). </a:t>
            </a:r>
          </a:p>
          <a:p>
            <a:pPr indent="450215" algn="ctr"/>
            <a:endParaRPr lang="uk-UA" sz="2000" dirty="0">
              <a:solidFill>
                <a:srgbClr val="000000"/>
              </a:solidFill>
              <a:ea typeface="Arial" panose="020B0604020202020204" pitchFamily="34" charset="0"/>
            </a:endParaRPr>
          </a:p>
          <a:p>
            <a:pPr indent="450215" algn="ctr"/>
            <a:r>
              <a:rPr lang="uk-UA" sz="20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Ця вимога не стосуються виробів призначених для контакту з питною водою, харчовими продуктами або напоями. 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A65A81-52AE-4F37-BBB8-319CBB552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38" y="528946"/>
            <a:ext cx="2376309" cy="2382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F719D3-52A0-4B1F-92B5-94402D59F43C}"/>
              </a:ext>
            </a:extLst>
          </p:cNvPr>
          <p:cNvSpPr txBox="1"/>
          <p:nvPr/>
        </p:nvSpPr>
        <p:spPr>
          <a:xfrm>
            <a:off x="5052291" y="2911211"/>
            <a:ext cx="1532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?? %</a:t>
            </a:r>
            <a:endParaRPr lang="ru-UA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6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0191" y="429130"/>
            <a:ext cx="10705336" cy="597167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Схематичне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представлення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повторного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переробляння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матеріалу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згідно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з ДСТУ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ISO 14021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394858" y="1245281"/>
            <a:ext cx="6723833" cy="4948690"/>
            <a:chOff x="1465" y="6575"/>
            <a:chExt cx="9235" cy="6150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465" y="9105"/>
              <a:ext cx="720" cy="647"/>
              <a:chOff x="47" y="2582"/>
              <a:chExt cx="720" cy="647"/>
            </a:xfrm>
          </p:grpSpPr>
          <p:sp>
            <p:nvSpPr>
              <p:cNvPr id="46" name="Oval 4"/>
              <p:cNvSpPr>
                <a:spLocks noChangeArrowheads="1"/>
              </p:cNvSpPr>
              <p:nvPr/>
            </p:nvSpPr>
            <p:spPr bwMode="auto">
              <a:xfrm>
                <a:off x="47" y="2582"/>
                <a:ext cx="720" cy="64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7" name="Rectangle 5"/>
              <p:cNvSpPr>
                <a:spLocks noChangeArrowheads="1"/>
              </p:cNvSpPr>
              <p:nvPr/>
            </p:nvSpPr>
            <p:spPr bwMode="auto">
              <a:xfrm>
                <a:off x="104" y="2771"/>
                <a:ext cx="60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12700" tIns="12700" rIns="12700" bIns="1270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Відхід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491" y="9004"/>
              <a:ext cx="1631" cy="8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Рекупераційний процес 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(збирання/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сортування)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453" y="9160"/>
              <a:ext cx="1383" cy="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Регенерований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(рекуперований)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матеріал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222" y="9146"/>
              <a:ext cx="1272" cy="5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Процес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повторного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переробляння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753" y="9105"/>
              <a:ext cx="1344" cy="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Повторно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перероблений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матеріал (А)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9317" y="9159"/>
              <a:ext cx="1383" cy="59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Процес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виготовляння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Line 11"/>
            <p:cNvCxnSpPr>
              <a:cxnSpLocks noChangeShapeType="1"/>
            </p:cNvCxnSpPr>
            <p:nvPr/>
          </p:nvCxnSpPr>
          <p:spPr bwMode="auto">
            <a:xfrm>
              <a:off x="2184" y="9427"/>
              <a:ext cx="3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066" y="11918"/>
              <a:ext cx="1217" cy="807"/>
              <a:chOff x="2648" y="5395"/>
              <a:chExt cx="1217" cy="807"/>
            </a:xfrm>
          </p:grpSpPr>
          <p:sp>
            <p:nvSpPr>
              <p:cNvPr id="40" name="Rectangle 13"/>
              <p:cNvSpPr>
                <a:spLocks noChangeArrowheads="1"/>
              </p:cNvSpPr>
              <p:nvPr/>
            </p:nvSpPr>
            <p:spPr bwMode="auto">
              <a:xfrm>
                <a:off x="2648" y="5395"/>
                <a:ext cx="1217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12700" tIns="12700" rIns="12700" bIns="1270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uk-UA" sz="9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Остаточне видалення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1" name="Line 14"/>
              <p:cNvCxnSpPr>
                <a:cxnSpLocks noChangeShapeType="1"/>
              </p:cNvCxnSpPr>
              <p:nvPr/>
            </p:nvCxnSpPr>
            <p:spPr bwMode="auto">
              <a:xfrm>
                <a:off x="2648" y="5395"/>
                <a:ext cx="1" cy="5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Line 15"/>
              <p:cNvCxnSpPr>
                <a:cxnSpLocks noChangeShapeType="1"/>
              </p:cNvCxnSpPr>
              <p:nvPr/>
            </p:nvCxnSpPr>
            <p:spPr bwMode="auto">
              <a:xfrm>
                <a:off x="3847" y="5399"/>
                <a:ext cx="1" cy="5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Line 16"/>
              <p:cNvCxnSpPr>
                <a:cxnSpLocks noChangeShapeType="1"/>
              </p:cNvCxnSpPr>
              <p:nvPr/>
            </p:nvCxnSpPr>
            <p:spPr bwMode="auto">
              <a:xfrm>
                <a:off x="2648" y="5395"/>
                <a:ext cx="12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Line 17"/>
              <p:cNvCxnSpPr>
                <a:cxnSpLocks noChangeShapeType="1"/>
              </p:cNvCxnSpPr>
              <p:nvPr/>
            </p:nvCxnSpPr>
            <p:spPr bwMode="auto">
              <a:xfrm>
                <a:off x="2648" y="5971"/>
                <a:ext cx="609" cy="2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Line 18"/>
              <p:cNvCxnSpPr>
                <a:cxnSpLocks noChangeShapeType="1"/>
              </p:cNvCxnSpPr>
              <p:nvPr/>
            </p:nvCxnSpPr>
            <p:spPr bwMode="auto">
              <a:xfrm flipH="1">
                <a:off x="3243" y="5961"/>
                <a:ext cx="609" cy="2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9472" y="11040"/>
              <a:ext cx="1162" cy="10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9573" y="11238"/>
              <a:ext cx="960" cy="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Кінцева продукція </a:t>
              </a:r>
              <a:r>
                <a:rPr lang="ru-RU" sz="800" spc="-1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(P) </a:t>
              </a:r>
              <a:br>
                <a:rPr lang="ru-RU" sz="800" spc="-1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800" spc="-6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 = A + B)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Line 21"/>
            <p:cNvCxnSpPr>
              <a:cxnSpLocks noChangeShapeType="1"/>
            </p:cNvCxnSpPr>
            <p:nvPr/>
          </p:nvCxnSpPr>
          <p:spPr bwMode="auto">
            <a:xfrm>
              <a:off x="4122" y="9442"/>
              <a:ext cx="33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" name="Line 22"/>
            <p:cNvCxnSpPr>
              <a:cxnSpLocks noChangeShapeType="1"/>
            </p:cNvCxnSpPr>
            <p:nvPr/>
          </p:nvCxnSpPr>
          <p:spPr bwMode="auto">
            <a:xfrm>
              <a:off x="7493" y="9427"/>
              <a:ext cx="27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" name="Line 23"/>
            <p:cNvCxnSpPr>
              <a:cxnSpLocks noChangeShapeType="1"/>
            </p:cNvCxnSpPr>
            <p:nvPr/>
          </p:nvCxnSpPr>
          <p:spPr bwMode="auto">
            <a:xfrm>
              <a:off x="5835" y="9427"/>
              <a:ext cx="3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" name="Line 24"/>
            <p:cNvCxnSpPr>
              <a:cxnSpLocks noChangeShapeType="1"/>
            </p:cNvCxnSpPr>
            <p:nvPr/>
          </p:nvCxnSpPr>
          <p:spPr bwMode="auto">
            <a:xfrm>
              <a:off x="9096" y="9427"/>
              <a:ext cx="22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3956" y="6575"/>
              <a:ext cx="6523" cy="862"/>
              <a:chOff x="2537" y="52"/>
              <a:chExt cx="6524" cy="862"/>
            </a:xfrm>
          </p:grpSpPr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8065" y="52"/>
                <a:ext cx="996" cy="86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12700" tIns="12700" rIns="12700" bIns="1270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uk-UA" sz="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Первинний матеріал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(B)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/>
            </p:nvSpPr>
            <p:spPr bwMode="auto">
              <a:xfrm>
                <a:off x="6407" y="52"/>
                <a:ext cx="1383" cy="80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12700" tIns="12700" rIns="12700" bIns="1270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uk-UA" sz="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Інше використання або продаж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 28"/>
              <p:cNvSpPr>
                <a:spLocks noChangeArrowheads="1"/>
              </p:cNvSpPr>
              <p:nvPr/>
            </p:nvSpPr>
            <p:spPr bwMode="auto">
              <a:xfrm>
                <a:off x="4362" y="52"/>
                <a:ext cx="1217" cy="80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12700" tIns="12700" rIns="12700" bIns="1270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uk-UA" sz="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Інше використання або продаж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Rectangle 29"/>
              <p:cNvSpPr>
                <a:spLocks noChangeArrowheads="1"/>
              </p:cNvSpPr>
              <p:nvPr/>
            </p:nvSpPr>
            <p:spPr bwMode="auto">
              <a:xfrm>
                <a:off x="2537" y="52"/>
                <a:ext cx="1272" cy="80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12700" tIns="12700" rIns="12700" bIns="1270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uk-UA" sz="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Генерування енергії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1" name="Line 30"/>
            <p:cNvCxnSpPr>
              <a:cxnSpLocks noChangeShapeType="1"/>
            </p:cNvCxnSpPr>
            <p:nvPr/>
          </p:nvCxnSpPr>
          <p:spPr bwMode="auto">
            <a:xfrm>
              <a:off x="2171" y="9544"/>
              <a:ext cx="2083" cy="23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" name="Line 31"/>
            <p:cNvCxnSpPr>
              <a:cxnSpLocks noChangeShapeType="1"/>
            </p:cNvCxnSpPr>
            <p:nvPr/>
          </p:nvCxnSpPr>
          <p:spPr bwMode="auto">
            <a:xfrm>
              <a:off x="4144" y="9459"/>
              <a:ext cx="476" cy="24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Line 32"/>
            <p:cNvCxnSpPr>
              <a:cxnSpLocks noChangeShapeType="1"/>
            </p:cNvCxnSpPr>
            <p:nvPr/>
          </p:nvCxnSpPr>
          <p:spPr bwMode="auto">
            <a:xfrm flipH="1">
              <a:off x="4951" y="9749"/>
              <a:ext cx="1936" cy="2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" name="Line 33"/>
            <p:cNvCxnSpPr>
              <a:cxnSpLocks noChangeShapeType="1"/>
            </p:cNvCxnSpPr>
            <p:nvPr/>
          </p:nvCxnSpPr>
          <p:spPr bwMode="auto">
            <a:xfrm>
              <a:off x="7493" y="9427"/>
              <a:ext cx="2212" cy="16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Line 34"/>
            <p:cNvCxnSpPr>
              <a:cxnSpLocks noChangeShapeType="1"/>
            </p:cNvCxnSpPr>
            <p:nvPr/>
          </p:nvCxnSpPr>
          <p:spPr bwMode="auto">
            <a:xfrm>
              <a:off x="10036" y="9749"/>
              <a:ext cx="1" cy="12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" name="Line 35"/>
            <p:cNvCxnSpPr>
              <a:cxnSpLocks noChangeShapeType="1"/>
            </p:cNvCxnSpPr>
            <p:nvPr/>
          </p:nvCxnSpPr>
          <p:spPr bwMode="auto">
            <a:xfrm>
              <a:off x="9980" y="7437"/>
              <a:ext cx="1" cy="17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" name="Line 36"/>
            <p:cNvCxnSpPr>
              <a:cxnSpLocks noChangeShapeType="1"/>
            </p:cNvCxnSpPr>
            <p:nvPr/>
          </p:nvCxnSpPr>
          <p:spPr bwMode="auto">
            <a:xfrm flipV="1">
              <a:off x="7493" y="7383"/>
              <a:ext cx="1051" cy="20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Line 37"/>
            <p:cNvCxnSpPr>
              <a:cxnSpLocks noChangeShapeType="1"/>
            </p:cNvCxnSpPr>
            <p:nvPr/>
          </p:nvCxnSpPr>
          <p:spPr bwMode="auto">
            <a:xfrm flipV="1">
              <a:off x="4122" y="7383"/>
              <a:ext cx="2267" cy="20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" name="Line 38"/>
            <p:cNvCxnSpPr>
              <a:cxnSpLocks noChangeShapeType="1"/>
            </p:cNvCxnSpPr>
            <p:nvPr/>
          </p:nvCxnSpPr>
          <p:spPr bwMode="auto">
            <a:xfrm flipV="1">
              <a:off x="4122" y="7383"/>
              <a:ext cx="498" cy="20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0" name="Rectangle 39"/>
            <p:cNvSpPr>
              <a:spLocks noChangeArrowheads="1"/>
            </p:cNvSpPr>
            <p:nvPr/>
          </p:nvSpPr>
          <p:spPr bwMode="auto">
            <a:xfrm>
              <a:off x="4011" y="8043"/>
              <a:ext cx="830" cy="2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Паливо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40"/>
            <p:cNvSpPr>
              <a:spLocks noChangeArrowheads="1"/>
            </p:cNvSpPr>
            <p:nvPr/>
          </p:nvSpPr>
          <p:spPr bwMode="auto">
            <a:xfrm>
              <a:off x="5189" y="7975"/>
              <a:ext cx="830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Побічні продукти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41"/>
            <p:cNvSpPr>
              <a:spLocks noChangeArrowheads="1"/>
            </p:cNvSpPr>
            <p:nvPr/>
          </p:nvSpPr>
          <p:spPr bwMode="auto">
            <a:xfrm>
              <a:off x="7732" y="7975"/>
              <a:ext cx="830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Побічні продукти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42"/>
            <p:cNvSpPr>
              <a:spLocks noChangeArrowheads="1"/>
            </p:cNvSpPr>
            <p:nvPr/>
          </p:nvSpPr>
          <p:spPr bwMode="auto">
            <a:xfrm>
              <a:off x="8101" y="10049"/>
              <a:ext cx="1272" cy="7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400"/>
                </a:spcBef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Повторно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перероблений</a:t>
              </a:r>
              <a:b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матеріал (А)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43"/>
            <p:cNvSpPr>
              <a:spLocks noChangeArrowheads="1"/>
            </p:cNvSpPr>
            <p:nvPr/>
          </p:nvSpPr>
          <p:spPr bwMode="auto">
            <a:xfrm>
              <a:off x="4011" y="10504"/>
              <a:ext cx="830" cy="2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Відхід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5" name="Rectangle 44"/>
            <p:cNvSpPr>
              <a:spLocks noChangeArrowheads="1"/>
            </p:cNvSpPr>
            <p:nvPr/>
          </p:nvSpPr>
          <p:spPr bwMode="auto">
            <a:xfrm>
              <a:off x="5687" y="10504"/>
              <a:ext cx="830" cy="2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Відхід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Rectangle 6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55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16383</TotalTime>
  <Words>663</Words>
  <Application>Microsoft Office PowerPoint</Application>
  <PresentationFormat>Широкоэкранный</PresentationFormat>
  <Paragraphs>80</Paragraphs>
  <Slides>17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зі сталого споживання</dc:title>
  <dc:creator>1</dc:creator>
  <cp:lastModifiedBy>Svetlana Berzina</cp:lastModifiedBy>
  <cp:revision>505</cp:revision>
  <cp:lastPrinted>2019-11-06T15:47:36Z</cp:lastPrinted>
  <dcterms:created xsi:type="dcterms:W3CDTF">2018-11-20T15:59:25Z</dcterms:created>
  <dcterms:modified xsi:type="dcterms:W3CDTF">2021-10-11T21:27:45Z</dcterms:modified>
</cp:coreProperties>
</file>