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5"/>
  </p:notesMasterIdLst>
  <p:sldIdLst>
    <p:sldId id="256" r:id="rId2"/>
    <p:sldId id="263" r:id="rId3"/>
    <p:sldId id="294" r:id="rId4"/>
    <p:sldId id="300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299" r:id="rId16"/>
    <p:sldId id="264" r:id="rId17"/>
    <p:sldId id="272" r:id="rId18"/>
    <p:sldId id="271" r:id="rId19"/>
    <p:sldId id="298" r:id="rId20"/>
    <p:sldId id="273" r:id="rId21"/>
    <p:sldId id="275" r:id="rId22"/>
    <p:sldId id="274" r:id="rId23"/>
    <p:sldId id="295" r:id="rId24"/>
    <p:sldId id="276" r:id="rId25"/>
    <p:sldId id="277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96" r:id="rId34"/>
    <p:sldId id="297" r:id="rId35"/>
    <p:sldId id="301" r:id="rId36"/>
    <p:sldId id="302" r:id="rId37"/>
    <p:sldId id="303" r:id="rId38"/>
    <p:sldId id="287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3" r:id="rId47"/>
    <p:sldId id="322" r:id="rId48"/>
    <p:sldId id="324" r:id="rId49"/>
    <p:sldId id="325" r:id="rId50"/>
    <p:sldId id="326" r:id="rId51"/>
    <p:sldId id="327" r:id="rId52"/>
    <p:sldId id="328" r:id="rId53"/>
    <p:sldId id="314" r:id="rId54"/>
    <p:sldId id="289" r:id="rId55"/>
    <p:sldId id="290" r:id="rId56"/>
    <p:sldId id="351" r:id="rId57"/>
    <p:sldId id="292" r:id="rId58"/>
    <p:sldId id="352" r:id="rId59"/>
    <p:sldId id="291" r:id="rId60"/>
    <p:sldId id="293" r:id="rId61"/>
    <p:sldId id="288" r:id="rId62"/>
    <p:sldId id="330" r:id="rId63"/>
    <p:sldId id="331" r:id="rId64"/>
    <p:sldId id="332" r:id="rId65"/>
    <p:sldId id="333" r:id="rId66"/>
    <p:sldId id="335" r:id="rId67"/>
    <p:sldId id="336" r:id="rId68"/>
    <p:sldId id="334" r:id="rId69"/>
    <p:sldId id="337" r:id="rId70"/>
    <p:sldId id="338" r:id="rId71"/>
    <p:sldId id="339" r:id="rId72"/>
    <p:sldId id="340" r:id="rId73"/>
    <p:sldId id="341" r:id="rId74"/>
    <p:sldId id="342" r:id="rId75"/>
    <p:sldId id="344" r:id="rId76"/>
    <p:sldId id="345" r:id="rId77"/>
    <p:sldId id="346" r:id="rId78"/>
    <p:sldId id="347" r:id="rId79"/>
    <p:sldId id="348" r:id="rId80"/>
    <p:sldId id="349" r:id="rId81"/>
    <p:sldId id="329" r:id="rId82"/>
    <p:sldId id="350" r:id="rId83"/>
    <p:sldId id="261" r:id="rId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73"/>
    <a:srgbClr val="01A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9" autoAdjust="0"/>
    <p:restoredTop sz="94680" autoAdjust="0"/>
  </p:normalViewPr>
  <p:slideViewPr>
    <p:cSldViewPr>
      <p:cViewPr varScale="1">
        <p:scale>
          <a:sx n="110" d="100"/>
          <a:sy n="110" d="100"/>
        </p:scale>
        <p:origin x="185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&#1048;&#1058;&#1069;&#1050;%20Dropbox\&#1055;&#1072;&#1087;&#1082;&#1072;%20&#1082;&#1086;&#1084;&#1072;&#1085;&#1076;&#1080;%20&#1048;&#1058;&#1069;&#1050;\153_&#1052;&#1080;&#1085;&#1077;&#1082;&#1086;&#1083;&#1086;&#1075;&#1110;&#1111;_&#1064;&#1082;&#1086;&#1083;&#1072;_&#1057;&#1072;&#1076;&#1086;&#1082;\&#1064;&#1082;&#1086;&#1083;&#1072;\&#1058;&#1045;&#1054;_&#1064;&#1082;&#1086;&#1083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&#1048;&#1058;&#1069;&#1050;%20Dropbox\&#1055;&#1072;&#1087;&#1082;&#1072;%20&#1082;&#1086;&#1084;&#1072;&#1085;&#1076;&#1080;%20&#1048;&#1058;&#1069;&#1050;\153_&#1052;&#1080;&#1085;&#1077;&#1082;&#1086;&#1083;&#1086;&#1075;&#1110;&#1111;_&#1064;&#1082;&#1086;&#1083;&#1072;_&#1057;&#1072;&#1076;&#1086;&#1082;\&#1064;&#1082;&#1086;&#1083;&#1072;\&#1058;&#1045;&#1054;_&#1064;&#1082;&#1086;&#1083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&#1048;&#1058;&#1069;&#1050;%20Dropbox\&#1055;&#1072;&#1087;&#1082;&#1072;%20&#1082;&#1086;&#1084;&#1072;&#1085;&#1076;&#1080;%20&#1048;&#1058;&#1069;&#1050;\153_&#1052;&#1080;&#1085;&#1077;&#1082;&#1086;&#1083;&#1086;&#1075;&#1110;&#1111;_&#1064;&#1082;&#1086;&#1083;&#1072;_&#1057;&#1072;&#1076;&#1086;&#1082;\&#1064;&#1082;&#1086;&#1083;&#1072;\&#1058;&#1045;&#1054;_&#1064;&#1082;&#1086;&#1083;&#107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&#1048;&#1058;&#1069;&#1050;%20Dropbox\&#1055;&#1072;&#1087;&#1082;&#1072;%20&#1082;&#1086;&#1084;&#1072;&#1085;&#1076;&#1080;%20&#1048;&#1058;&#1069;&#1050;\153_&#1052;&#1080;&#1085;&#1077;&#1082;&#1086;&#1083;&#1086;&#1075;&#1110;&#1111;_&#1064;&#1082;&#1086;&#1083;&#1072;_&#1057;&#1072;&#1076;&#1086;&#1082;\&#1064;&#1082;&#1086;&#1083;&#1072;\&#1058;&#1045;&#1054;_&#1064;&#1082;&#1086;&#1083;&#1072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/>
              <a:t>Зміна СОР геотермального теплового насосу та ККБ приточно-витяжних агрегатів СВ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Sheet1!$A$55</c:f>
              <c:strCache>
                <c:ptCount val="1"/>
                <c:pt idx="0">
                  <c:v>Фактичний СОР геотермального реверсивного теплового насосу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Sheet1!$B$32:$M$32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Sheet1!$B$55:$M$55</c:f>
              <c:numCache>
                <c:formatCode>General</c:formatCode>
                <c:ptCount val="12"/>
                <c:pt idx="0">
                  <c:v>5.6859999999999999</c:v>
                </c:pt>
                <c:pt idx="1">
                  <c:v>6.1449999999999996</c:v>
                </c:pt>
                <c:pt idx="2">
                  <c:v>6.9870000000000001</c:v>
                </c:pt>
                <c:pt idx="3">
                  <c:v>8.6539999999999999</c:v>
                </c:pt>
                <c:pt idx="9">
                  <c:v>8.5670000000000002</c:v>
                </c:pt>
                <c:pt idx="10">
                  <c:v>7.2560000000000002</c:v>
                </c:pt>
                <c:pt idx="11">
                  <c:v>6.3239999999999998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C58-4CA8-AC15-4D300DD5B2DF}"/>
            </c:ext>
          </c:extLst>
        </c:ser>
        <c:ser>
          <c:idx val="1"/>
          <c:order val="1"/>
          <c:tx>
            <c:strRef>
              <c:f>Sheet1!$A$56</c:f>
              <c:strCache>
                <c:ptCount val="1"/>
                <c:pt idx="0">
                  <c:v>Фактичний СОР ККД СВ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Sheet1!$B$32:$M$32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Sheet1!$B$56:$M$56</c:f>
              <c:numCache>
                <c:formatCode>General</c:formatCode>
                <c:ptCount val="12"/>
                <c:pt idx="0">
                  <c:v>3.4670000000000001</c:v>
                </c:pt>
                <c:pt idx="1">
                  <c:v>3.625</c:v>
                </c:pt>
                <c:pt idx="2">
                  <c:v>4.2809999999999997</c:v>
                </c:pt>
                <c:pt idx="3">
                  <c:v>5.86</c:v>
                </c:pt>
                <c:pt idx="9">
                  <c:v>5.71</c:v>
                </c:pt>
                <c:pt idx="10">
                  <c:v>4.5039999999999996</c:v>
                </c:pt>
                <c:pt idx="11">
                  <c:v>3.86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C58-4CA8-AC15-4D300DD5B2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7539808"/>
        <c:axId val="267540368"/>
      </c:scatterChart>
      <c:valAx>
        <c:axId val="267539808"/>
        <c:scaling>
          <c:orientation val="minMax"/>
          <c:max val="12"/>
          <c:min val="1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Місяць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267540368"/>
        <c:crosses val="autoZero"/>
        <c:crossBetween val="midCat"/>
      </c:valAx>
      <c:valAx>
        <c:axId val="26754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Потужність, кВт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2675398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Наочне порівняння енергопотреби та енергоспоживання об</a:t>
            </a:r>
            <a:r>
              <a:rPr lang="en-US"/>
              <a:t>'</a:t>
            </a:r>
            <a:r>
              <a:rPr lang="ru-RU"/>
              <a:t>єкту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Sheet1!$A$54</c:f>
              <c:strCache>
                <c:ptCount val="1"/>
                <c:pt idx="0">
                  <c:v>Витрата енергоресурсу ТАЕКО, кВт*год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Sheet1!$B$32:$M$32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Sheet1!$B$54:$M$54</c:f>
              <c:numCache>
                <c:formatCode>General</c:formatCode>
                <c:ptCount val="12"/>
                <c:pt idx="0">
                  <c:v>18739.2</c:v>
                </c:pt>
                <c:pt idx="1">
                  <c:v>18739.2</c:v>
                </c:pt>
                <c:pt idx="2">
                  <c:v>18739.2</c:v>
                </c:pt>
                <c:pt idx="3">
                  <c:v>9216</c:v>
                </c:pt>
                <c:pt idx="9">
                  <c:v>9216</c:v>
                </c:pt>
                <c:pt idx="10">
                  <c:v>18739.2</c:v>
                </c:pt>
                <c:pt idx="11">
                  <c:v>18739.2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432-4D7B-938D-36568BF6C3DF}"/>
            </c:ext>
          </c:extLst>
        </c:ser>
        <c:ser>
          <c:idx val="1"/>
          <c:order val="1"/>
          <c:tx>
            <c:strRef>
              <c:f>Sheet1!$A$52</c:f>
              <c:strCache>
                <c:ptCount val="1"/>
                <c:pt idx="0">
                  <c:v>Сумарне споживання енергії обєктом з виключенням базових надходжень, кВт*год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Sheet1!$B$32:$M$32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Sheet1!$B$52:$M$52</c:f>
              <c:numCache>
                <c:formatCode>0.0</c:formatCode>
                <c:ptCount val="12"/>
                <c:pt idx="0">
                  <c:v>179671.15999999997</c:v>
                </c:pt>
                <c:pt idx="1">
                  <c:v>165314.41999999998</c:v>
                </c:pt>
                <c:pt idx="2">
                  <c:v>120674.23999999999</c:v>
                </c:pt>
                <c:pt idx="3">
                  <c:v>11017.199999999997</c:v>
                </c:pt>
                <c:pt idx="9">
                  <c:v>21623.08</c:v>
                </c:pt>
                <c:pt idx="10">
                  <c:v>110396.82</c:v>
                </c:pt>
                <c:pt idx="11">
                  <c:v>156746.15999999997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432-4D7B-938D-36568BF6C3DF}"/>
            </c:ext>
          </c:extLst>
        </c:ser>
        <c:ser>
          <c:idx val="2"/>
          <c:order val="2"/>
          <c:tx>
            <c:strRef>
              <c:f>Sheet1!$A$57</c:f>
              <c:strCache>
                <c:ptCount val="1"/>
                <c:pt idx="0">
                  <c:v>Витрата енергоресурсу (електричної енергії на компресор ТН), кВт*год</c:v>
                </c:pt>
              </c:strCache>
            </c:strRef>
          </c:tx>
          <c:spPr>
            <a:ln w="22225" cap="rnd">
              <a:solidFill>
                <a:schemeClr val="accent3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Sheet1!$B$32:$M$32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Sheet1!$B$57:$M$57</c:f>
              <c:numCache>
                <c:formatCode>General</c:formatCode>
                <c:ptCount val="12"/>
                <c:pt idx="0">
                  <c:v>17947.57</c:v>
                </c:pt>
                <c:pt idx="1">
                  <c:v>14645.64</c:v>
                </c:pt>
                <c:pt idx="2">
                  <c:v>7645.35</c:v>
                </c:pt>
                <c:pt idx="3">
                  <c:v>-2785.49</c:v>
                </c:pt>
                <c:pt idx="9">
                  <c:v>-1632.43</c:v>
                </c:pt>
                <c:pt idx="10">
                  <c:v>7785.1</c:v>
                </c:pt>
                <c:pt idx="11">
                  <c:v>13370.7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432-4D7B-938D-36568BF6C3DF}"/>
            </c:ext>
          </c:extLst>
        </c:ser>
        <c:ser>
          <c:idx val="3"/>
          <c:order val="3"/>
          <c:tx>
            <c:strRef>
              <c:f>Sheet1!$A$58</c:f>
              <c:strCache>
                <c:ptCount val="1"/>
                <c:pt idx="0">
                  <c:v>Витрата енегоресурсу ККБ СВ, кВт*год</c:v>
                </c:pt>
              </c:strCache>
            </c:strRef>
          </c:tx>
          <c:spPr>
            <a:ln w="22225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Sheet1!$B$32:$M$32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Sheet1!$B$58:$M$58</c:f>
              <c:numCache>
                <c:formatCode>General</c:formatCode>
                <c:ptCount val="12"/>
                <c:pt idx="0">
                  <c:v>12148.6</c:v>
                </c:pt>
                <c:pt idx="1">
                  <c:v>10983.4</c:v>
                </c:pt>
                <c:pt idx="2">
                  <c:v>7417.5</c:v>
                </c:pt>
                <c:pt idx="3">
                  <c:v>1560.4</c:v>
                </c:pt>
                <c:pt idx="9">
                  <c:v>1686.4</c:v>
                </c:pt>
                <c:pt idx="10">
                  <c:v>4086.6</c:v>
                </c:pt>
                <c:pt idx="11">
                  <c:v>9504.6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432-4D7B-938D-36568BF6C3DF}"/>
            </c:ext>
          </c:extLst>
        </c:ser>
        <c:ser>
          <c:idx val="4"/>
          <c:order val="4"/>
          <c:tx>
            <c:strRef>
              <c:f>Sheet1!$A$60</c:f>
              <c:strCache>
                <c:ptCount val="1"/>
                <c:pt idx="0">
                  <c:v>Сумарне фактичне пряме енергоспоживання системи, кВт*год</c:v>
                </c:pt>
              </c:strCache>
            </c:strRef>
          </c:tx>
          <c:spPr>
            <a:ln w="22225" cap="rnd">
              <a:solidFill>
                <a:schemeClr val="accent5"/>
              </a:solidFill>
            </a:ln>
            <a:effectLst>
              <a:glow rad="139700">
                <a:schemeClr val="accent5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5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Sheet1!$B$32:$M$32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Sheet1!$B$60:$M$60</c:f>
              <c:numCache>
                <c:formatCode>General</c:formatCode>
                <c:ptCount val="12"/>
                <c:pt idx="0">
                  <c:v>57567.87</c:v>
                </c:pt>
                <c:pt idx="1">
                  <c:v>53100.74</c:v>
                </c:pt>
                <c:pt idx="2">
                  <c:v>42534.55</c:v>
                </c:pt>
                <c:pt idx="3">
                  <c:v>16723.41</c:v>
                </c:pt>
                <c:pt idx="9">
                  <c:v>18002.47</c:v>
                </c:pt>
                <c:pt idx="10">
                  <c:v>39343.4</c:v>
                </c:pt>
                <c:pt idx="11">
                  <c:v>50347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432-4D7B-938D-36568BF6C3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7544848"/>
        <c:axId val="203198432"/>
      </c:scatterChart>
      <c:valAx>
        <c:axId val="267544848"/>
        <c:scaling>
          <c:orientation val="minMax"/>
          <c:max val="12"/>
          <c:min val="1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Місяць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203198432"/>
        <c:crosses val="autoZero"/>
        <c:crossBetween val="midCat"/>
      </c:valAx>
      <c:valAx>
        <c:axId val="2031984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Витрата енергії, кВтхгод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2675448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/>
              <a:t>Зміна навантажень системи опалення, вентиляції та ГВП об</a:t>
            </a:r>
            <a:r>
              <a:rPr lang="en-US"/>
              <a:t>'</a:t>
            </a:r>
            <a:r>
              <a:rPr lang="uk-UA"/>
              <a:t>єкту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Sheet1!$A$35</c:f>
              <c:strCache>
                <c:ptCount val="1"/>
                <c:pt idx="0">
                  <c:v>Відносний тепловий потік СО, кВт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Sheet1!$B$32:$M$32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Sheet1!$B$35:$M$35</c:f>
              <c:numCache>
                <c:formatCode>General</c:formatCode>
                <c:ptCount val="12"/>
                <c:pt idx="0">
                  <c:v>213.94</c:v>
                </c:pt>
                <c:pt idx="1">
                  <c:v>202.24</c:v>
                </c:pt>
                <c:pt idx="2">
                  <c:v>161.29</c:v>
                </c:pt>
                <c:pt idx="3">
                  <c:v>94.44</c:v>
                </c:pt>
                <c:pt idx="9">
                  <c:v>99.45</c:v>
                </c:pt>
                <c:pt idx="10">
                  <c:v>149.59</c:v>
                </c:pt>
                <c:pt idx="11">
                  <c:v>186.36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A1A-4452-9009-815AEC9F8393}"/>
            </c:ext>
          </c:extLst>
        </c:ser>
        <c:ser>
          <c:idx val="1"/>
          <c:order val="1"/>
          <c:tx>
            <c:strRef>
              <c:f>Sheet1!$A$36</c:f>
              <c:strCache>
                <c:ptCount val="1"/>
                <c:pt idx="0">
                  <c:v>Відносний тепловий потік СВ, кВт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Sheet1!$B$32:$M$32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Sheet1!$B$36:$M$36</c:f>
              <c:numCache>
                <c:formatCode>General</c:formatCode>
                <c:ptCount val="12"/>
                <c:pt idx="0">
                  <c:v>143.85</c:v>
                </c:pt>
                <c:pt idx="1">
                  <c:v>135.97999999999999</c:v>
                </c:pt>
                <c:pt idx="2">
                  <c:v>108.45</c:v>
                </c:pt>
                <c:pt idx="3">
                  <c:v>63.5</c:v>
                </c:pt>
                <c:pt idx="9">
                  <c:v>66.87</c:v>
                </c:pt>
                <c:pt idx="10">
                  <c:v>100.58</c:v>
                </c:pt>
                <c:pt idx="11">
                  <c:v>125.3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A1A-4452-9009-815AEC9F8393}"/>
            </c:ext>
          </c:extLst>
        </c:ser>
        <c:ser>
          <c:idx val="2"/>
          <c:order val="2"/>
          <c:tx>
            <c:strRef>
              <c:f>Sheet1!$A$7</c:f>
              <c:strCache>
                <c:ptCount val="1"/>
                <c:pt idx="0">
                  <c:v>Середнє навантаження ГВП, кВт</c:v>
                </c:pt>
              </c:strCache>
            </c:strRef>
          </c:tx>
          <c:spPr>
            <a:ln w="22225" cap="rnd">
              <a:solidFill>
                <a:schemeClr val="accent3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Sheet1!$B$32:$M$32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Sheet1!$B$37:$M$37</c:f>
              <c:numCache>
                <c:formatCode>General</c:formatCode>
                <c:ptCount val="12"/>
                <c:pt idx="0">
                  <c:v>22.9</c:v>
                </c:pt>
                <c:pt idx="1">
                  <c:v>22.9</c:v>
                </c:pt>
                <c:pt idx="2">
                  <c:v>22.9</c:v>
                </c:pt>
                <c:pt idx="3">
                  <c:v>22.9</c:v>
                </c:pt>
                <c:pt idx="4">
                  <c:v>22.9</c:v>
                </c:pt>
                <c:pt idx="5">
                  <c:v>22.9</c:v>
                </c:pt>
                <c:pt idx="6">
                  <c:v>22.9</c:v>
                </c:pt>
                <c:pt idx="7">
                  <c:v>22.9</c:v>
                </c:pt>
                <c:pt idx="8">
                  <c:v>22.9</c:v>
                </c:pt>
                <c:pt idx="9">
                  <c:v>22.9</c:v>
                </c:pt>
                <c:pt idx="10">
                  <c:v>22.9</c:v>
                </c:pt>
                <c:pt idx="11">
                  <c:v>22.9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A1A-4452-9009-815AEC9F83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8971456"/>
        <c:axId val="268972016"/>
      </c:scatterChart>
      <c:valAx>
        <c:axId val="268971456"/>
        <c:scaling>
          <c:orientation val="minMax"/>
          <c:max val="12"/>
          <c:min val="1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Місяць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268972016"/>
        <c:crosses val="autoZero"/>
        <c:crossBetween val="midCat"/>
      </c:valAx>
      <c:valAx>
        <c:axId val="26897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Потужність, кВт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2689714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/>
              <a:t>Фінансові витрати за чотирма варіантами джерела теплової енергії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Sheet1!$Q$59</c:f>
              <c:strCache>
                <c:ptCount val="1"/>
                <c:pt idx="0">
                  <c:v>Базова система (ГЗТН+ТАЕКО)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Sheet1!$B$32:$M$32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Sheet1!$B$64:$M$64</c:f>
              <c:numCache>
                <c:formatCode>General</c:formatCode>
                <c:ptCount val="12"/>
                <c:pt idx="0">
                  <c:v>390381.32</c:v>
                </c:pt>
                <c:pt idx="1">
                  <c:v>363578.54</c:v>
                </c:pt>
                <c:pt idx="2">
                  <c:v>300181.40000000002</c:v>
                </c:pt>
                <c:pt idx="3">
                  <c:v>122458.85999999999</c:v>
                </c:pt>
                <c:pt idx="9">
                  <c:v>130133.22</c:v>
                </c:pt>
                <c:pt idx="10">
                  <c:v>281034.5</c:v>
                </c:pt>
                <c:pt idx="11">
                  <c:v>347056.1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111-4CDC-8474-A3C68135604B}"/>
            </c:ext>
          </c:extLst>
        </c:ser>
        <c:ser>
          <c:idx val="1"/>
          <c:order val="1"/>
          <c:tx>
            <c:strRef>
              <c:f>Sheet1!$Q$61</c:f>
              <c:strCache>
                <c:ptCount val="1"/>
                <c:pt idx="0">
                  <c:v>Варіант альтернативний 1. Газова котельня (неконденсаційні котли)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Sheet1!$B$32:$M$32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Sheet1!$B$65:$M$65</c:f>
              <c:numCache>
                <c:formatCode>General</c:formatCode>
                <c:ptCount val="12"/>
                <c:pt idx="0">
                  <c:v>730399.5</c:v>
                </c:pt>
                <c:pt idx="1">
                  <c:v>676223.1</c:v>
                </c:pt>
                <c:pt idx="2">
                  <c:v>507769.5</c:v>
                </c:pt>
                <c:pt idx="3">
                  <c:v>93969.3</c:v>
                </c:pt>
                <c:pt idx="9">
                  <c:v>133991.4</c:v>
                </c:pt>
                <c:pt idx="10">
                  <c:v>468986.7</c:v>
                </c:pt>
                <c:pt idx="11">
                  <c:v>643890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111-4CDC-8474-A3C68135604B}"/>
            </c:ext>
          </c:extLst>
        </c:ser>
        <c:ser>
          <c:idx val="2"/>
          <c:order val="2"/>
          <c:tx>
            <c:strRef>
              <c:f>Sheet1!$Q$62</c:f>
              <c:strCache>
                <c:ptCount val="1"/>
                <c:pt idx="0">
                  <c:v>Варіант альтернативний 2. Газова котельня (конденсаційні котли)</c:v>
                </c:pt>
              </c:strCache>
            </c:strRef>
          </c:tx>
          <c:spPr>
            <a:ln w="22225" cap="rnd">
              <a:solidFill>
                <a:schemeClr val="accent3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Sheet1!$B$32:$M$32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Sheet1!$B$66:$M$66</c:f>
              <c:numCache>
                <c:formatCode>General</c:formatCode>
                <c:ptCount val="12"/>
                <c:pt idx="0">
                  <c:v>585148.5</c:v>
                </c:pt>
                <c:pt idx="1">
                  <c:v>542578.5</c:v>
                </c:pt>
                <c:pt idx="2">
                  <c:v>410213.4</c:v>
                </c:pt>
                <c:pt idx="3">
                  <c:v>85062.9</c:v>
                </c:pt>
                <c:pt idx="9">
                  <c:v>116511</c:v>
                </c:pt>
                <c:pt idx="10">
                  <c:v>379739.1</c:v>
                </c:pt>
                <c:pt idx="11">
                  <c:v>517172.4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111-4CDC-8474-A3C68135604B}"/>
            </c:ext>
          </c:extLst>
        </c:ser>
        <c:ser>
          <c:idx val="3"/>
          <c:order val="3"/>
          <c:tx>
            <c:strRef>
              <c:f>Sheet1!$Q$63</c:f>
              <c:strCache>
                <c:ptCount val="1"/>
                <c:pt idx="0">
                  <c:v>Варіант альтернативний 3. Центральна теплова мережа</c:v>
                </c:pt>
              </c:strCache>
            </c:strRef>
          </c:tx>
          <c:spPr>
            <a:ln w="22225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Sheet1!$B$32:$M$32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xVal>
          <c:yVal>
            <c:numRef>
              <c:f>Sheet1!$B$67:$M$67</c:f>
              <c:numCache>
                <c:formatCode>General</c:formatCode>
                <c:ptCount val="12"/>
                <c:pt idx="0">
                  <c:v>353670</c:v>
                </c:pt>
                <c:pt idx="1">
                  <c:v>329685</c:v>
                </c:pt>
                <c:pt idx="2">
                  <c:v>254805</c:v>
                </c:pt>
                <c:pt idx="3">
                  <c:v>70920</c:v>
                </c:pt>
                <c:pt idx="9">
                  <c:v>88665</c:v>
                </c:pt>
                <c:pt idx="10">
                  <c:v>237450</c:v>
                </c:pt>
                <c:pt idx="11">
                  <c:v>315255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111-4CDC-8474-A3C681356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8975936"/>
        <c:axId val="268976496"/>
      </c:scatterChart>
      <c:valAx>
        <c:axId val="268975936"/>
        <c:scaling>
          <c:orientation val="minMax"/>
          <c:max val="12"/>
          <c:min val="1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Місяць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268976496"/>
        <c:crosses val="autoZero"/>
        <c:crossBetween val="midCat"/>
      </c:valAx>
      <c:valAx>
        <c:axId val="26897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Паливні екплуатаційні витрати, грн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2689759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68D3EF-2AFE-46EB-AC2B-EEE12FBECFB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5B9F77E-A738-4884-804B-934450DD0D00}">
      <dgm:prSet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pPr rtl="0"/>
          <a:r>
            <a:rPr lang="uk-UA" sz="2000" b="1" dirty="0">
              <a:latin typeface="Arial" panose="020B0604020202020204" pitchFamily="34" charset="0"/>
              <a:cs typeface="Arial" panose="020B0604020202020204" pitchFamily="34" charset="0"/>
            </a:rPr>
            <a:t>ЗМІСТ</a:t>
          </a:r>
        </a:p>
      </dgm:t>
    </dgm:pt>
    <dgm:pt modelId="{B5DF888E-4029-489C-AD3E-E2D8B7EA301B}" type="parTrans" cxnId="{5294DD0F-AFDE-4D9C-836E-400D9F41542E}">
      <dgm:prSet/>
      <dgm:spPr/>
      <dgm:t>
        <a:bodyPr/>
        <a:lstStyle/>
        <a:p>
          <a:endParaRPr lang="uk-UA"/>
        </a:p>
      </dgm:t>
    </dgm:pt>
    <dgm:pt modelId="{1B907914-6D43-47E7-86BE-7966CB9E22B7}" type="sibTrans" cxnId="{5294DD0F-AFDE-4D9C-836E-400D9F41542E}">
      <dgm:prSet/>
      <dgm:spPr/>
      <dgm:t>
        <a:bodyPr/>
        <a:lstStyle/>
        <a:p>
          <a:endParaRPr lang="uk-UA"/>
        </a:p>
      </dgm:t>
    </dgm:pt>
    <dgm:pt modelId="{5658D7EE-1CFC-415C-8E17-9A2C66B99E04}">
      <dgm:prSet custT="1"/>
      <dgm:spPr/>
      <dgm:t>
        <a:bodyPr/>
        <a:lstStyle/>
        <a:p>
          <a:pPr marL="274638" indent="-173038" algn="l">
            <a:tabLst/>
          </a:pPr>
          <a:r>
            <a:rPr lang="uk-UA" sz="1200" dirty="0">
              <a:latin typeface="Arial" panose="020B0604020202020204" pitchFamily="34" charset="0"/>
              <a:cs typeface="Arial" panose="020B0604020202020204" pitchFamily="34" charset="0"/>
            </a:rPr>
            <a:t>12. Теплотехнічні характеристики будівлі.</a:t>
          </a:r>
        </a:p>
      </dgm:t>
    </dgm:pt>
    <dgm:pt modelId="{AC1033F5-3482-4452-AF2E-99DE1780324B}" type="parTrans" cxnId="{3249F76F-FA95-4EB0-831B-9B936D11F234}">
      <dgm:prSet/>
      <dgm:spPr/>
      <dgm:t>
        <a:bodyPr/>
        <a:lstStyle/>
        <a:p>
          <a:endParaRPr lang="uk-UA"/>
        </a:p>
      </dgm:t>
    </dgm:pt>
    <dgm:pt modelId="{31749E24-0334-4AAA-B62B-219E0A6B6083}" type="sibTrans" cxnId="{3249F76F-FA95-4EB0-831B-9B936D11F234}">
      <dgm:prSet/>
      <dgm:spPr/>
      <dgm:t>
        <a:bodyPr/>
        <a:lstStyle/>
        <a:p>
          <a:endParaRPr lang="uk-UA"/>
        </a:p>
      </dgm:t>
    </dgm:pt>
    <dgm:pt modelId="{D3AB10C7-B4D6-49BA-8391-E38FFF8F3E64}">
      <dgm:prSet custT="1"/>
      <dgm:spPr/>
      <dgm:t>
        <a:bodyPr/>
        <a:lstStyle/>
        <a:p>
          <a:pPr marL="274638" indent="-173038" algn="l">
            <a:tabLst/>
          </a:pPr>
          <a:r>
            <a:rPr lang="uk-UA" sz="1200" dirty="0"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uk-UA" sz="1200" dirty="0">
              <a:latin typeface="Arial" pitchFamily="34" charset="0"/>
              <a:ea typeface="Open Sans" pitchFamily="34" charset="0"/>
              <a:cs typeface="Arial" pitchFamily="34" charset="0"/>
            </a:rPr>
            <a:t>Архітектурні рішення</a:t>
          </a:r>
          <a:r>
            <a:rPr lang="uk-UA" sz="1200" dirty="0">
              <a:latin typeface="Arial" pitchFamily="34" charset="0"/>
              <a:cs typeface="Arial" pitchFamily="34" charset="0"/>
            </a:rPr>
            <a:t>.</a:t>
          </a:r>
        </a:p>
      </dgm:t>
    </dgm:pt>
    <dgm:pt modelId="{47BFFF18-EC1A-47EE-9F78-4BF14B8F0D35}" type="parTrans" cxnId="{7E379F5F-6D12-4DC5-ABBB-7EBC619B4FBA}">
      <dgm:prSet/>
      <dgm:spPr/>
      <dgm:t>
        <a:bodyPr/>
        <a:lstStyle/>
        <a:p>
          <a:endParaRPr lang="uk-UA"/>
        </a:p>
      </dgm:t>
    </dgm:pt>
    <dgm:pt modelId="{026A2BBA-29D5-418D-808D-83E47F470D91}" type="sibTrans" cxnId="{7E379F5F-6D12-4DC5-ABBB-7EBC619B4FBA}">
      <dgm:prSet/>
      <dgm:spPr/>
      <dgm:t>
        <a:bodyPr/>
        <a:lstStyle/>
        <a:p>
          <a:endParaRPr lang="uk-UA"/>
        </a:p>
      </dgm:t>
    </dgm:pt>
    <dgm:pt modelId="{26419437-FCC4-41F6-BA6B-1112F4323ACB}">
      <dgm:prSet custT="1"/>
      <dgm:spPr/>
      <dgm:t>
        <a:bodyPr/>
        <a:lstStyle/>
        <a:p>
          <a:pPr marL="274638" indent="-173038" algn="l">
            <a:tabLst/>
          </a:pPr>
          <a:r>
            <a:rPr lang="ru-RU" sz="1200" dirty="0">
              <a:latin typeface="Arial" pitchFamily="34" charset="0"/>
              <a:cs typeface="Arial" pitchFamily="34" charset="0"/>
            </a:rPr>
            <a:t>1. </a:t>
          </a:r>
          <a:r>
            <a:rPr lang="uk-UA" sz="1200" noProof="0" dirty="0">
              <a:latin typeface="Arial" pitchFamily="34" charset="0"/>
              <a:cs typeface="Arial" pitchFamily="34" charset="0"/>
            </a:rPr>
            <a:t>Загальний підхід до проектування шкіл</a:t>
          </a:r>
          <a:r>
            <a:rPr lang="ru-RU" sz="1200" dirty="0">
              <a:latin typeface="Arial" pitchFamily="34" charset="0"/>
              <a:cs typeface="Arial" pitchFamily="34" charset="0"/>
            </a:rPr>
            <a:t>.</a:t>
          </a:r>
          <a:endParaRPr lang="uk-UA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C9FD05-951F-45F5-AE94-D3DB51748FA5}" type="parTrans" cxnId="{1FFE14D2-41CF-42E4-B2A7-489F77314E44}">
      <dgm:prSet/>
      <dgm:spPr/>
      <dgm:t>
        <a:bodyPr/>
        <a:lstStyle/>
        <a:p>
          <a:endParaRPr lang="uk-UA"/>
        </a:p>
      </dgm:t>
    </dgm:pt>
    <dgm:pt modelId="{3530678E-84DD-4BFC-8E32-F065DC6F3CE1}" type="sibTrans" cxnId="{1FFE14D2-41CF-42E4-B2A7-489F77314E44}">
      <dgm:prSet/>
      <dgm:spPr/>
      <dgm:t>
        <a:bodyPr/>
        <a:lstStyle/>
        <a:p>
          <a:endParaRPr lang="uk-UA"/>
        </a:p>
      </dgm:t>
    </dgm:pt>
    <dgm:pt modelId="{0AC6E357-7D3A-4837-B9A0-8F6B9C3DA690}">
      <dgm:prSet custT="1"/>
      <dgm:spPr/>
      <dgm:t>
        <a:bodyPr/>
        <a:lstStyle/>
        <a:p>
          <a:pPr marL="274638" indent="-173038" algn="l">
            <a:tabLst/>
          </a:pPr>
          <a:r>
            <a:rPr lang="ru-RU" sz="1200" dirty="0">
              <a:latin typeface="Arial" pitchFamily="34" charset="0"/>
              <a:cs typeface="Arial" pitchFamily="34" charset="0"/>
            </a:rPr>
            <a:t>3. </a:t>
          </a:r>
          <a:r>
            <a:rPr lang="uk-UA" sz="1200" noProof="0" dirty="0">
              <a:latin typeface="Arial" pitchFamily="34" charset="0"/>
              <a:cs typeface="Arial" pitchFamily="34" charset="0"/>
            </a:rPr>
            <a:t>Принципи проектування інженерних мереж.</a:t>
          </a:r>
        </a:p>
      </dgm:t>
    </dgm:pt>
    <dgm:pt modelId="{E74DAE64-6167-4FE5-920C-C3D467CAE931}" type="parTrans" cxnId="{38873C41-6695-4F0A-9148-C90E443926F6}">
      <dgm:prSet/>
      <dgm:spPr/>
      <dgm:t>
        <a:bodyPr/>
        <a:lstStyle/>
        <a:p>
          <a:endParaRPr lang="uk-UA"/>
        </a:p>
      </dgm:t>
    </dgm:pt>
    <dgm:pt modelId="{CC346130-34AE-4CF3-B16F-C7C7BB457B20}" type="sibTrans" cxnId="{38873C41-6695-4F0A-9148-C90E443926F6}">
      <dgm:prSet/>
      <dgm:spPr/>
      <dgm:t>
        <a:bodyPr/>
        <a:lstStyle/>
        <a:p>
          <a:endParaRPr lang="uk-UA"/>
        </a:p>
      </dgm:t>
    </dgm:pt>
    <dgm:pt modelId="{54143590-B66E-4530-91F2-BB1DE1C714FE}">
      <dgm:prSet custT="1"/>
      <dgm:spPr/>
      <dgm:t>
        <a:bodyPr/>
        <a:lstStyle/>
        <a:p>
          <a:pPr marL="274638" indent="-173038" algn="l">
            <a:tabLst/>
          </a:pPr>
          <a:r>
            <a:rPr lang="uk-UA" sz="1200" dirty="0">
              <a:latin typeface="Arial" panose="020B0604020202020204" pitchFamily="34" charset="0"/>
              <a:cs typeface="Arial" panose="020B0604020202020204" pitchFamily="34" charset="0"/>
            </a:rPr>
            <a:t>5. Теплопостачання.</a:t>
          </a:r>
        </a:p>
      </dgm:t>
    </dgm:pt>
    <dgm:pt modelId="{BA301166-4BDC-4702-AC67-30FBACBDD399}" type="parTrans" cxnId="{808A8663-607A-44CB-A512-2D8675D43EFE}">
      <dgm:prSet/>
      <dgm:spPr/>
      <dgm:t>
        <a:bodyPr/>
        <a:lstStyle/>
        <a:p>
          <a:endParaRPr lang="uk-UA"/>
        </a:p>
      </dgm:t>
    </dgm:pt>
    <dgm:pt modelId="{F52F45F1-E97F-421F-B7FD-203A92C4F409}" type="sibTrans" cxnId="{808A8663-607A-44CB-A512-2D8675D43EFE}">
      <dgm:prSet/>
      <dgm:spPr/>
      <dgm:t>
        <a:bodyPr/>
        <a:lstStyle/>
        <a:p>
          <a:endParaRPr lang="uk-UA"/>
        </a:p>
      </dgm:t>
    </dgm:pt>
    <dgm:pt modelId="{427BA9E3-5229-4450-B544-6E10B63FA680}">
      <dgm:prSet custT="1"/>
      <dgm:spPr/>
      <dgm:t>
        <a:bodyPr/>
        <a:lstStyle/>
        <a:p>
          <a:pPr marL="274638" indent="-173038" algn="l">
            <a:tabLst/>
          </a:pPr>
          <a:r>
            <a:rPr lang="uk-UA" sz="1200" dirty="0">
              <a:latin typeface="Arial" panose="020B0604020202020204" pitchFamily="34" charset="0"/>
              <a:cs typeface="Arial" panose="020B0604020202020204" pitchFamily="34" charset="0"/>
            </a:rPr>
            <a:t>7. Вентиляція.</a:t>
          </a:r>
        </a:p>
      </dgm:t>
    </dgm:pt>
    <dgm:pt modelId="{CF411106-1608-4D0E-BEA3-F3755CBCC2F2}" type="parTrans" cxnId="{525CEB3E-9630-4307-96A2-47148A6C236D}">
      <dgm:prSet/>
      <dgm:spPr/>
      <dgm:t>
        <a:bodyPr/>
        <a:lstStyle/>
        <a:p>
          <a:endParaRPr lang="uk-UA"/>
        </a:p>
      </dgm:t>
    </dgm:pt>
    <dgm:pt modelId="{856CE437-3786-4E72-A82A-3DC1D71DED03}" type="sibTrans" cxnId="{525CEB3E-9630-4307-96A2-47148A6C236D}">
      <dgm:prSet/>
      <dgm:spPr/>
      <dgm:t>
        <a:bodyPr/>
        <a:lstStyle/>
        <a:p>
          <a:endParaRPr lang="uk-UA"/>
        </a:p>
      </dgm:t>
    </dgm:pt>
    <dgm:pt modelId="{FAD169F7-C15C-444B-AE41-B9A541C619B3}">
      <dgm:prSet custT="1"/>
      <dgm:spPr/>
      <dgm:t>
        <a:bodyPr/>
        <a:lstStyle/>
        <a:p>
          <a:pPr marL="274638" indent="-173038" algn="l">
            <a:tabLst/>
          </a:pPr>
          <a:r>
            <a:rPr lang="uk-UA" sz="1200" noProof="0" dirty="0">
              <a:latin typeface="Arial" pitchFamily="34" charset="0"/>
              <a:cs typeface="Arial" pitchFamily="34" charset="0"/>
            </a:rPr>
            <a:t>4. Вихідні та базові величини, які використовувались в розрахунках показників енергетичної ефективності та техніко-економічних показниках.</a:t>
          </a:r>
        </a:p>
      </dgm:t>
    </dgm:pt>
    <dgm:pt modelId="{CCFF8737-EFFD-4F6A-99BA-BAE61C716676}" type="parTrans" cxnId="{B9783ECE-3D65-43EA-972B-DE42D4794F7D}">
      <dgm:prSet/>
      <dgm:spPr/>
      <dgm:t>
        <a:bodyPr/>
        <a:lstStyle/>
        <a:p>
          <a:endParaRPr lang="uk-UA"/>
        </a:p>
      </dgm:t>
    </dgm:pt>
    <dgm:pt modelId="{1A283192-95CB-49AB-BC10-E4BB26E137D4}" type="sibTrans" cxnId="{B9783ECE-3D65-43EA-972B-DE42D4794F7D}">
      <dgm:prSet/>
      <dgm:spPr/>
      <dgm:t>
        <a:bodyPr/>
        <a:lstStyle/>
        <a:p>
          <a:endParaRPr lang="uk-UA"/>
        </a:p>
      </dgm:t>
    </dgm:pt>
    <dgm:pt modelId="{242A19D2-853C-4BA8-9B3D-02E88D2A8176}">
      <dgm:prSet custT="1"/>
      <dgm:spPr/>
      <dgm:t>
        <a:bodyPr/>
        <a:lstStyle/>
        <a:p>
          <a:pPr marL="274638" indent="-173038" algn="l">
            <a:tabLst/>
          </a:pPr>
          <a:r>
            <a:rPr lang="uk-UA" sz="1200" dirty="0">
              <a:latin typeface="Arial" panose="020B0604020202020204" pitchFamily="34" charset="0"/>
              <a:cs typeface="Arial" panose="020B0604020202020204" pitchFamily="34" charset="0"/>
            </a:rPr>
            <a:t>6. Опалення.</a:t>
          </a:r>
        </a:p>
      </dgm:t>
    </dgm:pt>
    <dgm:pt modelId="{9BA4645F-F52C-46D1-AA20-7C6B4D8517F6}" type="parTrans" cxnId="{01FE66DE-ED2D-47E8-9DFA-C37A527C3193}">
      <dgm:prSet/>
      <dgm:spPr/>
      <dgm:t>
        <a:bodyPr/>
        <a:lstStyle/>
        <a:p>
          <a:endParaRPr lang="uk-UA"/>
        </a:p>
      </dgm:t>
    </dgm:pt>
    <dgm:pt modelId="{9441A486-687D-4DDF-ABEE-7AD83458541B}" type="sibTrans" cxnId="{01FE66DE-ED2D-47E8-9DFA-C37A527C3193}">
      <dgm:prSet/>
      <dgm:spPr/>
      <dgm:t>
        <a:bodyPr/>
        <a:lstStyle/>
        <a:p>
          <a:endParaRPr lang="uk-UA"/>
        </a:p>
      </dgm:t>
    </dgm:pt>
    <dgm:pt modelId="{627E49AE-A5E9-4173-BCCA-B5F02412F7D9}">
      <dgm:prSet custT="1"/>
      <dgm:spPr/>
      <dgm:t>
        <a:bodyPr/>
        <a:lstStyle/>
        <a:p>
          <a:pPr marL="274638" indent="-173038" algn="l">
            <a:tabLst/>
          </a:pPr>
          <a:r>
            <a:rPr lang="uk-UA" sz="1200" dirty="0">
              <a:latin typeface="Arial" panose="020B0604020202020204" pitchFamily="34" charset="0"/>
              <a:cs typeface="Arial" panose="020B0604020202020204" pitchFamily="34" charset="0"/>
            </a:rPr>
            <a:t>8. Водопостачання та каналізація.</a:t>
          </a:r>
        </a:p>
      </dgm:t>
    </dgm:pt>
    <dgm:pt modelId="{B073F5CC-14C9-45AE-A554-E0F7E9737472}" type="parTrans" cxnId="{5E649A06-82C0-4836-8DB4-697670BFD0F3}">
      <dgm:prSet/>
      <dgm:spPr/>
      <dgm:t>
        <a:bodyPr/>
        <a:lstStyle/>
        <a:p>
          <a:endParaRPr lang="uk-UA"/>
        </a:p>
      </dgm:t>
    </dgm:pt>
    <dgm:pt modelId="{2C579A26-B746-407A-ABCD-CA8B3D6F6B53}" type="sibTrans" cxnId="{5E649A06-82C0-4836-8DB4-697670BFD0F3}">
      <dgm:prSet/>
      <dgm:spPr/>
      <dgm:t>
        <a:bodyPr/>
        <a:lstStyle/>
        <a:p>
          <a:endParaRPr lang="uk-UA"/>
        </a:p>
      </dgm:t>
    </dgm:pt>
    <dgm:pt modelId="{CAEFB010-BB6C-4255-A1D0-91EC48B32469}">
      <dgm:prSet custT="1"/>
      <dgm:spPr/>
      <dgm:t>
        <a:bodyPr/>
        <a:lstStyle/>
        <a:p>
          <a:pPr marL="274638" indent="-173038" algn="l">
            <a:tabLst/>
          </a:pPr>
          <a:r>
            <a:rPr lang="uk-UA" sz="1200" dirty="0">
              <a:latin typeface="Arial" panose="020B0604020202020204" pitchFamily="34" charset="0"/>
              <a:cs typeface="Arial" panose="020B0604020202020204" pitchFamily="34" charset="0"/>
            </a:rPr>
            <a:t>9. Електрозабезпечення.</a:t>
          </a:r>
        </a:p>
      </dgm:t>
    </dgm:pt>
    <dgm:pt modelId="{7209E180-F343-4982-B1AC-FAD64EDD8444}" type="parTrans" cxnId="{8B6CBD0A-65B5-4D0C-B0F8-CC4473F4504E}">
      <dgm:prSet/>
      <dgm:spPr/>
      <dgm:t>
        <a:bodyPr/>
        <a:lstStyle/>
        <a:p>
          <a:endParaRPr lang="uk-UA"/>
        </a:p>
      </dgm:t>
    </dgm:pt>
    <dgm:pt modelId="{15B87280-52A6-4164-8BC2-B6F2C6FF45FA}" type="sibTrans" cxnId="{8B6CBD0A-65B5-4D0C-B0F8-CC4473F4504E}">
      <dgm:prSet/>
      <dgm:spPr/>
      <dgm:t>
        <a:bodyPr/>
        <a:lstStyle/>
        <a:p>
          <a:endParaRPr lang="uk-UA"/>
        </a:p>
      </dgm:t>
    </dgm:pt>
    <dgm:pt modelId="{F7479E11-0D18-4354-A9EF-1AB27CE1EE9C}">
      <dgm:prSet custT="1"/>
      <dgm:spPr/>
      <dgm:t>
        <a:bodyPr/>
        <a:lstStyle/>
        <a:p>
          <a:pPr marL="274638" indent="-173038" algn="l">
            <a:tabLst/>
          </a:pP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11. </a:t>
          </a:r>
          <a:r>
            <a:rPr lang="uk-UA" sz="1200" noProof="0" dirty="0">
              <a:latin typeface="Arial" panose="020B0604020202020204" pitchFamily="34" charset="0"/>
              <a:cs typeface="Arial" panose="020B0604020202020204" pitchFamily="34" charset="0"/>
            </a:rPr>
            <a:t>Впровадження заходів з енергоефективності</a:t>
          </a: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uk-UA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846E75-62EB-4FDD-8C18-46BB3CA7EA01}" type="parTrans" cxnId="{095844C7-D7E5-4C05-86CD-E28AD05F2FA8}">
      <dgm:prSet/>
      <dgm:spPr/>
      <dgm:t>
        <a:bodyPr/>
        <a:lstStyle/>
        <a:p>
          <a:endParaRPr lang="uk-UA"/>
        </a:p>
      </dgm:t>
    </dgm:pt>
    <dgm:pt modelId="{2931C6FE-6CB6-480B-99B5-5DA55060296E}" type="sibTrans" cxnId="{095844C7-D7E5-4C05-86CD-E28AD05F2FA8}">
      <dgm:prSet/>
      <dgm:spPr/>
      <dgm:t>
        <a:bodyPr/>
        <a:lstStyle/>
        <a:p>
          <a:endParaRPr lang="uk-UA"/>
        </a:p>
      </dgm:t>
    </dgm:pt>
    <dgm:pt modelId="{897B3AFF-F1EF-4BC1-8958-ED20C44D7FED}">
      <dgm:prSet custT="1"/>
      <dgm:spPr/>
      <dgm:t>
        <a:bodyPr/>
        <a:lstStyle/>
        <a:p>
          <a:pPr marL="274638" indent="-173038" algn="l">
            <a:tabLst/>
          </a:pP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10. </a:t>
          </a:r>
          <a:r>
            <a:rPr lang="uk-UA" sz="1200" noProof="0" dirty="0">
              <a:latin typeface="Arial" panose="020B0604020202020204" pitchFamily="34" charset="0"/>
              <a:cs typeface="Arial" panose="020B0604020202020204" pitchFamily="34" charset="0"/>
            </a:rPr>
            <a:t>Техніко-економічний аналіз ефективності інженерних систем</a:t>
          </a: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uk-UA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329B30-D682-4A53-8799-58870B6D5E8A}" type="parTrans" cxnId="{8929B5A2-02DD-4D35-A55C-84081D12C6FF}">
      <dgm:prSet/>
      <dgm:spPr/>
      <dgm:t>
        <a:bodyPr/>
        <a:lstStyle/>
        <a:p>
          <a:endParaRPr lang="uk-UA"/>
        </a:p>
      </dgm:t>
    </dgm:pt>
    <dgm:pt modelId="{F227AE3E-1A03-49DF-A5CF-4CB762EAE675}" type="sibTrans" cxnId="{8929B5A2-02DD-4D35-A55C-84081D12C6FF}">
      <dgm:prSet/>
      <dgm:spPr/>
      <dgm:t>
        <a:bodyPr/>
        <a:lstStyle/>
        <a:p>
          <a:endParaRPr lang="uk-UA"/>
        </a:p>
      </dgm:t>
    </dgm:pt>
    <dgm:pt modelId="{5C5B983F-9696-4571-84B5-63076A41B6C7}">
      <dgm:prSet custT="1"/>
      <dgm:spPr/>
      <dgm:t>
        <a:bodyPr/>
        <a:lstStyle/>
        <a:p>
          <a:endParaRPr lang="uk-UA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0E2D2E-07F2-44CB-A213-F53D81799CEB}" type="parTrans" cxnId="{2F4088AD-2C98-4309-9093-7AB5022BEB26}">
      <dgm:prSet/>
      <dgm:spPr/>
      <dgm:t>
        <a:bodyPr/>
        <a:lstStyle/>
        <a:p>
          <a:endParaRPr lang="uk-UA"/>
        </a:p>
      </dgm:t>
    </dgm:pt>
    <dgm:pt modelId="{ED7E9C1F-3A77-4B21-B45F-99766919F35E}" type="sibTrans" cxnId="{2F4088AD-2C98-4309-9093-7AB5022BEB26}">
      <dgm:prSet/>
      <dgm:spPr/>
      <dgm:t>
        <a:bodyPr/>
        <a:lstStyle/>
        <a:p>
          <a:endParaRPr lang="uk-UA"/>
        </a:p>
      </dgm:t>
    </dgm:pt>
    <dgm:pt modelId="{90CF3270-0D40-4672-AAD8-7E851095AA1B}">
      <dgm:prSet custT="1"/>
      <dgm:spPr/>
      <dgm:t>
        <a:bodyPr/>
        <a:lstStyle/>
        <a:p>
          <a:pPr marL="274638" indent="-173038" algn="l">
            <a:tabLst/>
          </a:pPr>
          <a:r>
            <a:rPr lang="uk-UA" sz="1200" dirty="0">
              <a:latin typeface="Arial" panose="020B0604020202020204" pitchFamily="34" charset="0"/>
              <a:cs typeface="Arial" panose="020B0604020202020204" pitchFamily="34" charset="0"/>
            </a:rPr>
            <a:t>13. Енергетичні характеристики будівлі.</a:t>
          </a:r>
        </a:p>
      </dgm:t>
    </dgm:pt>
    <dgm:pt modelId="{45268733-782C-4D0F-97AA-BBFBCEF911FD}" type="parTrans" cxnId="{DCAA7C27-2A4D-4B6D-A5A6-2D1F49163B09}">
      <dgm:prSet/>
      <dgm:spPr/>
      <dgm:t>
        <a:bodyPr/>
        <a:lstStyle/>
        <a:p>
          <a:endParaRPr lang="uk-UA"/>
        </a:p>
      </dgm:t>
    </dgm:pt>
    <dgm:pt modelId="{A041405B-D75E-4854-8CA8-7D239BB105A5}" type="sibTrans" cxnId="{DCAA7C27-2A4D-4B6D-A5A6-2D1F49163B09}">
      <dgm:prSet/>
      <dgm:spPr/>
      <dgm:t>
        <a:bodyPr/>
        <a:lstStyle/>
        <a:p>
          <a:endParaRPr lang="uk-UA"/>
        </a:p>
      </dgm:t>
    </dgm:pt>
    <dgm:pt modelId="{271E536F-05E7-410B-BFC8-DB7CD072D294}">
      <dgm:prSet custT="1"/>
      <dgm:spPr/>
      <dgm:t>
        <a:bodyPr/>
        <a:lstStyle/>
        <a:p>
          <a:endParaRPr lang="uk-UA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D10B88-2EC0-4676-8D60-B4C758BFE667}" type="parTrans" cxnId="{16BB6222-6B2F-45F6-A501-2D686C9633D6}">
      <dgm:prSet/>
      <dgm:spPr/>
      <dgm:t>
        <a:bodyPr/>
        <a:lstStyle/>
        <a:p>
          <a:endParaRPr lang="uk-UA"/>
        </a:p>
      </dgm:t>
    </dgm:pt>
    <dgm:pt modelId="{02936DF6-4CA1-4CB0-9891-95761F7011EC}" type="sibTrans" cxnId="{16BB6222-6B2F-45F6-A501-2D686C9633D6}">
      <dgm:prSet/>
      <dgm:spPr/>
      <dgm:t>
        <a:bodyPr/>
        <a:lstStyle/>
        <a:p>
          <a:endParaRPr lang="uk-UA"/>
        </a:p>
      </dgm:t>
    </dgm:pt>
    <dgm:pt modelId="{4F55D7C4-29B3-498B-B053-3E6F69E11971}">
      <dgm:prSet custT="1"/>
      <dgm:spPr/>
      <dgm:t>
        <a:bodyPr/>
        <a:lstStyle/>
        <a:p>
          <a:endParaRPr lang="uk-UA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56D1D4-C9FB-477F-8865-73EAB2B69B08}" type="parTrans" cxnId="{E490FB94-C294-4F84-88AE-F364CCA9A457}">
      <dgm:prSet/>
      <dgm:spPr/>
      <dgm:t>
        <a:bodyPr/>
        <a:lstStyle/>
        <a:p>
          <a:endParaRPr lang="uk-UA"/>
        </a:p>
      </dgm:t>
    </dgm:pt>
    <dgm:pt modelId="{8BF6460A-F0D1-4F51-870C-8B58A99B3A18}" type="sibTrans" cxnId="{E490FB94-C294-4F84-88AE-F364CCA9A457}">
      <dgm:prSet/>
      <dgm:spPr/>
      <dgm:t>
        <a:bodyPr/>
        <a:lstStyle/>
        <a:p>
          <a:endParaRPr lang="uk-UA"/>
        </a:p>
      </dgm:t>
    </dgm:pt>
    <dgm:pt modelId="{6966545B-B8EE-40BA-8C80-5E4056B7706F}">
      <dgm:prSet custT="1"/>
      <dgm:spPr/>
      <dgm:t>
        <a:bodyPr/>
        <a:lstStyle/>
        <a:p>
          <a:pPr marL="274638" indent="-173038" algn="l">
            <a:tabLst/>
          </a:pP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14. </a:t>
          </a:r>
          <a:r>
            <a:rPr lang="uk-UA" sz="1200" noProof="0" dirty="0">
              <a:latin typeface="Arial" panose="020B0604020202020204" pitchFamily="34" charset="0"/>
              <a:cs typeface="Arial" panose="020B0604020202020204" pitchFamily="34" charset="0"/>
            </a:rPr>
            <a:t>Визначення класу енергетичної ефективності будівлі.</a:t>
          </a:r>
        </a:p>
      </dgm:t>
    </dgm:pt>
    <dgm:pt modelId="{9E613904-2FEB-44A8-89DD-46843FF12B7E}" type="parTrans" cxnId="{012C0DEC-E91E-4DA0-859D-B2CC32899AC3}">
      <dgm:prSet/>
      <dgm:spPr/>
      <dgm:t>
        <a:bodyPr/>
        <a:lstStyle/>
        <a:p>
          <a:endParaRPr lang="uk-UA"/>
        </a:p>
      </dgm:t>
    </dgm:pt>
    <dgm:pt modelId="{02840C2D-3DB5-4B79-B599-EAE9E2534CAB}" type="sibTrans" cxnId="{012C0DEC-E91E-4DA0-859D-B2CC32899AC3}">
      <dgm:prSet/>
      <dgm:spPr/>
      <dgm:t>
        <a:bodyPr/>
        <a:lstStyle/>
        <a:p>
          <a:endParaRPr lang="uk-UA"/>
        </a:p>
      </dgm:t>
    </dgm:pt>
    <dgm:pt modelId="{99EA2A0A-DA6C-4EDC-A4DD-A0A9733C1BDD}">
      <dgm:prSet custT="1"/>
      <dgm:spPr/>
      <dgm:t>
        <a:bodyPr/>
        <a:lstStyle/>
        <a:p>
          <a:endParaRPr lang="uk-UA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6DC28-CE90-4477-89B4-80AE2BF2D027}" type="parTrans" cxnId="{860F17D5-AD5B-4E0A-A847-A52E0E2C97AD}">
      <dgm:prSet/>
      <dgm:spPr/>
      <dgm:t>
        <a:bodyPr/>
        <a:lstStyle/>
        <a:p>
          <a:endParaRPr lang="uk-UA"/>
        </a:p>
      </dgm:t>
    </dgm:pt>
    <dgm:pt modelId="{AF19D93C-4368-48AE-8768-FAF8F9CF94AD}" type="sibTrans" cxnId="{860F17D5-AD5B-4E0A-A847-A52E0E2C97AD}">
      <dgm:prSet/>
      <dgm:spPr/>
      <dgm:t>
        <a:bodyPr/>
        <a:lstStyle/>
        <a:p>
          <a:endParaRPr lang="uk-UA"/>
        </a:p>
      </dgm:t>
    </dgm:pt>
    <dgm:pt modelId="{DE832179-6D65-45B6-B7FC-B71A932E3E6C}">
      <dgm:prSet custT="1"/>
      <dgm:spPr/>
      <dgm:t>
        <a:bodyPr/>
        <a:lstStyle/>
        <a:p>
          <a:pPr marL="274638" indent="-173038" algn="l">
            <a:tabLst/>
          </a:pPr>
          <a:r>
            <a:rPr lang="ru-RU" sz="1200" noProof="0" dirty="0">
              <a:latin typeface="Arial" panose="020B0604020202020204" pitchFamily="34" charset="0"/>
              <a:cs typeface="Arial" panose="020B0604020202020204" pitchFamily="34" charset="0"/>
            </a:rPr>
            <a:t>15. </a:t>
          </a:r>
          <a:r>
            <a:rPr lang="uk-UA" sz="1200" noProof="0" dirty="0">
              <a:latin typeface="Arial" panose="020B0604020202020204" pitchFamily="34" charset="0"/>
              <a:cs typeface="Arial" panose="020B0604020202020204" pitchFamily="34" charset="0"/>
            </a:rPr>
            <a:t>Визначення класу енергетичної ефективності будівлі для різних джерел теплозабезпечення.</a:t>
          </a:r>
        </a:p>
      </dgm:t>
    </dgm:pt>
    <dgm:pt modelId="{581397A9-ED79-4F6E-864C-CDE20B580F4E}" type="parTrans" cxnId="{B9CFCE49-B7E4-40F1-8912-BD4C1DB34269}">
      <dgm:prSet/>
      <dgm:spPr/>
      <dgm:t>
        <a:bodyPr/>
        <a:lstStyle/>
        <a:p>
          <a:endParaRPr lang="uk-UA"/>
        </a:p>
      </dgm:t>
    </dgm:pt>
    <dgm:pt modelId="{2D6FE142-96DC-4640-A992-F428EFF9BA15}" type="sibTrans" cxnId="{B9CFCE49-B7E4-40F1-8912-BD4C1DB34269}">
      <dgm:prSet/>
      <dgm:spPr/>
      <dgm:t>
        <a:bodyPr/>
        <a:lstStyle/>
        <a:p>
          <a:endParaRPr lang="uk-UA"/>
        </a:p>
      </dgm:t>
    </dgm:pt>
    <dgm:pt modelId="{660F3A6D-E1C4-435F-A161-5960E38FFC33}">
      <dgm:prSet custT="1"/>
      <dgm:spPr/>
      <dgm:t>
        <a:bodyPr/>
        <a:lstStyle/>
        <a:p>
          <a:pPr marL="274638" indent="-173038" algn="l">
            <a:tabLst/>
          </a:pPr>
          <a:endParaRPr lang="uk-UA" sz="12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19C4C0-A09E-4AD5-8EF4-B84FB997437E}" type="parTrans" cxnId="{52E05F20-642E-4D20-BBBD-138CDF9F403F}">
      <dgm:prSet/>
      <dgm:spPr/>
      <dgm:t>
        <a:bodyPr/>
        <a:lstStyle/>
        <a:p>
          <a:endParaRPr lang="uk-UA"/>
        </a:p>
      </dgm:t>
    </dgm:pt>
    <dgm:pt modelId="{5681653D-29BB-4073-8918-CF8D910F41E9}" type="sibTrans" cxnId="{52E05F20-642E-4D20-BBBD-138CDF9F403F}">
      <dgm:prSet/>
      <dgm:spPr/>
      <dgm:t>
        <a:bodyPr/>
        <a:lstStyle/>
        <a:p>
          <a:endParaRPr lang="uk-UA"/>
        </a:p>
      </dgm:t>
    </dgm:pt>
    <dgm:pt modelId="{FB3767A9-CFB6-40BE-BB7C-18305BC72B87}">
      <dgm:prSet custT="1"/>
      <dgm:spPr/>
      <dgm:t>
        <a:bodyPr/>
        <a:lstStyle/>
        <a:p>
          <a:pPr marL="274638" indent="-173038" algn="l">
            <a:tabLst/>
          </a:pPr>
          <a:r>
            <a:rPr lang="ru-RU" sz="1200" noProof="0" dirty="0">
              <a:latin typeface="Arial" panose="020B0604020202020204" pitchFamily="34" charset="0"/>
              <a:cs typeface="Arial" panose="020B0604020202020204" pitchFamily="34" charset="0"/>
            </a:rPr>
            <a:t>16. </a:t>
          </a:r>
          <a:r>
            <a:rPr lang="uk-UA" sz="1200" noProof="0" dirty="0">
              <a:latin typeface="Arial" panose="020B0604020202020204" pitchFamily="34" charset="0"/>
              <a:cs typeface="Arial" panose="020B0604020202020204" pitchFamily="34" charset="0"/>
            </a:rPr>
            <a:t>Визначення класу енергетичної ефективності будівлі для різних джерел теплозабезпечення відносно класичного джерела теплопостачання.</a:t>
          </a:r>
        </a:p>
      </dgm:t>
    </dgm:pt>
    <dgm:pt modelId="{1DDD4DE6-B366-4E58-ADB7-67DBD22423EE}" type="parTrans" cxnId="{478D7A2F-E868-4FD5-9C7A-284AD9EF1810}">
      <dgm:prSet/>
      <dgm:spPr/>
      <dgm:t>
        <a:bodyPr/>
        <a:lstStyle/>
        <a:p>
          <a:endParaRPr lang="uk-UA"/>
        </a:p>
      </dgm:t>
    </dgm:pt>
    <dgm:pt modelId="{BAB1F435-27D3-4F52-9DD7-C72CEF71FC4B}" type="sibTrans" cxnId="{478D7A2F-E868-4FD5-9C7A-284AD9EF1810}">
      <dgm:prSet/>
      <dgm:spPr/>
      <dgm:t>
        <a:bodyPr/>
        <a:lstStyle/>
        <a:p>
          <a:endParaRPr lang="uk-UA"/>
        </a:p>
      </dgm:t>
    </dgm:pt>
    <dgm:pt modelId="{D51F600D-E10B-48BF-A88A-DCDC7ED81A9D}">
      <dgm:prSet custT="1"/>
      <dgm:spPr/>
      <dgm:t>
        <a:bodyPr/>
        <a:lstStyle/>
        <a:p>
          <a:pPr marL="274638" indent="-173038" algn="l">
            <a:tabLst/>
          </a:pPr>
          <a:r>
            <a:rPr lang="ru-RU" sz="1200" noProof="0" dirty="0">
              <a:latin typeface="Arial" panose="020B0604020202020204" pitchFamily="34" charset="0"/>
              <a:cs typeface="Arial" panose="020B0604020202020204" pitchFamily="34" charset="0"/>
            </a:rPr>
            <a:t>18. </a:t>
          </a:r>
          <a:r>
            <a:rPr lang="uk-UA" sz="1200" noProof="0" dirty="0">
              <a:latin typeface="Arial" panose="020B0604020202020204" pitchFamily="34" charset="0"/>
              <a:cs typeface="Arial" panose="020B0604020202020204" pitchFamily="34" charset="0"/>
            </a:rPr>
            <a:t>Вартість проектних, </a:t>
          </a:r>
          <a:r>
            <a:rPr lang="uk-UA" sz="1200" noProof="0" dirty="0" err="1">
              <a:latin typeface="Arial" panose="020B0604020202020204" pitchFamily="34" charset="0"/>
              <a:cs typeface="Arial" panose="020B0604020202020204" pitchFamily="34" charset="0"/>
            </a:rPr>
            <a:t>передпроектних</a:t>
          </a:r>
          <a:r>
            <a:rPr lang="uk-UA" sz="1200" noProof="0" dirty="0">
              <a:latin typeface="Arial" panose="020B0604020202020204" pitchFamily="34" charset="0"/>
              <a:cs typeface="Arial" panose="020B0604020202020204" pitchFamily="34" charset="0"/>
            </a:rPr>
            <a:t> та будівельно-монтажних робіт</a:t>
          </a:r>
          <a:r>
            <a:rPr lang="ru-RU" sz="1200" noProof="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uk-UA" sz="12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59C180-5262-4A1B-8F10-2C4360A93F84}" type="parTrans" cxnId="{D2CE998D-B816-42BC-A28A-AB951A0758B3}">
      <dgm:prSet/>
      <dgm:spPr/>
      <dgm:t>
        <a:bodyPr/>
        <a:lstStyle/>
        <a:p>
          <a:endParaRPr lang="uk-UA"/>
        </a:p>
      </dgm:t>
    </dgm:pt>
    <dgm:pt modelId="{70D040A9-B99A-4058-882A-C8123FD27938}" type="sibTrans" cxnId="{D2CE998D-B816-42BC-A28A-AB951A0758B3}">
      <dgm:prSet/>
      <dgm:spPr/>
      <dgm:t>
        <a:bodyPr/>
        <a:lstStyle/>
        <a:p>
          <a:endParaRPr lang="uk-UA"/>
        </a:p>
      </dgm:t>
    </dgm:pt>
    <dgm:pt modelId="{87BC45DA-F248-4975-AB4A-49D293ACB686}">
      <dgm:prSet custT="1"/>
      <dgm:spPr/>
      <dgm:t>
        <a:bodyPr/>
        <a:lstStyle/>
        <a:p>
          <a:pPr marL="274638" indent="-173038" algn="l">
            <a:tabLst/>
          </a:pPr>
          <a:r>
            <a:rPr lang="uk-UA" sz="1200" noProof="0" dirty="0">
              <a:latin typeface="Arial" panose="020B0604020202020204" pitchFamily="34" charset="0"/>
              <a:cs typeface="Arial" panose="020B0604020202020204" pitchFamily="34" charset="0"/>
            </a:rPr>
            <a:t>17. Конструктивні рішення будівлі.</a:t>
          </a:r>
        </a:p>
      </dgm:t>
    </dgm:pt>
    <dgm:pt modelId="{A700FEFB-F7A7-4890-B832-700BB55E88B5}" type="parTrans" cxnId="{FF12E318-106E-4D7F-BD17-98A77AFED20E}">
      <dgm:prSet/>
      <dgm:spPr/>
      <dgm:t>
        <a:bodyPr/>
        <a:lstStyle/>
        <a:p>
          <a:endParaRPr lang="uk-UA"/>
        </a:p>
      </dgm:t>
    </dgm:pt>
    <dgm:pt modelId="{65491F90-4366-4438-8A8B-FEB348CE7C0A}" type="sibTrans" cxnId="{FF12E318-106E-4D7F-BD17-98A77AFED20E}">
      <dgm:prSet/>
      <dgm:spPr/>
      <dgm:t>
        <a:bodyPr/>
        <a:lstStyle/>
        <a:p>
          <a:endParaRPr lang="uk-UA"/>
        </a:p>
      </dgm:t>
    </dgm:pt>
    <dgm:pt modelId="{DD771849-E805-4F62-B66A-734327996B83}" type="pres">
      <dgm:prSet presAssocID="{8268D3EF-2AFE-46EB-AC2B-EEE12FBECFB4}" presName="Name0" presStyleCnt="0">
        <dgm:presLayoutVars>
          <dgm:dir/>
          <dgm:animLvl val="lvl"/>
          <dgm:resizeHandles/>
        </dgm:presLayoutVars>
      </dgm:prSet>
      <dgm:spPr/>
    </dgm:pt>
    <dgm:pt modelId="{8D641A3D-4F05-435F-B519-A8585E1E0C61}" type="pres">
      <dgm:prSet presAssocID="{E5B9F77E-A738-4884-804B-934450DD0D00}" presName="linNode" presStyleCnt="0"/>
      <dgm:spPr/>
    </dgm:pt>
    <dgm:pt modelId="{D5F0C91A-EC41-4540-A163-86DBBA39FB10}" type="pres">
      <dgm:prSet presAssocID="{E5B9F77E-A738-4884-804B-934450DD0D00}" presName="parentShp" presStyleLbl="node1" presStyleIdx="0" presStyleCnt="1" custScaleX="51075" custLinFactNeighborX="-30" custLinFactNeighborY="-1587">
        <dgm:presLayoutVars>
          <dgm:bulletEnabled val="1"/>
        </dgm:presLayoutVars>
      </dgm:prSet>
      <dgm:spPr/>
    </dgm:pt>
    <dgm:pt modelId="{168264E2-4414-4C49-BAD8-1D65A0DC6879}" type="pres">
      <dgm:prSet presAssocID="{E5B9F77E-A738-4884-804B-934450DD0D00}" presName="childShp" presStyleLbl="bgAccFollowNode1" presStyleIdx="0" presStyleCnt="1" custScaleX="228238" custScaleY="100000" custLinFactNeighborX="5337" custLinFactNeighborY="7386">
        <dgm:presLayoutVars>
          <dgm:bulletEnabled val="1"/>
        </dgm:presLayoutVars>
      </dgm:prSet>
      <dgm:spPr/>
    </dgm:pt>
  </dgm:ptLst>
  <dgm:cxnLst>
    <dgm:cxn modelId="{5E649A06-82C0-4836-8DB4-697670BFD0F3}" srcId="{E5B9F77E-A738-4884-804B-934450DD0D00}" destId="{627E49AE-A5E9-4173-BCCA-B5F02412F7D9}" srcOrd="7" destOrd="0" parTransId="{B073F5CC-14C9-45AE-A554-E0F7E9737472}" sibTransId="{2C579A26-B746-407A-ABCD-CA8B3D6F6B53}"/>
    <dgm:cxn modelId="{8B6CBD0A-65B5-4D0C-B0F8-CC4473F4504E}" srcId="{E5B9F77E-A738-4884-804B-934450DD0D00}" destId="{CAEFB010-BB6C-4255-A1D0-91EC48B32469}" srcOrd="8" destOrd="0" parTransId="{7209E180-F343-4982-B1AC-FAD64EDD8444}" sibTransId="{15B87280-52A6-4164-8BC2-B6F2C6FF45FA}"/>
    <dgm:cxn modelId="{5294DD0F-AFDE-4D9C-836E-400D9F41542E}" srcId="{8268D3EF-2AFE-46EB-AC2B-EEE12FBECFB4}" destId="{E5B9F77E-A738-4884-804B-934450DD0D00}" srcOrd="0" destOrd="0" parTransId="{B5DF888E-4029-489C-AD3E-E2D8B7EA301B}" sibTransId="{1B907914-6D43-47E7-86BE-7966CB9E22B7}"/>
    <dgm:cxn modelId="{55D53E11-860A-42E9-A0D3-3C0513C754BE}" type="presOf" srcId="{FB3767A9-CFB6-40BE-BB7C-18305BC72B87}" destId="{168264E2-4414-4C49-BAD8-1D65A0DC6879}" srcOrd="0" destOrd="15" presId="urn:microsoft.com/office/officeart/2005/8/layout/vList6"/>
    <dgm:cxn modelId="{FF12E318-106E-4D7F-BD17-98A77AFED20E}" srcId="{E5B9F77E-A738-4884-804B-934450DD0D00}" destId="{87BC45DA-F248-4975-AB4A-49D293ACB686}" srcOrd="16" destOrd="0" parTransId="{A700FEFB-F7A7-4890-B832-700BB55E88B5}" sibTransId="{65491F90-4366-4438-8A8B-FEB348CE7C0A}"/>
    <dgm:cxn modelId="{BA22911F-4FF3-4EDC-91AE-34FB0801797B}" type="presOf" srcId="{90CF3270-0D40-4672-AAD8-7E851095AA1B}" destId="{168264E2-4414-4C49-BAD8-1D65A0DC6879}" srcOrd="0" destOrd="12" presId="urn:microsoft.com/office/officeart/2005/8/layout/vList6"/>
    <dgm:cxn modelId="{52E05F20-642E-4D20-BBBD-138CDF9F403F}" srcId="{E5B9F77E-A738-4884-804B-934450DD0D00}" destId="{660F3A6D-E1C4-435F-A161-5960E38FFC33}" srcOrd="18" destOrd="0" parTransId="{9F19C4C0-A09E-4AD5-8EF4-B84FB997437E}" sibTransId="{5681653D-29BB-4073-8918-CF8D910F41E9}"/>
    <dgm:cxn modelId="{16BB6222-6B2F-45F6-A501-2D686C9633D6}" srcId="{E5B9F77E-A738-4884-804B-934450DD0D00}" destId="{271E536F-05E7-410B-BFC8-DB7CD072D294}" srcOrd="21" destOrd="0" parTransId="{F4D10B88-2EC0-4676-8D60-B4C758BFE667}" sibTransId="{02936DF6-4CA1-4CB0-9891-95761F7011EC}"/>
    <dgm:cxn modelId="{02E45D23-AF91-4F59-A767-60AE7175BF96}" type="presOf" srcId="{660F3A6D-E1C4-435F-A161-5960E38FFC33}" destId="{168264E2-4414-4C49-BAD8-1D65A0DC6879}" srcOrd="0" destOrd="18" presId="urn:microsoft.com/office/officeart/2005/8/layout/vList6"/>
    <dgm:cxn modelId="{4291E224-08A0-4A43-8883-84F7143779F8}" type="presOf" srcId="{8268D3EF-2AFE-46EB-AC2B-EEE12FBECFB4}" destId="{DD771849-E805-4F62-B66A-734327996B83}" srcOrd="0" destOrd="0" presId="urn:microsoft.com/office/officeart/2005/8/layout/vList6"/>
    <dgm:cxn modelId="{DCAA7C27-2A4D-4B6D-A5A6-2D1F49163B09}" srcId="{E5B9F77E-A738-4884-804B-934450DD0D00}" destId="{90CF3270-0D40-4672-AAD8-7E851095AA1B}" srcOrd="12" destOrd="0" parTransId="{45268733-782C-4D0F-97AA-BBFBCEF911FD}" sibTransId="{A041405B-D75E-4854-8CA8-7D239BB105A5}"/>
    <dgm:cxn modelId="{604D572F-2B02-45AD-9C5A-E389593014B3}" type="presOf" srcId="{F7479E11-0D18-4354-A9EF-1AB27CE1EE9C}" destId="{168264E2-4414-4C49-BAD8-1D65A0DC6879}" srcOrd="0" destOrd="10" presId="urn:microsoft.com/office/officeart/2005/8/layout/vList6"/>
    <dgm:cxn modelId="{478D7A2F-E868-4FD5-9C7A-284AD9EF1810}" srcId="{E5B9F77E-A738-4884-804B-934450DD0D00}" destId="{FB3767A9-CFB6-40BE-BB7C-18305BC72B87}" srcOrd="15" destOrd="0" parTransId="{1DDD4DE6-B366-4E58-ADB7-67DBD22423EE}" sibTransId="{BAB1F435-27D3-4F52-9DD7-C72CEF71FC4B}"/>
    <dgm:cxn modelId="{DF7C7334-8D15-4B13-90D0-84935CF11AC1}" type="presOf" srcId="{4F55D7C4-29B3-498B-B053-3E6F69E11971}" destId="{168264E2-4414-4C49-BAD8-1D65A0DC6879}" srcOrd="0" destOrd="20" presId="urn:microsoft.com/office/officeart/2005/8/layout/vList6"/>
    <dgm:cxn modelId="{BCD5E13A-E0D3-4C0E-B028-C2DC3322683E}" type="presOf" srcId="{627E49AE-A5E9-4173-BCCA-B5F02412F7D9}" destId="{168264E2-4414-4C49-BAD8-1D65A0DC6879}" srcOrd="0" destOrd="7" presId="urn:microsoft.com/office/officeart/2005/8/layout/vList6"/>
    <dgm:cxn modelId="{525CEB3E-9630-4307-96A2-47148A6C236D}" srcId="{E5B9F77E-A738-4884-804B-934450DD0D00}" destId="{427BA9E3-5229-4450-B544-6E10B63FA680}" srcOrd="6" destOrd="0" parTransId="{CF411106-1608-4D0E-BEA3-F3755CBCC2F2}" sibTransId="{856CE437-3786-4E72-A82A-3DC1D71DED03}"/>
    <dgm:cxn modelId="{A1CADC3F-2201-46E5-9A95-88C336945C0B}" type="presOf" srcId="{D51F600D-E10B-48BF-A88A-DCDC7ED81A9D}" destId="{168264E2-4414-4C49-BAD8-1D65A0DC6879}" srcOrd="0" destOrd="17" presId="urn:microsoft.com/office/officeart/2005/8/layout/vList6"/>
    <dgm:cxn modelId="{490A415B-050E-4CC1-95B9-1D08051A48EE}" type="presOf" srcId="{6966545B-B8EE-40BA-8C80-5E4056B7706F}" destId="{168264E2-4414-4C49-BAD8-1D65A0DC6879}" srcOrd="0" destOrd="13" presId="urn:microsoft.com/office/officeart/2005/8/layout/vList6"/>
    <dgm:cxn modelId="{1910AE5D-D14E-480B-A831-D7C6D58E9532}" type="presOf" srcId="{E5B9F77E-A738-4884-804B-934450DD0D00}" destId="{D5F0C91A-EC41-4540-A163-86DBBA39FB10}" srcOrd="0" destOrd="0" presId="urn:microsoft.com/office/officeart/2005/8/layout/vList6"/>
    <dgm:cxn modelId="{6418E15E-929D-49B4-9F01-CE34B677CF6B}" type="presOf" srcId="{5C5B983F-9696-4571-84B5-63076A41B6C7}" destId="{168264E2-4414-4C49-BAD8-1D65A0DC6879}" srcOrd="0" destOrd="22" presId="urn:microsoft.com/office/officeart/2005/8/layout/vList6"/>
    <dgm:cxn modelId="{7E379F5F-6D12-4DC5-ABBB-7EBC619B4FBA}" srcId="{E5B9F77E-A738-4884-804B-934450DD0D00}" destId="{D3AB10C7-B4D6-49BA-8391-E38FFF8F3E64}" srcOrd="1" destOrd="0" parTransId="{47BFFF18-EC1A-47EE-9F78-4BF14B8F0D35}" sibTransId="{026A2BBA-29D5-418D-808D-83E47F470D91}"/>
    <dgm:cxn modelId="{38873C41-6695-4F0A-9148-C90E443926F6}" srcId="{E5B9F77E-A738-4884-804B-934450DD0D00}" destId="{0AC6E357-7D3A-4837-B9A0-8F6B9C3DA690}" srcOrd="2" destOrd="0" parTransId="{E74DAE64-6167-4FE5-920C-C3D467CAE931}" sibTransId="{CC346130-34AE-4CF3-B16F-C7C7BB457B20}"/>
    <dgm:cxn modelId="{808A8663-607A-44CB-A512-2D8675D43EFE}" srcId="{E5B9F77E-A738-4884-804B-934450DD0D00}" destId="{54143590-B66E-4530-91F2-BB1DE1C714FE}" srcOrd="4" destOrd="0" parTransId="{BA301166-4BDC-4702-AC67-30FBACBDD399}" sibTransId="{F52F45F1-E97F-421F-B7FD-203A92C4F409}"/>
    <dgm:cxn modelId="{B9CFCE49-B7E4-40F1-8912-BD4C1DB34269}" srcId="{E5B9F77E-A738-4884-804B-934450DD0D00}" destId="{DE832179-6D65-45B6-B7FC-B71A932E3E6C}" srcOrd="14" destOrd="0" parTransId="{581397A9-ED79-4F6E-864C-CDE20B580F4E}" sibTransId="{2D6FE142-96DC-4640-A992-F428EFF9BA15}"/>
    <dgm:cxn modelId="{3249F76F-FA95-4EB0-831B-9B936D11F234}" srcId="{E5B9F77E-A738-4884-804B-934450DD0D00}" destId="{5658D7EE-1CFC-415C-8E17-9A2C66B99E04}" srcOrd="11" destOrd="0" parTransId="{AC1033F5-3482-4452-AF2E-99DE1780324B}" sibTransId="{31749E24-0334-4AAA-B62B-219E0A6B6083}"/>
    <dgm:cxn modelId="{2DED9570-3BC2-4576-9887-BB311F891C9D}" type="presOf" srcId="{271E536F-05E7-410B-BFC8-DB7CD072D294}" destId="{168264E2-4414-4C49-BAD8-1D65A0DC6879}" srcOrd="0" destOrd="21" presId="urn:microsoft.com/office/officeart/2005/8/layout/vList6"/>
    <dgm:cxn modelId="{5D896586-6444-43F4-9C41-95507599990F}" type="presOf" srcId="{26419437-FCC4-41F6-BA6B-1112F4323ACB}" destId="{168264E2-4414-4C49-BAD8-1D65A0DC6879}" srcOrd="0" destOrd="0" presId="urn:microsoft.com/office/officeart/2005/8/layout/vList6"/>
    <dgm:cxn modelId="{5E82A786-CE82-422D-978B-FBE6B2F15CBF}" type="presOf" srcId="{87BC45DA-F248-4975-AB4A-49D293ACB686}" destId="{168264E2-4414-4C49-BAD8-1D65A0DC6879}" srcOrd="0" destOrd="16" presId="urn:microsoft.com/office/officeart/2005/8/layout/vList6"/>
    <dgm:cxn modelId="{51B1908D-F0C5-4A66-AEAF-DE95B000E6FC}" type="presOf" srcId="{897B3AFF-F1EF-4BC1-8958-ED20C44D7FED}" destId="{168264E2-4414-4C49-BAD8-1D65A0DC6879}" srcOrd="0" destOrd="9" presId="urn:microsoft.com/office/officeart/2005/8/layout/vList6"/>
    <dgm:cxn modelId="{D2CE998D-B816-42BC-A28A-AB951A0758B3}" srcId="{E5B9F77E-A738-4884-804B-934450DD0D00}" destId="{D51F600D-E10B-48BF-A88A-DCDC7ED81A9D}" srcOrd="17" destOrd="0" parTransId="{2359C180-5262-4A1B-8F10-2C4360A93F84}" sibTransId="{70D040A9-B99A-4058-882A-C8123FD27938}"/>
    <dgm:cxn modelId="{A700268F-2E29-4900-BDBA-B28DE6011531}" type="presOf" srcId="{CAEFB010-BB6C-4255-A1D0-91EC48B32469}" destId="{168264E2-4414-4C49-BAD8-1D65A0DC6879}" srcOrd="0" destOrd="8" presId="urn:microsoft.com/office/officeart/2005/8/layout/vList6"/>
    <dgm:cxn modelId="{E490FB94-C294-4F84-88AE-F364CCA9A457}" srcId="{E5B9F77E-A738-4884-804B-934450DD0D00}" destId="{4F55D7C4-29B3-498B-B053-3E6F69E11971}" srcOrd="20" destOrd="0" parTransId="{2156D1D4-C9FB-477F-8865-73EAB2B69B08}" sibTransId="{8BF6460A-F0D1-4F51-870C-8B58A99B3A18}"/>
    <dgm:cxn modelId="{09A0A8A1-A7AE-443D-8C49-21EAC9B2FD13}" type="presOf" srcId="{FAD169F7-C15C-444B-AE41-B9A541C619B3}" destId="{168264E2-4414-4C49-BAD8-1D65A0DC6879}" srcOrd="0" destOrd="3" presId="urn:microsoft.com/office/officeart/2005/8/layout/vList6"/>
    <dgm:cxn modelId="{8929B5A2-02DD-4D35-A55C-84081D12C6FF}" srcId="{E5B9F77E-A738-4884-804B-934450DD0D00}" destId="{897B3AFF-F1EF-4BC1-8958-ED20C44D7FED}" srcOrd="9" destOrd="0" parTransId="{48329B30-D682-4A53-8799-58870B6D5E8A}" sibTransId="{F227AE3E-1A03-49DF-A5CF-4CB762EAE675}"/>
    <dgm:cxn modelId="{2F4088AD-2C98-4309-9093-7AB5022BEB26}" srcId="{E5B9F77E-A738-4884-804B-934450DD0D00}" destId="{5C5B983F-9696-4571-84B5-63076A41B6C7}" srcOrd="22" destOrd="0" parTransId="{E00E2D2E-07F2-44CB-A213-F53D81799CEB}" sibTransId="{ED7E9C1F-3A77-4B21-B45F-99766919F35E}"/>
    <dgm:cxn modelId="{DB42F2B1-C468-4835-9B63-03EA1E151EA1}" type="presOf" srcId="{D3AB10C7-B4D6-49BA-8391-E38FFF8F3E64}" destId="{168264E2-4414-4C49-BAD8-1D65A0DC6879}" srcOrd="0" destOrd="1" presId="urn:microsoft.com/office/officeart/2005/8/layout/vList6"/>
    <dgm:cxn modelId="{DB12A6C6-BBFE-48BF-AF2C-6EC9BCC64985}" type="presOf" srcId="{DE832179-6D65-45B6-B7FC-B71A932E3E6C}" destId="{168264E2-4414-4C49-BAD8-1D65A0DC6879}" srcOrd="0" destOrd="14" presId="urn:microsoft.com/office/officeart/2005/8/layout/vList6"/>
    <dgm:cxn modelId="{095844C7-D7E5-4C05-86CD-E28AD05F2FA8}" srcId="{E5B9F77E-A738-4884-804B-934450DD0D00}" destId="{F7479E11-0D18-4354-A9EF-1AB27CE1EE9C}" srcOrd="10" destOrd="0" parTransId="{B3846E75-62EB-4FDD-8C18-46BB3CA7EA01}" sibTransId="{2931C6FE-6CB6-480B-99B5-5DA55060296E}"/>
    <dgm:cxn modelId="{B9783ECE-3D65-43EA-972B-DE42D4794F7D}" srcId="{E5B9F77E-A738-4884-804B-934450DD0D00}" destId="{FAD169F7-C15C-444B-AE41-B9A541C619B3}" srcOrd="3" destOrd="0" parTransId="{CCFF8737-EFFD-4F6A-99BA-BAE61C716676}" sibTransId="{1A283192-95CB-49AB-BC10-E4BB26E137D4}"/>
    <dgm:cxn modelId="{1FFE14D2-41CF-42E4-B2A7-489F77314E44}" srcId="{E5B9F77E-A738-4884-804B-934450DD0D00}" destId="{26419437-FCC4-41F6-BA6B-1112F4323ACB}" srcOrd="0" destOrd="0" parTransId="{BDC9FD05-951F-45F5-AE94-D3DB51748FA5}" sibTransId="{3530678E-84DD-4BFC-8E32-F065DC6F3CE1}"/>
    <dgm:cxn modelId="{860F17D5-AD5B-4E0A-A847-A52E0E2C97AD}" srcId="{E5B9F77E-A738-4884-804B-934450DD0D00}" destId="{99EA2A0A-DA6C-4EDC-A4DD-A0A9733C1BDD}" srcOrd="19" destOrd="0" parTransId="{7116DC28-CE90-4477-89B4-80AE2BF2D027}" sibTransId="{AF19D93C-4368-48AE-8768-FAF8F9CF94AD}"/>
    <dgm:cxn modelId="{F940CADB-F8CD-4AD3-B62E-B8D889439A97}" type="presOf" srcId="{5658D7EE-1CFC-415C-8E17-9A2C66B99E04}" destId="{168264E2-4414-4C49-BAD8-1D65A0DC6879}" srcOrd="0" destOrd="11" presId="urn:microsoft.com/office/officeart/2005/8/layout/vList6"/>
    <dgm:cxn modelId="{01FE66DE-ED2D-47E8-9DFA-C37A527C3193}" srcId="{E5B9F77E-A738-4884-804B-934450DD0D00}" destId="{242A19D2-853C-4BA8-9B3D-02E88D2A8176}" srcOrd="5" destOrd="0" parTransId="{9BA4645F-F52C-46D1-AA20-7C6B4D8517F6}" sibTransId="{9441A486-687D-4DDF-ABEE-7AD83458541B}"/>
    <dgm:cxn modelId="{DECF4EE6-0BB7-4FB1-AD8B-5B7D867E6F73}" type="presOf" srcId="{242A19D2-853C-4BA8-9B3D-02E88D2A8176}" destId="{168264E2-4414-4C49-BAD8-1D65A0DC6879}" srcOrd="0" destOrd="5" presId="urn:microsoft.com/office/officeart/2005/8/layout/vList6"/>
    <dgm:cxn modelId="{012C0DEC-E91E-4DA0-859D-B2CC32899AC3}" srcId="{E5B9F77E-A738-4884-804B-934450DD0D00}" destId="{6966545B-B8EE-40BA-8C80-5E4056B7706F}" srcOrd="13" destOrd="0" parTransId="{9E613904-2FEB-44A8-89DD-46843FF12B7E}" sibTransId="{02840C2D-3DB5-4B79-B599-EAE9E2534CAB}"/>
    <dgm:cxn modelId="{0415D3EF-36AD-4E59-8486-B32AC78E8C99}" type="presOf" srcId="{427BA9E3-5229-4450-B544-6E10B63FA680}" destId="{168264E2-4414-4C49-BAD8-1D65A0DC6879}" srcOrd="0" destOrd="6" presId="urn:microsoft.com/office/officeart/2005/8/layout/vList6"/>
    <dgm:cxn modelId="{6BCDD6F0-7BF5-43F9-ABF6-F492F552F270}" type="presOf" srcId="{0AC6E357-7D3A-4837-B9A0-8F6B9C3DA690}" destId="{168264E2-4414-4C49-BAD8-1D65A0DC6879}" srcOrd="0" destOrd="2" presId="urn:microsoft.com/office/officeart/2005/8/layout/vList6"/>
    <dgm:cxn modelId="{046D47F4-E63F-4363-8784-59639CE119AA}" type="presOf" srcId="{54143590-B66E-4530-91F2-BB1DE1C714FE}" destId="{168264E2-4414-4C49-BAD8-1D65A0DC6879}" srcOrd="0" destOrd="4" presId="urn:microsoft.com/office/officeart/2005/8/layout/vList6"/>
    <dgm:cxn modelId="{4A5669F6-9B9E-416B-97DB-6D1A13AD9B6E}" type="presOf" srcId="{99EA2A0A-DA6C-4EDC-A4DD-A0A9733C1BDD}" destId="{168264E2-4414-4C49-BAD8-1D65A0DC6879}" srcOrd="0" destOrd="19" presId="urn:microsoft.com/office/officeart/2005/8/layout/vList6"/>
    <dgm:cxn modelId="{B61489AA-A4FD-4817-9349-81A8AC4487EC}" type="presParOf" srcId="{DD771849-E805-4F62-B66A-734327996B83}" destId="{8D641A3D-4F05-435F-B519-A8585E1E0C61}" srcOrd="0" destOrd="0" presId="urn:microsoft.com/office/officeart/2005/8/layout/vList6"/>
    <dgm:cxn modelId="{22F44DB4-8F2A-496A-B391-D3922F365A04}" type="presParOf" srcId="{8D641A3D-4F05-435F-B519-A8585E1E0C61}" destId="{D5F0C91A-EC41-4540-A163-86DBBA39FB10}" srcOrd="0" destOrd="0" presId="urn:microsoft.com/office/officeart/2005/8/layout/vList6"/>
    <dgm:cxn modelId="{CD5EA3E5-6706-49BF-8FDF-3A9418754999}" type="presParOf" srcId="{8D641A3D-4F05-435F-B519-A8585E1E0C61}" destId="{168264E2-4414-4C49-BAD8-1D65A0DC687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264E2-4414-4C49-BAD8-1D65A0DC6879}">
      <dsp:nvSpPr>
        <dsp:cNvPr id="0" name=""/>
        <dsp:cNvSpPr/>
      </dsp:nvSpPr>
      <dsp:spPr>
        <a:xfrm>
          <a:off x="1151784" y="4992"/>
          <a:ext cx="7658343" cy="51075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ru-RU" sz="1200" kern="1200" dirty="0">
              <a:latin typeface="Arial" pitchFamily="34" charset="0"/>
              <a:cs typeface="Arial" pitchFamily="34" charset="0"/>
            </a:rPr>
            <a:t>1. </a:t>
          </a:r>
          <a:r>
            <a:rPr lang="uk-UA" sz="1200" kern="1200" noProof="0" dirty="0">
              <a:latin typeface="Arial" pitchFamily="34" charset="0"/>
              <a:cs typeface="Arial" pitchFamily="34" charset="0"/>
            </a:rPr>
            <a:t>Загальний підхід до проектування шкіл</a:t>
          </a:r>
          <a:r>
            <a:rPr lang="ru-RU" sz="1200" kern="1200" dirty="0">
              <a:latin typeface="Arial" pitchFamily="34" charset="0"/>
              <a:cs typeface="Arial" pitchFamily="34" charset="0"/>
            </a:rPr>
            <a:t>.</a:t>
          </a:r>
          <a:endParaRPr lang="uk-UA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uk-UA" sz="1200" kern="1200" dirty="0"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uk-UA" sz="1200" kern="1200" dirty="0">
              <a:latin typeface="Arial" pitchFamily="34" charset="0"/>
              <a:ea typeface="Open Sans" pitchFamily="34" charset="0"/>
              <a:cs typeface="Arial" pitchFamily="34" charset="0"/>
            </a:rPr>
            <a:t>Архітектурні рішення</a:t>
          </a:r>
          <a:r>
            <a:rPr lang="uk-UA" sz="1200" kern="1200" dirty="0">
              <a:latin typeface="Arial" pitchFamily="34" charset="0"/>
              <a:cs typeface="Arial" pitchFamily="34" charset="0"/>
            </a:rPr>
            <a:t>.</a:t>
          </a: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ru-RU" sz="1200" kern="1200" dirty="0">
              <a:latin typeface="Arial" pitchFamily="34" charset="0"/>
              <a:cs typeface="Arial" pitchFamily="34" charset="0"/>
            </a:rPr>
            <a:t>3. </a:t>
          </a:r>
          <a:r>
            <a:rPr lang="uk-UA" sz="1200" kern="1200" noProof="0" dirty="0">
              <a:latin typeface="Arial" pitchFamily="34" charset="0"/>
              <a:cs typeface="Arial" pitchFamily="34" charset="0"/>
            </a:rPr>
            <a:t>Принципи проектування інженерних мереж.</a:t>
          </a: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uk-UA" sz="1200" kern="1200" noProof="0" dirty="0">
              <a:latin typeface="Arial" pitchFamily="34" charset="0"/>
              <a:cs typeface="Arial" pitchFamily="34" charset="0"/>
            </a:rPr>
            <a:t>4. Вихідні та базові величини, які використовувались в розрахунках показників енергетичної ефективності та техніко-економічних показниках.</a:t>
          </a: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uk-UA" sz="1200" kern="1200" dirty="0">
              <a:latin typeface="Arial" panose="020B0604020202020204" pitchFamily="34" charset="0"/>
              <a:cs typeface="Arial" panose="020B0604020202020204" pitchFamily="34" charset="0"/>
            </a:rPr>
            <a:t>5. Теплопостачання.</a:t>
          </a: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uk-UA" sz="1200" kern="1200" dirty="0">
              <a:latin typeface="Arial" panose="020B0604020202020204" pitchFamily="34" charset="0"/>
              <a:cs typeface="Arial" panose="020B0604020202020204" pitchFamily="34" charset="0"/>
            </a:rPr>
            <a:t>6. Опалення.</a:t>
          </a: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uk-UA" sz="1200" kern="1200" dirty="0">
              <a:latin typeface="Arial" panose="020B0604020202020204" pitchFamily="34" charset="0"/>
              <a:cs typeface="Arial" panose="020B0604020202020204" pitchFamily="34" charset="0"/>
            </a:rPr>
            <a:t>7. Вентиляція.</a:t>
          </a: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uk-UA" sz="1200" kern="1200" dirty="0">
              <a:latin typeface="Arial" panose="020B0604020202020204" pitchFamily="34" charset="0"/>
              <a:cs typeface="Arial" panose="020B0604020202020204" pitchFamily="34" charset="0"/>
            </a:rPr>
            <a:t>8. Водопостачання та каналізація.</a:t>
          </a: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uk-UA" sz="1200" kern="1200" dirty="0">
              <a:latin typeface="Arial" panose="020B0604020202020204" pitchFamily="34" charset="0"/>
              <a:cs typeface="Arial" panose="020B0604020202020204" pitchFamily="34" charset="0"/>
            </a:rPr>
            <a:t>9. Електрозабезпечення.</a:t>
          </a: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10. </a:t>
          </a:r>
          <a:r>
            <a:rPr lang="uk-UA" sz="1200" kern="1200" noProof="0" dirty="0">
              <a:latin typeface="Arial" panose="020B0604020202020204" pitchFamily="34" charset="0"/>
              <a:cs typeface="Arial" panose="020B0604020202020204" pitchFamily="34" charset="0"/>
            </a:rPr>
            <a:t>Техніко-економічний аналіз ефективності інженерних систем</a:t>
          </a: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uk-UA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11. </a:t>
          </a:r>
          <a:r>
            <a:rPr lang="uk-UA" sz="1200" kern="1200" noProof="0" dirty="0">
              <a:latin typeface="Arial" panose="020B0604020202020204" pitchFamily="34" charset="0"/>
              <a:cs typeface="Arial" panose="020B0604020202020204" pitchFamily="34" charset="0"/>
            </a:rPr>
            <a:t>Впровадження заходів з енергоефективності</a:t>
          </a: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uk-UA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uk-UA" sz="1200" kern="1200" dirty="0">
              <a:latin typeface="Arial" panose="020B0604020202020204" pitchFamily="34" charset="0"/>
              <a:cs typeface="Arial" panose="020B0604020202020204" pitchFamily="34" charset="0"/>
            </a:rPr>
            <a:t>12. Теплотехнічні характеристики будівлі.</a:t>
          </a: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uk-UA" sz="1200" kern="1200" dirty="0">
              <a:latin typeface="Arial" panose="020B0604020202020204" pitchFamily="34" charset="0"/>
              <a:cs typeface="Arial" panose="020B0604020202020204" pitchFamily="34" charset="0"/>
            </a:rPr>
            <a:t>13. Енергетичні характеристики будівлі.</a:t>
          </a: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14. </a:t>
          </a:r>
          <a:r>
            <a:rPr lang="uk-UA" sz="1200" kern="1200" noProof="0" dirty="0">
              <a:latin typeface="Arial" panose="020B0604020202020204" pitchFamily="34" charset="0"/>
              <a:cs typeface="Arial" panose="020B0604020202020204" pitchFamily="34" charset="0"/>
            </a:rPr>
            <a:t>Визначення класу енергетичної ефективності будівлі.</a:t>
          </a: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ru-RU" sz="1200" kern="1200" noProof="0" dirty="0">
              <a:latin typeface="Arial" panose="020B0604020202020204" pitchFamily="34" charset="0"/>
              <a:cs typeface="Arial" panose="020B0604020202020204" pitchFamily="34" charset="0"/>
            </a:rPr>
            <a:t>15. </a:t>
          </a:r>
          <a:r>
            <a:rPr lang="uk-UA" sz="1200" kern="1200" noProof="0" dirty="0">
              <a:latin typeface="Arial" panose="020B0604020202020204" pitchFamily="34" charset="0"/>
              <a:cs typeface="Arial" panose="020B0604020202020204" pitchFamily="34" charset="0"/>
            </a:rPr>
            <a:t>Визначення класу енергетичної ефективності будівлі для різних джерел теплозабезпечення.</a:t>
          </a: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ru-RU" sz="1200" kern="1200" noProof="0" dirty="0">
              <a:latin typeface="Arial" panose="020B0604020202020204" pitchFamily="34" charset="0"/>
              <a:cs typeface="Arial" panose="020B0604020202020204" pitchFamily="34" charset="0"/>
            </a:rPr>
            <a:t>16. </a:t>
          </a:r>
          <a:r>
            <a:rPr lang="uk-UA" sz="1200" kern="1200" noProof="0" dirty="0">
              <a:latin typeface="Arial" panose="020B0604020202020204" pitchFamily="34" charset="0"/>
              <a:cs typeface="Arial" panose="020B0604020202020204" pitchFamily="34" charset="0"/>
            </a:rPr>
            <a:t>Визначення класу енергетичної ефективності будівлі для різних джерел теплозабезпечення відносно класичного джерела теплопостачання.</a:t>
          </a: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uk-UA" sz="1200" kern="1200" noProof="0" dirty="0">
              <a:latin typeface="Arial" panose="020B0604020202020204" pitchFamily="34" charset="0"/>
              <a:cs typeface="Arial" panose="020B0604020202020204" pitchFamily="34" charset="0"/>
            </a:rPr>
            <a:t>17. Конструктивні рішення будівлі.</a:t>
          </a: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ru-RU" sz="1200" kern="1200" noProof="0" dirty="0">
              <a:latin typeface="Arial" panose="020B0604020202020204" pitchFamily="34" charset="0"/>
              <a:cs typeface="Arial" panose="020B0604020202020204" pitchFamily="34" charset="0"/>
            </a:rPr>
            <a:t>18. </a:t>
          </a:r>
          <a:r>
            <a:rPr lang="uk-UA" sz="1200" kern="1200" noProof="0" dirty="0">
              <a:latin typeface="Arial" panose="020B0604020202020204" pitchFamily="34" charset="0"/>
              <a:cs typeface="Arial" panose="020B0604020202020204" pitchFamily="34" charset="0"/>
            </a:rPr>
            <a:t>Вартість проектних, </a:t>
          </a:r>
          <a:r>
            <a:rPr lang="uk-UA" sz="1200" kern="1200" noProof="0" dirty="0" err="1">
              <a:latin typeface="Arial" panose="020B0604020202020204" pitchFamily="34" charset="0"/>
              <a:cs typeface="Arial" panose="020B0604020202020204" pitchFamily="34" charset="0"/>
            </a:rPr>
            <a:t>передпроектних</a:t>
          </a:r>
          <a:r>
            <a:rPr lang="uk-UA" sz="1200" kern="1200" noProof="0" dirty="0">
              <a:latin typeface="Arial" panose="020B0604020202020204" pitchFamily="34" charset="0"/>
              <a:cs typeface="Arial" panose="020B0604020202020204" pitchFamily="34" charset="0"/>
            </a:rPr>
            <a:t> та будівельно-монтажних робіт</a:t>
          </a:r>
          <a:r>
            <a:rPr lang="ru-RU" sz="1200" kern="1200" noProof="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uk-UA" sz="12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74638" lvl="1" indent="-17303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endParaRPr lang="uk-UA" sz="12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51784" y="643439"/>
        <a:ext cx="5743002" cy="3830681"/>
      </dsp:txXfrm>
    </dsp:sp>
    <dsp:sp modelId="{D5F0C91A-EC41-4540-A163-86DBBA39FB10}">
      <dsp:nvSpPr>
        <dsp:cNvPr id="0" name=""/>
        <dsp:cNvSpPr/>
      </dsp:nvSpPr>
      <dsp:spPr>
        <a:xfrm>
          <a:off x="3625" y="0"/>
          <a:ext cx="1142520" cy="5107575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Arial" panose="020B0604020202020204" pitchFamily="34" charset="0"/>
              <a:cs typeface="Arial" panose="020B0604020202020204" pitchFamily="34" charset="0"/>
            </a:rPr>
            <a:t>ЗМІСТ</a:t>
          </a:r>
        </a:p>
      </dsp:txBody>
      <dsp:txXfrm>
        <a:off x="59398" y="55773"/>
        <a:ext cx="1030974" cy="4996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0EDAB-1F3F-4D1F-B23F-8EAD05FF8ADA}" type="datetimeFigureOut">
              <a:rPr lang="uk-UA" smtClean="0"/>
              <a:t>12.12.2022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B0111-797B-4B53-8A91-3BA5DA79279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889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E4F7-30C8-4958-AEF6-3F923EF116E1}" type="datetime1">
              <a:rPr lang="ru-RU" smtClean="0"/>
              <a:t>12.12.2022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92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AF27-B7FB-43C9-8B8F-1B2C325C3A70}" type="datetime1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17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54BF-C312-45BB-8083-AFF74B893D75}" type="datetime1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592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76256" y="1052736"/>
            <a:ext cx="2133600" cy="365125"/>
          </a:xfrm>
        </p:spPr>
        <p:txBody>
          <a:bodyPr/>
          <a:lstStyle/>
          <a:p>
            <a:fld id="{5423CF72-601A-4ADD-8DE1-025C7578D6E9}" type="datetime1">
              <a:rPr lang="ru-RU" smtClean="0"/>
              <a:t>12.12.2022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FDF6-750E-4FD5-BAFC-89E08FBA4789}" type="datetime1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15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8C8E9-8C85-4F8B-8665-688FDEC960B6}" type="datetime1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5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C591-EA3C-4119-AD09-F810D4CF476E}" type="datetime1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81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48680-D588-4D39-A0E5-E7D711491ECA}" type="datetime1">
              <a:rPr lang="ru-RU" smtClean="0"/>
              <a:t>12.12.2022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936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48A2-398C-4220-84C7-095D9AF14466}" type="datetime1">
              <a:rPr lang="ru-RU" smtClean="0"/>
              <a:t>12.12.2022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9E4F-C9FF-47AD-A796-41FCC9369BD5}" type="datetime1">
              <a:rPr lang="ru-RU" smtClean="0"/>
              <a:t>12.12.2022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56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36DB1-E4EA-4D9B-8B03-054E922FE151}" type="datetime1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613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69F83-11C6-4091-A91A-5E4627D4DD0F}" type="datetime1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16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44C39-68FA-4468-8187-A402E6E78AC8}" type="datetime1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1C14A-49F6-4BA5-90C5-57E90CD336D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4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microsoft.com/office/2007/relationships/hdphoto" Target="../media/hdphoto5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348880"/>
            <a:ext cx="8280920" cy="1656184"/>
          </a:xfrm>
        </p:spPr>
        <p:txBody>
          <a:bodyPr>
            <a:noAutofit/>
          </a:bodyPr>
          <a:lstStyle/>
          <a:p>
            <a:pPr algn="l"/>
            <a:r>
              <a:rPr lang="uk-UA" sz="2800" dirty="0">
                <a:solidFill>
                  <a:schemeClr val="bg1"/>
                </a:solidFill>
                <a:latin typeface="Arial Black" pitchFamily="34" charset="0"/>
                <a:ea typeface="Open Sans Extrabold" pitchFamily="34" charset="0"/>
                <a:cs typeface="Open Sans Extrabold" pitchFamily="34" charset="0"/>
              </a:rPr>
              <a:t>Енергоефективні та екологічні рішення при проектуванні загальноосвітніх шкіл нового зразку в реаліях </a:t>
            </a:r>
            <a:br>
              <a:rPr lang="uk-UA" sz="2800" dirty="0">
                <a:solidFill>
                  <a:schemeClr val="bg1"/>
                </a:solidFill>
                <a:latin typeface="Arial Black" pitchFamily="34" charset="0"/>
                <a:ea typeface="Open Sans Extrabold" pitchFamily="34" charset="0"/>
                <a:cs typeface="Open Sans Extrabold" pitchFamily="34" charset="0"/>
              </a:rPr>
            </a:br>
            <a:r>
              <a:rPr lang="uk-UA" sz="2800" dirty="0">
                <a:solidFill>
                  <a:schemeClr val="bg1"/>
                </a:solidFill>
                <a:latin typeface="Arial Black" pitchFamily="34" charset="0"/>
                <a:ea typeface="Open Sans Extrabold" pitchFamily="34" charset="0"/>
                <a:cs typeface="Open Sans Extrabold" pitchFamily="34" charset="0"/>
              </a:rPr>
              <a:t>воєнного часу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1. Загальний підхід до проектування шкіл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188424" cy="1008112"/>
          </a:xfrm>
        </p:spPr>
        <p:txBody>
          <a:bodyPr>
            <a:normAutofit/>
          </a:bodyPr>
          <a:lstStyle/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Можливі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 напрямки просторового розширення загальноосвітнього закладу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з Ш-подібною топологічною схемою</a:t>
            </a:r>
            <a:r>
              <a:rPr lang="uk-UA" sz="1600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  <a:endParaRPr lang="uk-UA" sz="1600" b="1" dirty="0">
              <a:solidFill>
                <a:srgbClr val="005773"/>
              </a:solidFill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76872"/>
            <a:ext cx="5170472" cy="360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19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1. Загальний підхід до проектування шкіл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188424" cy="1008112"/>
          </a:xfrm>
        </p:spPr>
        <p:txBody>
          <a:bodyPr>
            <a:normAutofit/>
          </a:bodyPr>
          <a:lstStyle/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Можливі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напрямки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просторового розвитку загальноосвітнього закладу з </a:t>
            </a:r>
            <a:b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</a:b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О-подібною топологічною схемою</a:t>
            </a:r>
            <a:r>
              <a:rPr lang="uk-UA" sz="1600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  <a:endParaRPr lang="uk-UA" sz="1600" b="1" dirty="0">
              <a:solidFill>
                <a:srgbClr val="005773"/>
              </a:solidFill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4" b="20472"/>
          <a:stretch/>
        </p:blipFill>
        <p:spPr>
          <a:xfrm>
            <a:off x="809582" y="2420888"/>
            <a:ext cx="7524836" cy="329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92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1. Загальний підхід до проектування шкіл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188424" cy="1008112"/>
          </a:xfrm>
        </p:spPr>
        <p:txBody>
          <a:bodyPr>
            <a:normAutofit/>
          </a:bodyPr>
          <a:lstStyle/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Запропонована концепція дозволяє також створювати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схеми з ланцюговим розміщенням блоків будівлі </a:t>
            </a:r>
            <a:r>
              <a:rPr lang="uk-UA" sz="1600" b="1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ЗОШ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, зберігаючи відповідні вимоги до них </a:t>
            </a:r>
            <a:r>
              <a:rPr lang="uk-UA" sz="1600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  <a:endParaRPr lang="uk-UA" sz="1600" b="1" dirty="0">
              <a:solidFill>
                <a:srgbClr val="005773"/>
              </a:solidFill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" b="7839"/>
          <a:stretch/>
        </p:blipFill>
        <p:spPr>
          <a:xfrm>
            <a:off x="1067780" y="2109034"/>
            <a:ext cx="7008440" cy="424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4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1. Загальний підхід до проектування шкіл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188424" cy="428987"/>
          </a:xfrm>
        </p:spPr>
        <p:txBody>
          <a:bodyPr>
            <a:normAutofit/>
          </a:bodyPr>
          <a:lstStyle/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Повернемося до базової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Ш-подібної топологічної схеми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  <a:endParaRPr lang="uk-UA" sz="1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7" b="21726"/>
          <a:stretch/>
        </p:blipFill>
        <p:spPr>
          <a:xfrm>
            <a:off x="563944" y="2311346"/>
            <a:ext cx="801611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9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1527840"/>
            <a:ext cx="7612360" cy="46374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1. Загальний підхід до проектування шкіл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87824" y="1700808"/>
            <a:ext cx="2864804" cy="2016224"/>
          </a:xfrm>
        </p:spPr>
        <p:txBody>
          <a:bodyPr>
            <a:normAutofit/>
          </a:bodyPr>
          <a:lstStyle/>
          <a:p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Ш-подібна схема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може бути реалізована так, як показано на даному рисунку.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47056" y="6032450"/>
            <a:ext cx="8532440" cy="506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Саме цю ідею було взято за основу при подальшому проектуванні</a:t>
            </a:r>
            <a:r>
              <a:rPr lang="uk-UA" sz="1600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9597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08912" cy="4968552"/>
          </a:xfrm>
        </p:spPr>
        <p:txBody>
          <a:bodyPr>
            <a:normAutofit/>
          </a:bodyPr>
          <a:lstStyle/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Загальноосвітня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школа розрахована на навчання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від 900 до 950 учнів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Будівля</a:t>
            </a:r>
            <a:r>
              <a:rPr lang="uk-UA" sz="1600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школи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має 3 поверхи та підвальне приміщення, що відіграє роль захисного укриття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і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може використовуватися у мирний час, як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споруда подвійного призначення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 </a:t>
            </a:r>
          </a:p>
          <a:p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Площа будівлі складає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:</a:t>
            </a:r>
          </a:p>
          <a:p>
            <a:pPr marL="722313" indent="-361950">
              <a:buFont typeface="+mj-lt"/>
              <a:buAutoNum type="romanUcPeriod"/>
            </a:pPr>
            <a:r>
              <a:rPr lang="ru-RU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Підвал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- 2 591.86 </a:t>
            </a:r>
            <a:r>
              <a:rPr lang="ru-RU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м.кв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pPr marL="722313" indent="-361950">
              <a:buFont typeface="+mj-lt"/>
              <a:buAutoNum type="romanUcPeriod"/>
            </a:pP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1-й поверх - 4 078.11 </a:t>
            </a:r>
            <a:r>
              <a:rPr lang="ru-RU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м.кв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pPr marL="722313" indent="-361950">
              <a:buFont typeface="+mj-lt"/>
              <a:buAutoNum type="romanUcPeriod"/>
            </a:pP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2- поверх - 3 591.75 </a:t>
            </a:r>
            <a:r>
              <a:rPr lang="ru-RU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м.кв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pPr marL="722313" indent="-361950">
              <a:buFont typeface="+mj-lt"/>
              <a:buAutoNum type="romanUcPeriod"/>
            </a:pP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3-й поверх - 2 450.14 </a:t>
            </a:r>
            <a:r>
              <a:rPr lang="ru-RU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м.кв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pPr marL="360363" indent="0">
              <a:buNone/>
            </a:pP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Разом: </a:t>
            </a:r>
            <a:r>
              <a:rPr lang="ru-RU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12 711.86 </a:t>
            </a:r>
            <a:r>
              <a:rPr lang="ru-RU" sz="1600" b="1" dirty="0" err="1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м.кв</a:t>
            </a:r>
            <a:r>
              <a:rPr lang="ru-RU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Проектні рішення школи передбачають застосування модульної координації розмірів. Зокрема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пропонується застосовувати укрупнений модуль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(</a:t>
            </a:r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мультимодуль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) </a:t>
            </a:r>
            <a:r>
              <a:rPr lang="uk-UA" sz="1600" b="1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3М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, що передбачає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кратність міжосьових розмірів 300 мм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Таке рішення продиктоване зручністю застосування відповідних проектних рішень при використанні як збірних залізобетонних </a:t>
            </a:r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перекриттів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разом із несучими стіновими конструкціями, так і монолітного залізобетонного перекриття при каркасному будівництві.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682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08912" cy="4968552"/>
          </a:xfrm>
        </p:spPr>
        <p:txBody>
          <a:bodyPr>
            <a:normAutofit/>
          </a:bodyPr>
          <a:lstStyle/>
          <a:p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Архітектурні рішення прийняті із урахуванням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найкращих світових практик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проектування та будівництва закладів освіти, в тому числі із дотриманням високих вимог до рівня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енергоефективності</a:t>
            </a:r>
            <a:r>
              <a:rPr lang="uk-UA" sz="1600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,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екологічності, </a:t>
            </a:r>
            <a:r>
              <a:rPr lang="uk-UA" sz="1600" b="1" dirty="0" err="1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інклюзивності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 та безпеки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перебування в приміщеннях будівлі у випадку виникнення надзвичайних ситуацій та у особливий період (окрема під час воєнного стану).</a:t>
            </a:r>
          </a:p>
          <a:p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Об’ємно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-планувальні рішення школи передбачають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зонування будівлі у відповідності до вікових категорій школярів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:</a:t>
            </a:r>
          </a:p>
          <a:p>
            <a:pPr marL="714375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Перший поверх – молодші класи;</a:t>
            </a:r>
          </a:p>
          <a:p>
            <a:pPr marL="714375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Другий поверх – середні класи;</a:t>
            </a:r>
          </a:p>
          <a:p>
            <a:pPr marL="714375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Третій поверх – старші класи.</a:t>
            </a:r>
          </a:p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Підвальне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укриття передбачає можливість розміщення усіх учнів, учителів, адміністративного та допоміжного персоналу школи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Архітектурний стиль представлений переважно мінімалізмом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з елементами органічної архітектури.</a:t>
            </a:r>
          </a:p>
          <a:p>
            <a:endParaRPr lang="uk-UA" sz="1600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345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78709"/>
            <a:ext cx="8208912" cy="5018643"/>
          </a:xfrm>
        </p:spPr>
        <p:txBody>
          <a:bodyPr>
            <a:normAutofit lnSpcReduction="10000"/>
          </a:bodyPr>
          <a:lstStyle/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Відомість наведених креслень:</a:t>
            </a: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План підвального поверху на відмітці -4.020.</a:t>
            </a: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План першого поверху на відмітці 0,000.</a:t>
            </a: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План другого поверху на відмітці +3,300.</a:t>
            </a: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План третього поверху на відмітці +6,600.</a:t>
            </a:r>
          </a:p>
          <a:p>
            <a:pPr marL="722313" indent="-361950">
              <a:buFont typeface="+mj-lt"/>
              <a:buAutoNum type="arabicPeriod"/>
            </a:pP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План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покрівлі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на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відмітці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+10,220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Розрізи.</a:t>
            </a: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Фасади в осях 1-26 і Т-А.</a:t>
            </a: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Фасади в осях 26-1 і А-Т.</a:t>
            </a: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Перспективне зображення №1.</a:t>
            </a: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Перспективне зображення №2.</a:t>
            </a: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Перспективне зображення №3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Перспективне зображення №4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  <a:endParaRPr lang="uk-UA" sz="1600" dirty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Перспективне зображення №5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Перспективне зображення №6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  <a:endParaRPr lang="uk-UA" sz="1600" dirty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Перспективні зображення №7 та №8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  <a:endParaRPr lang="uk-UA" sz="1600" dirty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Перспективні зображення №9 та №10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pPr marL="722313" indent="-361950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Візуалізації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  <a:endParaRPr lang="uk-UA" sz="1600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529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372" y="1447897"/>
            <a:ext cx="6912768" cy="49672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7962" y="1556793"/>
            <a:ext cx="2907934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План підвального поверху (укриття) на відмітці -4.020.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727962" y="4538887"/>
            <a:ext cx="2547894" cy="2029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Укриття має 6 входів/виходів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, що забезпечують безпечну евакуацію у разі </a:t>
            </a:r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вивнекнення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потреби. Також є 3 додаткові виходи.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558027" y="1556792"/>
            <a:ext cx="2378406" cy="22322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Укриття розраховане на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960 місць для лежання та 228 місць для сидіння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 Це дозволяє з надлишком забезпечити потреби школи і навіть випадкових її відвідувачів. 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597361" y="4538887"/>
            <a:ext cx="2092216" cy="2029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 укритті наявні: </a:t>
            </a:r>
            <a:b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</a:b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1)</a:t>
            </a:r>
            <a:r>
              <a:rPr lang="en-US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Медпункт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;</a:t>
            </a:r>
          </a:p>
          <a:p>
            <a:pPr marL="0" indent="0">
              <a:buFont typeface="Arial" pitchFamily="34" charset="0"/>
              <a:buNone/>
            </a:pP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2) Окрема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столова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 зала із кухнею;</a:t>
            </a:r>
          </a:p>
          <a:p>
            <a:pPr marL="0" indent="0">
              <a:buFont typeface="Arial" pitchFamily="34" charset="0"/>
              <a:buNone/>
            </a:pP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3)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Інженерно-технологічні приміщення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  <a:endParaRPr lang="uk-UA" sz="1600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98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744" t="16689" r="15473" b="29674"/>
          <a:stretch/>
        </p:blipFill>
        <p:spPr>
          <a:xfrm>
            <a:off x="923256" y="2294389"/>
            <a:ext cx="7249144" cy="40619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7962" y="1556793"/>
            <a:ext cx="6148294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План підвального поверху (укриття) на відмітці -4.020.</a:t>
            </a:r>
          </a:p>
          <a:p>
            <a:pPr marL="0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(Збільшений)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500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Обои свет, линии, обои, цвет, текстура, фигура, угол, геометрия,  абстрактно, кут картинки на рабочий стол, раздел текстуры - скача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7642"/>
            <a:ext cx="9161554" cy="545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70840324"/>
              </p:ext>
            </p:extLst>
          </p:nvPr>
        </p:nvGraphicFramePr>
        <p:xfrm>
          <a:off x="226368" y="1124744"/>
          <a:ext cx="881012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10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504056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План першого поверху на відмітці 0,000.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969498"/>
            <a:ext cx="7380386" cy="4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8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3204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План другого поверху на відмітці +3,300.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044824"/>
            <a:ext cx="6984776" cy="42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7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3204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План третього поверху на відмітці +6,600.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030368"/>
            <a:ext cx="7265452" cy="439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70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3204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План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покрівлі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на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відмітці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+10,220</a:t>
            </a:r>
            <a:endParaRPr lang="uk-UA" sz="1600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" y="1953107"/>
            <a:ext cx="7787208" cy="44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12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3204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Розрізи.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29" y="2123523"/>
            <a:ext cx="8848941" cy="16597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783279"/>
            <a:ext cx="8064896" cy="255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13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360040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Фасади в осях 1-26 і Т-А.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110939"/>
            <a:ext cx="8712968" cy="16779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99" y="3990646"/>
            <a:ext cx="7868001" cy="22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88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3204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Фасади в осях 26-1 і А-Т.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6752"/>
          <a:stretch/>
        </p:blipFill>
        <p:spPr>
          <a:xfrm>
            <a:off x="606644" y="3789040"/>
            <a:ext cx="7889735" cy="2251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41" y="1927278"/>
            <a:ext cx="8817447" cy="186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32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3204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Перспективне зображення №1.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42" y="2420888"/>
            <a:ext cx="8634116" cy="299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5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3204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Перспективне зображення №2.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19" y="2348880"/>
            <a:ext cx="8782161" cy="304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83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3204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Перспективне зображення №3.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56" y="2708920"/>
            <a:ext cx="838561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0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1. Загальний підхід до проектування шкіл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3312368" cy="4968552"/>
          </a:xfrm>
        </p:spPr>
        <p:txBody>
          <a:bodyPr>
            <a:normAutofit/>
          </a:bodyPr>
          <a:lstStyle/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На початковому етапі розробки концептуальних проектних рішень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пропонується виконувати складання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інтерпретаційного графа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 школи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Вузли</a:t>
            </a:r>
            <a:r>
              <a:rPr lang="uk-UA" sz="1600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такого графа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мають відповідати функціональним зонам школи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Для прикладу розглянуто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утворення елементарного інтерпретаційного графа шляхом початкової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декомпозиції класичної Н-подібної в плані школи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радянських часів забудови.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r="13635"/>
          <a:stretch/>
        </p:blipFill>
        <p:spPr>
          <a:xfrm>
            <a:off x="3779911" y="1556792"/>
            <a:ext cx="486515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36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3204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Перспективне зображення №4.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182947"/>
            <a:ext cx="7848872" cy="382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31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3204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Перспективне зображення №5.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44" y="2153566"/>
            <a:ext cx="8424936" cy="404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13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3204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Перспективне зображення №6.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07" y="2708920"/>
            <a:ext cx="8350645" cy="26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3204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Перспективні зображення №7 та №8.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49" y="2408001"/>
            <a:ext cx="8575301" cy="12333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7" y="4183565"/>
            <a:ext cx="8752146" cy="16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31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43204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Перспективне зображення №9 та №10.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060847"/>
            <a:ext cx="8640960" cy="1440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84" y="3441928"/>
            <a:ext cx="8659296" cy="285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50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95456" y="1106763"/>
            <a:ext cx="1848544" cy="42862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Візуалізації.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88" y="1564081"/>
            <a:ext cx="9164488" cy="47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0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771"/>
            <a:ext cx="9144000" cy="47348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95456" y="1106763"/>
            <a:ext cx="1848544" cy="42862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Візуалізації.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954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771"/>
            <a:ext cx="9144000" cy="48290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2. Архітектурні рішення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95456" y="1106763"/>
            <a:ext cx="1848544" cy="428628"/>
          </a:xfrm>
        </p:spPr>
        <p:txBody>
          <a:bodyPr>
            <a:normAutofit/>
          </a:bodyPr>
          <a:lstStyle/>
          <a:p>
            <a:pPr marL="360363" indent="0">
              <a:buNone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Візуалізації.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089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523949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3.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Принципи, застосовані при проектуванні інженерних мереж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38</a:t>
            </a:fld>
            <a:endParaRPr lang="ru-RU"/>
          </a:p>
        </p:txBody>
      </p:sp>
      <p:graphicFrame>
        <p:nvGraphicFramePr>
          <p:cNvPr id="6" name="Таблица 3">
            <a:extLst>
              <a:ext uri="{FF2B5EF4-FFF2-40B4-BE49-F238E27FC236}">
                <a16:creationId xmlns:a16="http://schemas.microsoft.com/office/drawing/2014/main" id="{D4B34510-152F-40DE-4BA9-01B49779C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097334"/>
              </p:ext>
            </p:extLst>
          </p:nvPr>
        </p:nvGraphicFramePr>
        <p:xfrm>
          <a:off x="215516" y="1565488"/>
          <a:ext cx="8712968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1832">
                  <a:extLst>
                    <a:ext uri="{9D8B030D-6E8A-4147-A177-3AD203B41FA5}">
                      <a16:colId xmlns:a16="http://schemas.microsoft.com/office/drawing/2014/main" val="2571181776"/>
                    </a:ext>
                  </a:extLst>
                </a:gridCol>
                <a:gridCol w="5171136">
                  <a:extLst>
                    <a:ext uri="{9D8B030D-6E8A-4147-A177-3AD203B41FA5}">
                      <a16:colId xmlns:a16="http://schemas.microsoft.com/office/drawing/2014/main" val="3821129328"/>
                    </a:ext>
                  </a:extLst>
                </a:gridCol>
              </a:tblGrid>
              <a:tr h="439896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Трендові принципи, що стосуються оболонки будівлі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Специфічні принципи, що стосуються інженерних мереж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711195"/>
                  </a:ext>
                </a:extLst>
              </a:tr>
              <a:tr h="1164431">
                <a:tc>
                  <a:txBody>
                    <a:bodyPr/>
                    <a:lstStyle/>
                    <a:p>
                      <a:pPr algn="just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Геометрично оптимізована оболонка (відношення корисної площі/корисного </a:t>
                      </a:r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обєму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площі зовнішніх огороджувальних конструкцій, «енергетично» доцільне розміщення приміщень в залежності від їх призначення)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Ексергетичний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підхід до вибору джерел теплової енергії (використання енергії </a:t>
                      </a:r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низькопотенційних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джерел, застосування низькотемпературних систем опалення, використання </a:t>
                      </a:r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ексергетично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цінних ресурсів лише у якості підняття температурних рівнів підсистем (непряме використання </a:t>
                      </a:r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елекктричної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енергії) та переносу енергії)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951359"/>
                  </a:ext>
                </a:extLst>
              </a:tr>
              <a:tr h="802163">
                <a:tc>
                  <a:txBody>
                    <a:bodyPr/>
                    <a:lstStyle/>
                    <a:p>
                      <a:pPr algn="just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Енергетично оптимізована орієнтація будівлі по сторонам світу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Застосування </a:t>
                      </a:r>
                      <a:r>
                        <a:rPr lang="uk-UA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термоакумуляційних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 опалення (мета: зниження розбалансу нічного споживання ОЕСУ (базовий тренд розвитку країн, що мають до 50% генерації АЕС), використання масивних вимушених конструктивних елементів)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375379"/>
                  </a:ext>
                </a:extLst>
              </a:tr>
              <a:tr h="621030">
                <a:tc>
                  <a:txBody>
                    <a:bodyPr/>
                    <a:lstStyle/>
                    <a:p>
                      <a:pPr algn="just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Максимальне використання сонячної інсоляції взимку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Підтримання теплового комфорту приміщення шляхом вирівнювання температурних полів внутрішніх оболонок приміщення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264230"/>
                  </a:ext>
                </a:extLst>
              </a:tr>
              <a:tr h="448934">
                <a:tc>
                  <a:txBody>
                    <a:bodyPr/>
                    <a:lstStyle/>
                    <a:p>
                      <a:pPr algn="just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Геометрична та механічна мінімізація інсоляції влітку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Застосування каскадних систем генерації, що дає змогу запроваджувати модульність і в інженерному «блоці» будівлі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114231"/>
                  </a:ext>
                </a:extLst>
              </a:tr>
              <a:tr h="621030">
                <a:tc>
                  <a:txBody>
                    <a:bodyPr/>
                    <a:lstStyle/>
                    <a:p>
                      <a:pPr algn="just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Приведений термічний опір на рівні не нижче нормативного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Маневрене резервування систем генерації в аварійному режимі, але без застосування застійних систем; відсутність систем та типів систем, які не пройшли апробацію на практиці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220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305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108012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4.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Вихідні та базові величини, які використовувались в розрахунках </a:t>
            </a:r>
            <a:b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</a:b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показників енергетичної ефективності та техніко-економічних показниках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39</a:t>
            </a:fld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DA0C93A-5E62-9E8C-03C3-78D83B12A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538529"/>
              </p:ext>
            </p:extLst>
          </p:nvPr>
        </p:nvGraphicFramePr>
        <p:xfrm>
          <a:off x="395536" y="2032718"/>
          <a:ext cx="8445424" cy="4348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65304">
                  <a:extLst>
                    <a:ext uri="{9D8B030D-6E8A-4147-A177-3AD203B41FA5}">
                      <a16:colId xmlns:a16="http://schemas.microsoft.com/office/drawing/2014/main" val="28834478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490972991"/>
                    </a:ext>
                  </a:extLst>
                </a:gridCol>
              </a:tblGrid>
              <a:tr h="18604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ДНЗ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200" u="none" strike="noStrike" baseline="30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12380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1604964872"/>
                  </a:ext>
                </a:extLst>
              </a:tr>
              <a:tr h="172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Навантаження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системи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опалення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кВт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1681696669"/>
                  </a:ext>
                </a:extLst>
              </a:tr>
              <a:tr h="172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Навантаження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системи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вентиляції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кВт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2939906303"/>
                  </a:ext>
                </a:extLst>
              </a:tr>
              <a:tr h="172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Середнє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навантаження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ГВП, кВт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1960990774"/>
                  </a:ext>
                </a:extLst>
              </a:tr>
              <a:tr h="18604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Розрахункова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температура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навколишнього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середовища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u="none" strike="noStrike" baseline="30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2138031076"/>
                  </a:ext>
                </a:extLst>
              </a:tr>
              <a:tr h="18604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Середня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температура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опалювального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сезону, </a:t>
                      </a:r>
                      <a:r>
                        <a:rPr lang="ru-RU" sz="1200" u="none" strike="noStrike" baseline="30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2499142667"/>
                  </a:ext>
                </a:extLst>
              </a:tr>
              <a:tr h="18604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Температура внутрішнього повітря, </a:t>
                      </a:r>
                      <a:r>
                        <a:rPr lang="ru-RU" sz="1200" u="none" strike="noStrike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1762809069"/>
                  </a:ext>
                </a:extLst>
              </a:tr>
              <a:tr h="172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Тривалість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опалювального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періода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Київ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діб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2341581848"/>
                  </a:ext>
                </a:extLst>
              </a:tr>
              <a:tr h="18604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Нижча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теплота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згорання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природного газу, кДж/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200" u="none" strike="noStrike" baseline="30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225656363"/>
                  </a:ext>
                </a:extLst>
              </a:tr>
              <a:tr h="18604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Вища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теплота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згорання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приодного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газу, кДж/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200" u="none" strike="noStrike" baseline="30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2548925758"/>
                  </a:ext>
                </a:extLst>
              </a:tr>
              <a:tr h="18604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Задана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номінальна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температура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подавального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теплоносія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u="none" strike="noStrike" baseline="30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2730310764"/>
                  </a:ext>
                </a:extLst>
              </a:tr>
              <a:tr h="18604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Задана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номінальна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температура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зворотнього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теплоносія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u="none" strike="noStrike" baseline="30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1518204460"/>
                  </a:ext>
                </a:extLst>
              </a:tr>
              <a:tr h="172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Потужність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термоакумуляційної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електрокабельної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системи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опалення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ТАЕКО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кВт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1072329412"/>
                  </a:ext>
                </a:extLst>
              </a:tr>
              <a:tr h="172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Відбір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теплової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енергії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свердловин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умова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реверсивного режиму з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пас.хол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.), Вт/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м.п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1376203413"/>
                  </a:ext>
                </a:extLst>
              </a:tr>
              <a:tr h="172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свердловин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глибина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- 100 м),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2969655405"/>
                  </a:ext>
                </a:extLst>
              </a:tr>
              <a:tr h="172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Розмір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ділянки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свердловин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соток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2538056735"/>
                  </a:ext>
                </a:extLst>
              </a:tr>
              <a:tr h="172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Встановлена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потужність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ККБ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СВ, кВт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2195318521"/>
                  </a:ext>
                </a:extLst>
              </a:tr>
              <a:tr h="172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Встановлена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потужність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вентиляторів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СВ, кВт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2990780440"/>
                  </a:ext>
                </a:extLst>
              </a:tr>
              <a:tr h="172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Встановлена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електрична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потужність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джерела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теплової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енергії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кВт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2254055663"/>
                  </a:ext>
                </a:extLst>
              </a:tr>
              <a:tr h="172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Встановлена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електрична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потужність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формування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мікроклімату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обєкту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(без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.), кВт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531070161"/>
                  </a:ext>
                </a:extLst>
              </a:tr>
              <a:tr h="172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електроенергії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бюджетних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установок (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ринковий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грн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/кВт*год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2467603900"/>
                  </a:ext>
                </a:extLst>
              </a:tr>
              <a:tr h="172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 на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теплову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енергію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бюджетних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грн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/Гкал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1965613527"/>
                  </a:ext>
                </a:extLst>
              </a:tr>
              <a:tr h="18604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 на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газ для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бюджетних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грн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200" u="none" strike="noStrike" baseline="30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0" marR="6190" marT="6190" marB="0" anchor="b"/>
                </a:tc>
                <a:extLst>
                  <a:ext uri="{0D108BD9-81ED-4DB2-BD59-A6C34878D82A}">
                    <a16:rowId xmlns:a16="http://schemas.microsoft.com/office/drawing/2014/main" val="2113643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279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1. Загальний підхід до проектування шкіл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4392488" cy="4968552"/>
          </a:xfrm>
        </p:spPr>
        <p:txBody>
          <a:bodyPr>
            <a:normAutofit lnSpcReduction="10000"/>
          </a:bodyPr>
          <a:lstStyle/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Враховуючи 2-поверховість та вищенаведене розташування основних приміщень,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план будівлі можна привести до вигляду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вузлової топологічної схеми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з концентричним розміщенням вузлів.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Зовнішні кола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навколо вузлів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відповідають функціональним зонам вищих поверхів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Елементами схеми представлені наступні блок-секції:</a:t>
            </a:r>
          </a:p>
          <a:p>
            <a:pPr marL="715963" indent="-350838">
              <a:buFont typeface="Wingdings" panose="05000000000000000000" pitchFamily="2" charset="2"/>
              <a:buChar char="Ø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Навчальний блок старших класів</a:t>
            </a:r>
          </a:p>
          <a:p>
            <a:pPr marL="715963" indent="-350838">
              <a:buFont typeface="Wingdings" panose="05000000000000000000" pitchFamily="2" charset="2"/>
              <a:buChar char="Ø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Навчальний блок молодших класів</a:t>
            </a:r>
          </a:p>
          <a:p>
            <a:pPr marL="715963" indent="-350838">
              <a:buFont typeface="Wingdings" panose="05000000000000000000" pitchFamily="2" charset="2"/>
              <a:buChar char="Ø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Сходові вузли</a:t>
            </a:r>
          </a:p>
          <a:p>
            <a:pPr marL="715963" indent="-350838">
              <a:buFont typeface="Wingdings" panose="05000000000000000000" pitchFamily="2" charset="2"/>
              <a:buChar char="Ø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Адміністративні та допоміжні приміщення</a:t>
            </a:r>
          </a:p>
          <a:p>
            <a:pPr marL="715963" indent="-350838">
              <a:buFont typeface="Wingdings" panose="05000000000000000000" pitchFamily="2" charset="2"/>
              <a:buChar char="Ø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Спортивна зала</a:t>
            </a:r>
          </a:p>
          <a:p>
            <a:pPr marL="715963" indent="-350838">
              <a:buFont typeface="Wingdings" panose="05000000000000000000" pitchFamily="2" charset="2"/>
              <a:buChar char="Ø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Актова зала</a:t>
            </a:r>
          </a:p>
          <a:p>
            <a:pPr marL="715963" indent="-350838">
              <a:buFont typeface="Wingdings" panose="05000000000000000000" pitchFamily="2" charset="2"/>
              <a:buChar char="Ø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Столова зала та кухня</a:t>
            </a:r>
          </a:p>
          <a:p>
            <a:endParaRPr lang="uk-UA" sz="1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" t="8941" r="50419" b="10592"/>
          <a:stretch/>
        </p:blipFill>
        <p:spPr>
          <a:xfrm>
            <a:off x="5364089" y="1059032"/>
            <a:ext cx="2978310" cy="3378079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9" t="9794" b="31437"/>
          <a:stretch/>
        </p:blipFill>
        <p:spPr>
          <a:xfrm>
            <a:off x="5580112" y="4456152"/>
            <a:ext cx="2546264" cy="22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8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4320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5.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Теплопостачання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BC9807-50CA-7DD5-4360-F661CD3F0D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32" y="1412775"/>
            <a:ext cx="7051008" cy="498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57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4320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6.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Опалення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7E2C9E-A496-513D-2C64-C809DF795E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5250" r="4242" b="4452"/>
          <a:stretch/>
        </p:blipFill>
        <p:spPr>
          <a:xfrm>
            <a:off x="1012876" y="1431989"/>
            <a:ext cx="7077272" cy="49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20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4320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7.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Вентиляція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2E837D-826D-FFA3-AD54-A67F2671B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26" y="1412776"/>
            <a:ext cx="6989947" cy="4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58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4320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8.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Водопостачання та каналізація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C3B298-1ED2-3B9B-A43A-66104DCA7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6912768" cy="488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62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4320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9.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Електрозабезпечення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871F47-EE26-47E1-DC61-D5A7E288B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0" b="25925"/>
          <a:stretch/>
        </p:blipFill>
        <p:spPr>
          <a:xfrm>
            <a:off x="164857" y="1904343"/>
            <a:ext cx="8814285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40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4320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10.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Техніко-економічний аналіз ефективності інженерних систем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45</a:t>
            </a:fld>
            <a:endParaRPr lang="ru-RU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4E028CA4-CE2A-4330-9E13-8EECFCB9C4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6362035"/>
              </p:ext>
            </p:extLst>
          </p:nvPr>
        </p:nvGraphicFramePr>
        <p:xfrm>
          <a:off x="447056" y="1556792"/>
          <a:ext cx="8239744" cy="4634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15810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4320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10.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Техніко-економічний аналіз ефективності інженерних систем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39A8C0-0BF8-4543-B8FC-E2C04909C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51552"/>
            <a:ext cx="6208752" cy="4335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7D0AED-585C-D4EE-CCBB-AA39A5F5D146}"/>
              </a:ext>
            </a:extLst>
          </p:cNvPr>
          <p:cNvSpPr txBox="1"/>
          <p:nvPr/>
        </p:nvSpPr>
        <p:spPr>
          <a:xfrm>
            <a:off x="683568" y="1757398"/>
            <a:ext cx="14401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Приклад аналізу реальних СОР геотермального теплового насосу.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121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4320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10.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Техніко-економічний аналіз ефективності інженерних систем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D0AED-585C-D4EE-CCBB-AA39A5F5D146}"/>
              </a:ext>
            </a:extLst>
          </p:cNvPr>
          <p:cNvSpPr txBox="1"/>
          <p:nvPr/>
        </p:nvSpPr>
        <p:spPr>
          <a:xfrm>
            <a:off x="683568" y="1757398"/>
            <a:ext cx="1440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Приклад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аналізу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реальних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СОР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ККБ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припливно-витяжних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агрегатів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СВ.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422448-EC6B-1A3A-3C90-1A7B3FD91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51" y="1757398"/>
            <a:ext cx="6289989" cy="421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80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4320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10.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Техніко-економічний аналіз ефективності інженерних систем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48</a:t>
            </a:fld>
            <a:endParaRPr lang="ru-RU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89692EF-3C45-287D-6040-B43896070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8195916"/>
              </p:ext>
            </p:extLst>
          </p:nvPr>
        </p:nvGraphicFramePr>
        <p:xfrm>
          <a:off x="447056" y="1556792"/>
          <a:ext cx="8208912" cy="4582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268823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4320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10.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Техніко-економічний аналіз ефективності інженерних систем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49</a:t>
            </a:fld>
            <a:endParaRPr lang="ru-RU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8B188A66-799D-4E2E-C0A7-4EF648090D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8194722"/>
              </p:ext>
            </p:extLst>
          </p:nvPr>
        </p:nvGraphicFramePr>
        <p:xfrm>
          <a:off x="447056" y="1524173"/>
          <a:ext cx="8208912" cy="4713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5772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1. Загальний підхід до проектування шкіл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4392488" cy="4968552"/>
          </a:xfrm>
        </p:spPr>
        <p:txBody>
          <a:bodyPr>
            <a:normAutofit/>
          </a:bodyPr>
          <a:lstStyle/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Тут і далі на топологічних схемах обведеними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колами позначені вищі поверхи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;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кольорами показано зміну цільового призначення приміщень на різних поверхах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  <a:endParaRPr lang="uk-UA" sz="1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" t="8941" r="50419" b="10592"/>
          <a:stretch/>
        </p:blipFill>
        <p:spPr>
          <a:xfrm>
            <a:off x="5364089" y="1059032"/>
            <a:ext cx="2978310" cy="3378079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9" t="9794" b="31437"/>
          <a:stretch/>
        </p:blipFill>
        <p:spPr>
          <a:xfrm>
            <a:off x="5580112" y="4456152"/>
            <a:ext cx="2546264" cy="225721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93" y="3284984"/>
            <a:ext cx="3240360" cy="26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562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4320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10.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Техніко-економічний аналіз ефективності інженерних систем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50</a:t>
            </a:fld>
            <a:endParaRPr lang="ru-RU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5D30D9A-07DF-041D-DA98-4C7D37B46E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8030871"/>
              </p:ext>
            </p:extLst>
          </p:nvPr>
        </p:nvGraphicFramePr>
        <p:xfrm>
          <a:off x="447056" y="1556792"/>
          <a:ext cx="8208912" cy="4608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03532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4320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10.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Техніко-економічний аналіз ефективності інженерних систем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51</a:t>
            </a:fld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E408BAE-95EE-7AE9-914C-8B0AD4232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055273"/>
              </p:ext>
            </p:extLst>
          </p:nvPr>
        </p:nvGraphicFramePr>
        <p:xfrm>
          <a:off x="359532" y="1414350"/>
          <a:ext cx="8424936" cy="494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8744">
                  <a:extLst>
                    <a:ext uri="{9D8B030D-6E8A-4147-A177-3AD203B41FA5}">
                      <a16:colId xmlns:a16="http://schemas.microsoft.com/office/drawing/2014/main" val="3654567372"/>
                    </a:ext>
                  </a:extLst>
                </a:gridCol>
                <a:gridCol w="494744">
                  <a:extLst>
                    <a:ext uri="{9D8B030D-6E8A-4147-A177-3AD203B41FA5}">
                      <a16:colId xmlns:a16="http://schemas.microsoft.com/office/drawing/2014/main" val="2103329473"/>
                    </a:ext>
                  </a:extLst>
                </a:gridCol>
                <a:gridCol w="494744">
                  <a:extLst>
                    <a:ext uri="{9D8B030D-6E8A-4147-A177-3AD203B41FA5}">
                      <a16:colId xmlns:a16="http://schemas.microsoft.com/office/drawing/2014/main" val="2712265151"/>
                    </a:ext>
                  </a:extLst>
                </a:gridCol>
                <a:gridCol w="494744">
                  <a:extLst>
                    <a:ext uri="{9D8B030D-6E8A-4147-A177-3AD203B41FA5}">
                      <a16:colId xmlns:a16="http://schemas.microsoft.com/office/drawing/2014/main" val="3760113920"/>
                    </a:ext>
                  </a:extLst>
                </a:gridCol>
                <a:gridCol w="494744">
                  <a:extLst>
                    <a:ext uri="{9D8B030D-6E8A-4147-A177-3AD203B41FA5}">
                      <a16:colId xmlns:a16="http://schemas.microsoft.com/office/drawing/2014/main" val="2046364161"/>
                    </a:ext>
                  </a:extLst>
                </a:gridCol>
                <a:gridCol w="545924">
                  <a:extLst>
                    <a:ext uri="{9D8B030D-6E8A-4147-A177-3AD203B41FA5}">
                      <a16:colId xmlns:a16="http://schemas.microsoft.com/office/drawing/2014/main" val="208542509"/>
                    </a:ext>
                  </a:extLst>
                </a:gridCol>
                <a:gridCol w="545924">
                  <a:extLst>
                    <a:ext uri="{9D8B030D-6E8A-4147-A177-3AD203B41FA5}">
                      <a16:colId xmlns:a16="http://schemas.microsoft.com/office/drawing/2014/main" val="1442253079"/>
                    </a:ext>
                  </a:extLst>
                </a:gridCol>
                <a:gridCol w="545924">
                  <a:extLst>
                    <a:ext uri="{9D8B030D-6E8A-4147-A177-3AD203B41FA5}">
                      <a16:colId xmlns:a16="http://schemas.microsoft.com/office/drawing/2014/main" val="964567690"/>
                    </a:ext>
                  </a:extLst>
                </a:gridCol>
                <a:gridCol w="409444">
                  <a:extLst>
                    <a:ext uri="{9D8B030D-6E8A-4147-A177-3AD203B41FA5}">
                      <a16:colId xmlns:a16="http://schemas.microsoft.com/office/drawing/2014/main" val="3871454111"/>
                    </a:ext>
                  </a:extLst>
                </a:gridCol>
              </a:tblGrid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Місяць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250875055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Середня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температура по м.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Києву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1712077308"/>
                  </a:ext>
                </a:extLst>
              </a:tr>
              <a:tr h="13368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 1.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ЕНЕРГЕТИЧНІ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ХАРАКТЕРИСТИКИ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ОБ'ЄКТА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827201558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Відносний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тепловий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потік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СО, кВт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213,94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202,24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161,29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149,59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2446155204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Відносний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тепловий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потік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СВ, кВт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135,98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66,87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73017246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Середнє навантаження ГВП, кВт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2328873173"/>
                  </a:ext>
                </a:extLst>
              </a:tr>
              <a:tr h="26295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Теплонадходження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учасників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навчального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процесу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технологічних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процесів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тощо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окрім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освітлення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кВт*год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2359705327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Теплонадходження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інсоляції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кВт*год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9591,0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16195,0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19176,0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10859,0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3408,0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213228359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Споживання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енергії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місяцям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СО, кВт*год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156604,08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148039,68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118064,28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33998,4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109499,88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136415,52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1035069088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Споживання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енергії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місяцям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СО, кДж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563774688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532942848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425031408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122394240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128887200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394199568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491095872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2640257803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Споживання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енергії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місяцям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СО, Гкал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127,32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117,32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661191631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Споживання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енергії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місяцям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 (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коефіцієнт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еф-сті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рекуперації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- 0,6), кВт*год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42119,28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39814,94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31754,16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9629,28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18406,14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36687,84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326140020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Споживання енергії по місяцям СВ (коефіцієнт еф-сті рекуперації - 0,6), кДж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151629408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143333784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114314976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32918400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34665408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66262104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132076224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229748815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Споживання енергії по місяцям СВ (коефіцієнт еф-сті рекуперації - 0,6), Гкал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27,31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568939223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Споживання енергії по місяцям СГВП, кВт*год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16762,8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16762,8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16762,8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16762,8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16762,8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16762,8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16762,8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761590265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Споживання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енергії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місяцям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СГВП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кДж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60346080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60346080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60346080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60346080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60346080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60346080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60346080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334139967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Споживання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енергії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місяцям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СГВП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Гкал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567493395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Температури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подавальному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трубопроводі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джерела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енергії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38,29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35,93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1883434057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Температури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зворотньому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трубопроводі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джерела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енергії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30,62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1652086605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Середня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температура подав./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звор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31,49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26,73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30,66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94444639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Сумарне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споживання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енергії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обєктом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виключенням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базових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надходжень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кВт*год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179671,2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165314,4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120674,2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11017,2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21623,1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110396,8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156746,2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658,2884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040088397"/>
                  </a:ext>
                </a:extLst>
              </a:tr>
              <a:tr h="13368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 2.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ЕНЕРГЕТИЧНІ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ХАРАКТЕРИСТИКИ СИСТЕМ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ФОРМУВАННЯ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МІКРОКЛІМАТУ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(ЗИМОВИЙ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ПЕРІОД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391675631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Витрата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енергоресурсу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ТАЕКО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кВт*год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18739,2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18739,2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18739,2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9216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18739,2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18739,2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112128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2587463802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Фактичний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СОР геотермального реверсивного теплового насосу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6,987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8,567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7,256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4085868938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Фактичний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СОР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ККД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3,467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4,472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69371435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Витрата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енергоресурсу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електричної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енергії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компресор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ТН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кВт*год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17947,57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14645,64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7645,35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-2785,49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-1632,43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7785,1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13370,7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56976,44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4190818387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Витрата енегоресурсу ККБ СВ, кВт*год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12148,6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10983,4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7417,5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1686,4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4086,6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9504,6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47387,5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535429407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Витрата енергоресурсу циркуляційними насосами СО та вентиляторами СВ, кВт*год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8732,5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8732,5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61127,5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2186061852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Сумарне фактичне пряме енергоспоживання системи, кВт*год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57567,87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53100,74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42534,55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16723,41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18002,47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39343,4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50347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277619,4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847314719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Витрата енергоресурсу Варіант альтернативний 1. Газова котельня (неконденсаційні котли), м3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22600,15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20794,27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15179,15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1385,81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2719,88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13886,39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19716,5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96282,15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656837191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Витрата енергоресурсу Варіант альтернативний 2. Газова котельня (конденсаційні котли), м3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17758,45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16339,45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11927,28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1088,93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2137,2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10911,47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15492,58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75655,36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600227773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Витрата енергоресурсу Варіант альтернативний 3. Центральна ТМ, Гкал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658,3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2052010272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Фінансові експлуатаційні витрати базового варіанту, грн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390381,32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363578,54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300181,4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122458,86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130133,22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281034,5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347056,1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1934824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2771552817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Фінансові експлуатаційні витрати 1 альтернативного варіанту, грн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730399,5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676223,1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507769,5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93969,3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133991,4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468986,7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643890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3255230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876291631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Фінансові експлуатаційні витрати 2 альтернативного варіанту, грн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585148,5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542578,5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410213,4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85062,9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116511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379739,1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517172,4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2636426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3910603140"/>
                  </a:ext>
                </a:extLst>
              </a:tr>
              <a:tr h="13368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Фінансові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експлуатаційні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витрати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альтернативного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варіанту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грн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353670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329685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254805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88665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237450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315255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1650450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8" marR="4168" marT="4168" marB="0" anchor="b"/>
                </a:tc>
                <a:extLst>
                  <a:ext uri="{0D108BD9-81ED-4DB2-BD59-A6C34878D82A}">
                    <a16:rowId xmlns:a16="http://schemas.microsoft.com/office/drawing/2014/main" val="2062738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9184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980728"/>
            <a:ext cx="8208912" cy="4320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10.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Техніко-економічний аналіз ефективності інженерних систем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52</a:t>
            </a:fld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5FF8D74-8F75-F236-594F-D59BBEACE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865796"/>
              </p:ext>
            </p:extLst>
          </p:nvPr>
        </p:nvGraphicFramePr>
        <p:xfrm>
          <a:off x="722846" y="2279886"/>
          <a:ext cx="7698308" cy="4076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6925">
                  <a:extLst>
                    <a:ext uri="{9D8B030D-6E8A-4147-A177-3AD203B41FA5}">
                      <a16:colId xmlns:a16="http://schemas.microsoft.com/office/drawing/2014/main" val="2701993166"/>
                    </a:ext>
                  </a:extLst>
                </a:gridCol>
                <a:gridCol w="2441383">
                  <a:extLst>
                    <a:ext uri="{9D8B030D-6E8A-4147-A177-3AD203B41FA5}">
                      <a16:colId xmlns:a16="http://schemas.microsoft.com/office/drawing/2014/main" val="3328200068"/>
                    </a:ext>
                  </a:extLst>
                </a:gridCol>
              </a:tblGrid>
              <a:tr h="10191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Базова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система (ГЗТН+ТАЕКО)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31582173"/>
                  </a:ext>
                </a:extLst>
              </a:tr>
              <a:tr h="10191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Варіант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альтернативний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</a:t>
                      </a:r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Газова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котельня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неконденсаційні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котли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35261596"/>
                  </a:ext>
                </a:extLst>
              </a:tr>
              <a:tr h="10191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Варіант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альтернативний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 </a:t>
                      </a:r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Газова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котельня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конденсаційні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котли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66790734"/>
                  </a:ext>
                </a:extLst>
              </a:tr>
              <a:tr h="10191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Варіант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альтернативний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 Центральна </a:t>
                      </a:r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теплова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мережа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307280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0A16FEB-A7C0-1D1C-9993-5E86890B8757}"/>
              </a:ext>
            </a:extLst>
          </p:cNvPr>
          <p:cNvSpPr txBox="1"/>
          <p:nvPr/>
        </p:nvSpPr>
        <p:spPr>
          <a:xfrm>
            <a:off x="447056" y="1441768"/>
            <a:ext cx="8239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Вартості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Гкал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теплової енергії по паливній та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енергоексплуатаційній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складовими, грн/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Гкал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86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11.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Впровадження заходів з енергоефективності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8208912" cy="4896544"/>
          </a:xfrm>
        </p:spPr>
        <p:txBody>
          <a:bodyPr>
            <a:normAutofit lnSpcReduction="10000"/>
          </a:bodyPr>
          <a:lstStyle/>
          <a:p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Високий рівень енергетичної ефективності будівлі досягається шляхом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: </a:t>
            </a:r>
          </a:p>
          <a:p>
            <a:pPr marL="717550" indent="-358775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Підвищення теплотехнічних показників огороджувальних конструкцій будівлі. </a:t>
            </a:r>
          </a:p>
          <a:p>
            <a:pPr marL="717550" indent="-358775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Встановлення засобів обліку (в тому числі засобів диференційного обліку споживання електричної енергії) та регулювання споживання енергетичних ресурсів.</a:t>
            </a:r>
          </a:p>
          <a:p>
            <a:pPr marL="717550" indent="-358775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Впровадження автоматизованих систем моніторингу і управління інженерними системами.</a:t>
            </a:r>
          </a:p>
          <a:p>
            <a:pPr marL="717550" indent="-358775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Підвищення енергетичної ефективності інженерних систем будівлі. </a:t>
            </a:r>
          </a:p>
          <a:p>
            <a:pPr marL="717550" indent="-358775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Використання альтернативних джерел енергії (з інтегруванням у інженерні системи будівлі).</a:t>
            </a:r>
          </a:p>
          <a:p>
            <a:pPr marL="717550" indent="-358775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Використання </a:t>
            </a:r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теплоакумуляційних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властивостей залізобетонних елементів каркасу будівлі, а також керамічних стінових конструкцій.</a:t>
            </a:r>
          </a:p>
          <a:p>
            <a:pPr marL="717550" indent="-358775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Мінімізації кількості містків холоду шляхом оптимізації форми огороджувальних конструкцій будівлі та зменшенням кількості теплопровідних включень на фасадах.</a:t>
            </a:r>
          </a:p>
          <a:p>
            <a:pPr marL="717550" indent="-358775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Використання енергоефективних світлопрозорих конструкцій та дверей.</a:t>
            </a:r>
          </a:p>
          <a:p>
            <a:pPr marL="717550" indent="-358775">
              <a:buFont typeface="+mj-lt"/>
              <a:buAutoNum type="arabicPeriod"/>
            </a:pP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Застосування систем сонцезахисту для зниження споживання енергії на потреби охолодження та кондиціонування повітря в теплу пору року.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0080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54</a:t>
            </a:fld>
            <a:endParaRPr lang="ru-RU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2B83DCB-DAFD-CB62-528C-0415FAED6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927792"/>
              </p:ext>
            </p:extLst>
          </p:nvPr>
        </p:nvGraphicFramePr>
        <p:xfrm>
          <a:off x="647563" y="1772816"/>
          <a:ext cx="7848873" cy="4248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2421">
                  <a:extLst>
                    <a:ext uri="{9D8B030D-6E8A-4147-A177-3AD203B41FA5}">
                      <a16:colId xmlns:a16="http://schemas.microsoft.com/office/drawing/2014/main" val="277680406"/>
                    </a:ext>
                  </a:extLst>
                </a:gridCol>
                <a:gridCol w="1303991">
                  <a:extLst>
                    <a:ext uri="{9D8B030D-6E8A-4147-A177-3AD203B41FA5}">
                      <a16:colId xmlns:a16="http://schemas.microsoft.com/office/drawing/2014/main" val="1452943291"/>
                    </a:ext>
                  </a:extLst>
                </a:gridCol>
                <a:gridCol w="1303991">
                  <a:extLst>
                    <a:ext uri="{9D8B030D-6E8A-4147-A177-3AD203B41FA5}">
                      <a16:colId xmlns:a16="http://schemas.microsoft.com/office/drawing/2014/main" val="713842426"/>
                    </a:ext>
                  </a:extLst>
                </a:gridCol>
                <a:gridCol w="1108470">
                  <a:extLst>
                    <a:ext uri="{9D8B030D-6E8A-4147-A177-3AD203B41FA5}">
                      <a16:colId xmlns:a16="http://schemas.microsoft.com/office/drawing/2014/main" val="3602828708"/>
                    </a:ext>
                  </a:extLst>
                </a:gridCol>
              </a:tblGrid>
              <a:tr h="92741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огороджувальної конструкції теплоізоляційної оболонки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Приведений опір теплопередачі огороджувальної конструкції, (м</a:t>
                      </a:r>
                      <a:r>
                        <a:rPr lang="uk-UA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uk-U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·К)/Вт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 А. м</a:t>
                      </a:r>
                      <a:r>
                        <a:rPr lang="uk-UA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extLst>
                  <a:ext uri="{0D108BD9-81ED-4DB2-BD59-A6C34878D82A}">
                    <a16:rowId xmlns:a16="http://schemas.microsoft.com/office/drawing/2014/main" val="2622487489"/>
                  </a:ext>
                </a:extLst>
              </a:tr>
              <a:tr h="45420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значення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мінімальні вимоги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944577"/>
                  </a:ext>
                </a:extLst>
              </a:tr>
              <a:tr h="2176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Зовнішні стіни, з них: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4370,2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extLst>
                  <a:ext uri="{0D108BD9-81ED-4DB2-BD59-A6C34878D82A}">
                    <a16:rowId xmlns:a16="http://schemas.microsoft.com/office/drawing/2014/main" val="301901410"/>
                  </a:ext>
                </a:extLst>
              </a:tr>
              <a:tr h="2176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що межують із зовнішнім повітрям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4,26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4,00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4370,2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extLst>
                  <a:ext uri="{0D108BD9-81ED-4DB2-BD59-A6C34878D82A}">
                    <a16:rowId xmlns:a16="http://schemas.microsoft.com/office/drawing/2014/main" val="2233251624"/>
                  </a:ext>
                </a:extLst>
              </a:tr>
              <a:tr h="2176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Покриття, з них: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4363,3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extLst>
                  <a:ext uri="{0D108BD9-81ED-4DB2-BD59-A6C34878D82A}">
                    <a16:rowId xmlns:a16="http://schemas.microsoft.com/office/drawing/2014/main" val="1468046296"/>
                  </a:ext>
                </a:extLst>
              </a:tr>
              <a:tr h="2176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суміщені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</a:t>
                      </a:r>
                      <a:r>
                        <a:rPr lang="uk-U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7,00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4363,3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extLst>
                  <a:ext uri="{0D108BD9-81ED-4DB2-BD59-A6C34878D82A}">
                    <a16:rowId xmlns:a16="http://schemas.microsoft.com/office/drawing/2014/main" val="2042146448"/>
                  </a:ext>
                </a:extLst>
              </a:tr>
              <a:tr h="2176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Конструкції, що межують з ґрунтом: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5475,6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extLst>
                  <a:ext uri="{0D108BD9-81ED-4DB2-BD59-A6C34878D82A}">
                    <a16:rowId xmlns:a16="http://schemas.microsoft.com/office/drawing/2014/main" val="2558358287"/>
                  </a:ext>
                </a:extLst>
              </a:tr>
              <a:tr h="454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підлоги по ґрунту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3,86/4,69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1802/2561,3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extLst>
                  <a:ext uri="{0D108BD9-81ED-4DB2-BD59-A6C34878D82A}">
                    <a16:rowId xmlns:a16="http://schemas.microsoft.com/office/drawing/2014/main" val="3090135330"/>
                  </a:ext>
                </a:extLst>
              </a:tr>
              <a:tr h="2176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стіни цокольного поверху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8,07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1112,3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extLst>
                  <a:ext uri="{0D108BD9-81ED-4DB2-BD59-A6C34878D82A}">
                    <a16:rowId xmlns:a16="http://schemas.microsoft.com/office/drawing/2014/main" val="2327401090"/>
                  </a:ext>
                </a:extLst>
              </a:tr>
              <a:tr h="454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Світлопрозорі огороджу вальні конструкції, з них: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1280,1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extLst>
                  <a:ext uri="{0D108BD9-81ED-4DB2-BD59-A6C34878D82A}">
                    <a16:rowId xmlns:a16="http://schemas.microsoft.com/office/drawing/2014/main" val="3988168936"/>
                  </a:ext>
                </a:extLst>
              </a:tr>
              <a:tr h="2176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вікна і балконні двері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0,98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0,90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1280,1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extLst>
                  <a:ext uri="{0D108BD9-81ED-4DB2-BD59-A6C34878D82A}">
                    <a16:rowId xmlns:a16="http://schemas.microsoft.com/office/drawing/2014/main" val="2979068092"/>
                  </a:ext>
                </a:extLst>
              </a:tr>
              <a:tr h="2176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Зовнішні двері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0,70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0,70</a:t>
                      </a:r>
                      <a:endParaRPr lang="uk-UA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90,2</a:t>
                      </a: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 anchor="ctr"/>
                </a:tc>
                <a:extLst>
                  <a:ext uri="{0D108BD9-81ED-4DB2-BD59-A6C34878D82A}">
                    <a16:rowId xmlns:a16="http://schemas.microsoft.com/office/drawing/2014/main" val="3283903795"/>
                  </a:ext>
                </a:extLst>
              </a:tr>
              <a:tr h="217603">
                <a:tc grid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uk-UA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868" marR="47868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025699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447056" y="1128164"/>
            <a:ext cx="820891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12.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Теплотехнічні характеристики будівлі</a:t>
            </a:r>
          </a:p>
        </p:txBody>
      </p:sp>
    </p:spTree>
    <p:extLst>
      <p:ext uri="{BB962C8B-B14F-4D97-AF65-F5344CB8AC3E}">
        <p14:creationId xmlns:p14="http://schemas.microsoft.com/office/powerpoint/2010/main" val="849850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55</a:t>
            </a:fld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7659A23-76B9-9734-A953-BC19CD3A0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445494"/>
              </p:ext>
            </p:extLst>
          </p:nvPr>
        </p:nvGraphicFramePr>
        <p:xfrm>
          <a:off x="606388" y="1430325"/>
          <a:ext cx="7926052" cy="4926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30822">
                  <a:extLst>
                    <a:ext uri="{9D8B030D-6E8A-4147-A177-3AD203B41FA5}">
                      <a16:colId xmlns:a16="http://schemas.microsoft.com/office/drawing/2014/main" val="1704656113"/>
                    </a:ext>
                  </a:extLst>
                </a:gridCol>
                <a:gridCol w="1497615">
                  <a:extLst>
                    <a:ext uri="{9D8B030D-6E8A-4147-A177-3AD203B41FA5}">
                      <a16:colId xmlns:a16="http://schemas.microsoft.com/office/drawing/2014/main" val="4013622070"/>
                    </a:ext>
                  </a:extLst>
                </a:gridCol>
                <a:gridCol w="1497615">
                  <a:extLst>
                    <a:ext uri="{9D8B030D-6E8A-4147-A177-3AD203B41FA5}">
                      <a16:colId xmlns:a16="http://schemas.microsoft.com/office/drawing/2014/main" val="1381196253"/>
                    </a:ext>
                  </a:extLst>
                </a:gridCol>
              </a:tblGrid>
              <a:tr h="183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</a:rPr>
                        <a:t>Показник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Одиниця виміру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Значення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3227107702"/>
                  </a:ext>
                </a:extLst>
              </a:tr>
              <a:tr h="18363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</a:rPr>
                        <a:t>Річне сумарне споживання енергії, в </a:t>
                      </a:r>
                      <a:r>
                        <a:rPr lang="uk-UA" sz="1200" dirty="0" err="1">
                          <a:effectLst/>
                        </a:rPr>
                        <a:t>т.ч</a:t>
                      </a:r>
                      <a:r>
                        <a:rPr lang="uk-UA" sz="1200" dirty="0">
                          <a:effectLst/>
                        </a:rPr>
                        <a:t>.: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тис. кВт·год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427,55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4025349856"/>
                  </a:ext>
                </a:extLst>
              </a:tr>
              <a:tr h="183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[кВт·тод/м</a:t>
                      </a:r>
                      <a:r>
                        <a:rPr lang="uk-UA" sz="1200" baseline="30000">
                          <a:effectLst/>
                        </a:rPr>
                        <a:t>3</a:t>
                      </a:r>
                      <a:r>
                        <a:rPr lang="uk-UA" sz="1200">
                          <a:effectLst/>
                        </a:rPr>
                        <a:t>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[8,56]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3337769000"/>
                  </a:ext>
                </a:extLst>
              </a:tr>
              <a:tr h="18363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</a:rPr>
                        <a:t>Річне енергоспоживання систем опалення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тис. кВт·год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84,008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4004974810"/>
                  </a:ext>
                </a:extLst>
              </a:tr>
              <a:tr h="183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[кВт·тод/м</a:t>
                      </a:r>
                      <a:r>
                        <a:rPr lang="uk-UA" sz="1200" baseline="30000">
                          <a:effectLst/>
                        </a:rPr>
                        <a:t>3</a:t>
                      </a:r>
                      <a:r>
                        <a:rPr lang="uk-UA" sz="1200">
                          <a:effectLst/>
                        </a:rPr>
                        <a:t>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[1,68]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97913850"/>
                  </a:ext>
                </a:extLst>
              </a:tr>
              <a:tr h="18363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</a:rPr>
                        <a:t>Річне енергоспоживання систем гарячого водопостачання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тис. кВт·год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40,999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1142757603"/>
                  </a:ext>
                </a:extLst>
              </a:tr>
              <a:tr h="183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[кВт·тод/м</a:t>
                      </a:r>
                      <a:r>
                        <a:rPr lang="uk-UA" sz="1200" baseline="30000">
                          <a:effectLst/>
                        </a:rPr>
                        <a:t>3</a:t>
                      </a:r>
                      <a:r>
                        <a:rPr lang="uk-UA" sz="1200">
                          <a:effectLst/>
                        </a:rPr>
                        <a:t>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[0,82]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2090684791"/>
                  </a:ext>
                </a:extLst>
              </a:tr>
              <a:tr h="18363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</a:rPr>
                        <a:t>Річне енергоспоживання систем охолодження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тис. кВт·год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36,08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2744534815"/>
                  </a:ext>
                </a:extLst>
              </a:tr>
              <a:tr h="183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[кВт·тод/м</a:t>
                      </a:r>
                      <a:r>
                        <a:rPr lang="uk-UA" sz="1200" baseline="30000">
                          <a:effectLst/>
                        </a:rPr>
                        <a:t>3</a:t>
                      </a:r>
                      <a:r>
                        <a:rPr lang="uk-UA" sz="1200">
                          <a:effectLst/>
                        </a:rPr>
                        <a:t>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[0,72]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2270246987"/>
                  </a:ext>
                </a:extLst>
              </a:tr>
              <a:tr h="18363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Річне енергоспоживання систем вентиляції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тис. кВт·год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139,959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2114867309"/>
                  </a:ext>
                </a:extLst>
              </a:tr>
              <a:tr h="183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[кВт·тод/м</a:t>
                      </a:r>
                      <a:r>
                        <a:rPr lang="uk-UA" sz="1200" baseline="30000">
                          <a:effectLst/>
                        </a:rPr>
                        <a:t>3</a:t>
                      </a:r>
                      <a:r>
                        <a:rPr lang="uk-UA" sz="1200">
                          <a:effectLst/>
                        </a:rPr>
                        <a:t>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[2,8]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1165047135"/>
                  </a:ext>
                </a:extLst>
              </a:tr>
              <a:tr h="18363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Річне енергоспоживання систем освітлення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тис. кВт·год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126,504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1233463745"/>
                  </a:ext>
                </a:extLst>
              </a:tr>
              <a:tr h="183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[кВт·тод/м</a:t>
                      </a:r>
                      <a:r>
                        <a:rPr lang="uk-UA" sz="1200" baseline="30000">
                          <a:effectLst/>
                        </a:rPr>
                        <a:t>3</a:t>
                      </a:r>
                      <a:r>
                        <a:rPr lang="uk-UA" sz="1200">
                          <a:effectLst/>
                        </a:rPr>
                        <a:t>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[2,53]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3362591237"/>
                  </a:ext>
                </a:extLst>
              </a:tr>
              <a:tr h="18363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Річна сумарна енергопотреба в т.ч.: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тис. кВт·год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382,477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2601801102"/>
                  </a:ext>
                </a:extLst>
              </a:tr>
              <a:tr h="183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[кВт·тод/м</a:t>
                      </a:r>
                      <a:r>
                        <a:rPr lang="uk-UA" sz="1200" baseline="30000">
                          <a:effectLst/>
                        </a:rPr>
                        <a:t>3</a:t>
                      </a:r>
                      <a:r>
                        <a:rPr lang="uk-UA" sz="1200">
                          <a:effectLst/>
                        </a:rPr>
                        <a:t>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[7,66]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2581604950"/>
                  </a:ext>
                </a:extLst>
              </a:tr>
              <a:tr h="18363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- в опаленні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тис. кВт·год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280,098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835632565"/>
                  </a:ext>
                </a:extLst>
              </a:tr>
              <a:tr h="183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[кВт·тод/м</a:t>
                      </a:r>
                      <a:r>
                        <a:rPr lang="uk-UA" sz="1200" baseline="30000">
                          <a:effectLst/>
                        </a:rPr>
                        <a:t>3</a:t>
                      </a:r>
                      <a:r>
                        <a:rPr lang="uk-UA" sz="1200">
                          <a:effectLst/>
                        </a:rPr>
                        <a:t>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[20,49]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1379998156"/>
                  </a:ext>
                </a:extLst>
              </a:tr>
              <a:tr h="18363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- в охолодженні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тис. кВт·год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61,38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1569811705"/>
                  </a:ext>
                </a:extLst>
              </a:tr>
              <a:tr h="183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[кВт·тод/м</a:t>
                      </a:r>
                      <a:r>
                        <a:rPr lang="uk-UA" sz="1200" baseline="30000">
                          <a:effectLst/>
                        </a:rPr>
                        <a:t>3</a:t>
                      </a:r>
                      <a:r>
                        <a:rPr lang="uk-UA" sz="1200">
                          <a:effectLst/>
                        </a:rPr>
                        <a:t>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[4,49]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614747705"/>
                  </a:ext>
                </a:extLst>
              </a:tr>
              <a:tr h="18363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- в гарячому водопостачанні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тис. кВт·год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40,999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3877158936"/>
                  </a:ext>
                </a:extLst>
              </a:tr>
              <a:tr h="183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[кВт·тод/м</a:t>
                      </a:r>
                      <a:r>
                        <a:rPr lang="uk-UA" sz="1200" baseline="30000">
                          <a:effectLst/>
                        </a:rPr>
                        <a:t>3</a:t>
                      </a:r>
                      <a:r>
                        <a:rPr lang="uk-UA" sz="1200">
                          <a:effectLst/>
                        </a:rPr>
                        <a:t>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[3]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2819055674"/>
                  </a:ext>
                </a:extLst>
              </a:tr>
              <a:tr h="18363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Річне споживання первинної енергії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тис. кВт·год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803,599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1295996080"/>
                  </a:ext>
                </a:extLst>
              </a:tr>
              <a:tr h="183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[кВт·тод/м</a:t>
                      </a:r>
                      <a:r>
                        <a:rPr lang="uk-UA" sz="1200" baseline="30000">
                          <a:effectLst/>
                        </a:rPr>
                        <a:t>3</a:t>
                      </a:r>
                      <a:r>
                        <a:rPr lang="uk-UA" sz="1200">
                          <a:effectLst/>
                        </a:rPr>
                        <a:t>]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58,8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3995459476"/>
                  </a:ext>
                </a:extLst>
              </a:tr>
              <a:tr h="18363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</a:rPr>
                        <a:t>Річні викиди парникових газів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>
                          <a:effectLst/>
                        </a:rPr>
                        <a:t>Т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</a:rPr>
                        <a:t>146,744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2888381106"/>
                  </a:ext>
                </a:extLst>
              </a:tr>
              <a:tr h="183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200" dirty="0">
                          <a:effectLst/>
                        </a:rPr>
                        <a:t>кг/</a:t>
                      </a:r>
                      <a:r>
                        <a:rPr lang="uk-UA" sz="1200" dirty="0" err="1">
                          <a:effectLst/>
                        </a:rPr>
                        <a:t>м</a:t>
                      </a:r>
                      <a:r>
                        <a:rPr lang="uk-UA" sz="1200" baseline="30000" dirty="0" err="1">
                          <a:effectLst/>
                        </a:rPr>
                        <a:t>2</a:t>
                      </a:r>
                      <a:r>
                        <a:rPr lang="uk-UA" sz="1200" baseline="30000" dirty="0">
                          <a:effectLst/>
                        </a:rPr>
                        <a:t>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</a:rPr>
                        <a:t>10,74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28" marR="55528" marT="0" marB="0" anchor="ctr"/>
                </a:tc>
                <a:extLst>
                  <a:ext uri="{0D108BD9-81ED-4DB2-BD59-A6C34878D82A}">
                    <a16:rowId xmlns:a16="http://schemas.microsoft.com/office/drawing/2014/main" val="636195676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358944" y="980728"/>
            <a:ext cx="820891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13.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Енергетичні характеристики будівлі</a:t>
            </a:r>
          </a:p>
        </p:txBody>
      </p:sp>
    </p:spTree>
    <p:extLst>
      <p:ext uri="{BB962C8B-B14F-4D97-AF65-F5344CB8AC3E}">
        <p14:creationId xmlns:p14="http://schemas.microsoft.com/office/powerpoint/2010/main" val="30435709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8944" y="980728"/>
            <a:ext cx="820891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13.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Енергетичні характеристики будівлі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2A24FE-1404-510E-BE24-5585E78B6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6" y="1761357"/>
            <a:ext cx="7820910" cy="42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258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57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1E20D-BD72-C076-1C95-B5FB7A58B0AD}"/>
              </a:ext>
            </a:extLst>
          </p:cNvPr>
          <p:cNvSpPr txBox="1"/>
          <p:nvPr/>
        </p:nvSpPr>
        <p:spPr>
          <a:xfrm>
            <a:off x="2771800" y="4256618"/>
            <a:ext cx="36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uk-UA" sz="800" b="1" i="0" u="none" strike="noStrike" baseline="-250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ЕР</a:t>
            </a:r>
            <a:r>
              <a:rPr lang="uk-UA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= [(</a:t>
            </a: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uk-UA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en-US" sz="800" b="1" i="0" u="none" strike="noStrike" baseline="-250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E</a:t>
            </a:r>
            <a:r>
              <a:rPr lang="uk-UA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en-US" sz="800" b="1" i="0" u="none" strike="noStrike" baseline="-250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/ E</a:t>
            </a:r>
            <a:r>
              <a:rPr lang="uk-UA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en-US" sz="800" b="1" i="0" u="none" strike="noStrike" baseline="-250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uk-UA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 100%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BD8B0-9A9F-8FBB-F830-1FA9E4252822}"/>
              </a:ext>
            </a:extLst>
          </p:cNvPr>
          <p:cNvSpPr txBox="1"/>
          <p:nvPr/>
        </p:nvSpPr>
        <p:spPr>
          <a:xfrm>
            <a:off x="426659" y="1772816"/>
            <a:ext cx="83734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dirty="0">
                <a:solidFill>
                  <a:srgbClr val="1F1A1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Граничне значення питомого енергоспоживання при опаленні та охолодженні для будівель закладів освіти </a:t>
            </a:r>
            <a:r>
              <a:rPr lang="uk-UA" dirty="0">
                <a:solidFill>
                  <a:srgbClr val="1F1A1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згідно мінімальних</a:t>
            </a:r>
            <a:r>
              <a:rPr lang="ru-RU" dirty="0">
                <a:solidFill>
                  <a:srgbClr val="1F1A1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solidFill>
                  <a:srgbClr val="1F1A1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вимог</a:t>
            </a:r>
            <a:r>
              <a:rPr lang="ru-RU" dirty="0">
                <a:solidFill>
                  <a:srgbClr val="1F1A1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до </a:t>
            </a:r>
            <a:r>
              <a:rPr lang="uk-UA" dirty="0">
                <a:solidFill>
                  <a:srgbClr val="1F1A1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енергетичної ефективності будівель</a:t>
            </a:r>
            <a:r>
              <a:rPr lang="uk-UA" sz="1800" dirty="0">
                <a:solidFill>
                  <a:srgbClr val="1F1A1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9A9FAC-EC30-B55B-E783-809F2A1F3DE8}"/>
              </a:ext>
            </a:extLst>
          </p:cNvPr>
          <p:cNvSpPr txBox="1"/>
          <p:nvPr/>
        </p:nvSpPr>
        <p:spPr>
          <a:xfrm>
            <a:off x="1067272" y="2746312"/>
            <a:ext cx="6552728" cy="457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1F1A1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ru-RU" sz="1800" b="1" dirty="0">
                <a:solidFill>
                  <a:srgbClr val="1F1A1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en-US" sz="1800" b="1" baseline="-25000" dirty="0">
                <a:solidFill>
                  <a:srgbClr val="1F1A1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uk-UA" sz="1800" b="1" dirty="0">
                <a:solidFill>
                  <a:srgbClr val="1F1A1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ru-RU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[55Λ</a:t>
            </a:r>
            <a:r>
              <a:rPr lang="ru-RU" sz="1050" b="1" baseline="-25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bci</a:t>
            </a:r>
            <a:r>
              <a:rPr lang="ru-RU" sz="105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+ 24] = [55∙0,31</a:t>
            </a:r>
            <a:r>
              <a:rPr lang="ru-RU" sz="105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+ 24] = [41,15] </a:t>
            </a:r>
            <a:r>
              <a:rPr lang="uk-UA" sz="1800" b="1" dirty="0" err="1">
                <a:solidFill>
                  <a:srgbClr val="1F1A1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кВт·тод</a:t>
            </a:r>
            <a:r>
              <a:rPr lang="uk-UA" sz="1800" b="1" dirty="0">
                <a:solidFill>
                  <a:srgbClr val="1F1A1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/м</a:t>
            </a:r>
            <a:r>
              <a:rPr lang="uk-UA" sz="1800" b="1" baseline="30000" dirty="0">
                <a:solidFill>
                  <a:srgbClr val="1F1A1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3F781C-130E-69FE-3C14-6C6F0409EA62}"/>
              </a:ext>
            </a:extLst>
          </p:cNvPr>
          <p:cNvSpPr txBox="1"/>
          <p:nvPr/>
        </p:nvSpPr>
        <p:spPr>
          <a:xfrm>
            <a:off x="2123728" y="4683729"/>
            <a:ext cx="5688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uk-UA" sz="800" b="1" i="0" u="none" strike="noStrike" baseline="-250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ЕР</a:t>
            </a:r>
            <a:r>
              <a:rPr lang="uk-UA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= [(</a:t>
            </a:r>
            <a:r>
              <a:rPr lang="uk-UA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</a:t>
            </a: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</a:t>
            </a:r>
            <a:r>
              <a:rPr lang="uk-UA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41,15</a:t>
            </a: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/ </a:t>
            </a:r>
            <a:r>
              <a:rPr lang="uk-UA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41,15</a:t>
            </a: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uk-UA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 100% = -94,17%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6825C-B68E-65AE-9658-7447C6837D6F}"/>
              </a:ext>
            </a:extLst>
          </p:cNvPr>
          <p:cNvSpPr txBox="1"/>
          <p:nvPr/>
        </p:nvSpPr>
        <p:spPr>
          <a:xfrm>
            <a:off x="486653" y="3304399"/>
            <a:ext cx="8253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dirty="0">
                <a:solidFill>
                  <a:srgbClr val="1F1A1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Відсоткова різниця між загальним показником питомого енергоспоживання при опаленні та охолодженні та граничним значенням питомого енергоспоживання при опаленні та охолодженні: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868F05-7CDC-7997-0081-6EBE908DAFE2}"/>
              </a:ext>
            </a:extLst>
          </p:cNvPr>
          <p:cNvSpPr txBox="1"/>
          <p:nvPr/>
        </p:nvSpPr>
        <p:spPr>
          <a:xfrm>
            <a:off x="496480" y="5153394"/>
            <a:ext cx="83734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Згідно методики визначення енергетичної ефективності будівель</a:t>
            </a:r>
            <a:r>
              <a:rPr lang="uk-UA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при </a:t>
            </a:r>
            <a:br>
              <a:rPr lang="uk-UA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uk-UA" sz="1800" i="0" u="none" strike="noStrike" baseline="-250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ЕР </a:t>
            </a:r>
            <a:r>
              <a:rPr lang="uk-UA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&lt; -50 %, </a:t>
            </a:r>
            <a:r>
              <a:rPr lang="el-GR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uk-UA" sz="1800" i="0" u="none" strike="noStrike" baseline="-250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ЕР </a:t>
            </a:r>
            <a:r>
              <a:rPr lang="uk-UA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-94,17% &lt; -50 %, рівень енергетичної ефективності будівлі відповідає класу «</a:t>
            </a:r>
            <a:r>
              <a:rPr lang="uk-UA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k-UA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47056" y="1128164"/>
            <a:ext cx="820891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14.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Визначення класу енергетичної ефективності будівлі</a:t>
            </a:r>
          </a:p>
        </p:txBody>
      </p:sp>
    </p:spTree>
    <p:extLst>
      <p:ext uri="{BB962C8B-B14F-4D97-AF65-F5344CB8AC3E}">
        <p14:creationId xmlns:p14="http://schemas.microsoft.com/office/powerpoint/2010/main" val="37323754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58</a:t>
            </a:fld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47056" y="1128164"/>
            <a:ext cx="8208912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14.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Визначення класу енергетичної ефективності будівлі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C92AB0-ECD2-9700-4F2D-BEA9FBC1E1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46598" r="2054" b="25053"/>
          <a:stretch/>
        </p:blipFill>
        <p:spPr>
          <a:xfrm>
            <a:off x="447056" y="1960425"/>
            <a:ext cx="785153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04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292" y="980728"/>
            <a:ext cx="8373416" cy="716660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15. Визначення класу енергетичної ефективності будівлі для різних джерел теплозабезпечення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59</a:t>
            </a:fld>
            <a:endParaRPr lang="ru-RU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79D65076-45F3-9D9C-C7A2-ADA62341F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498876"/>
              </p:ext>
            </p:extLst>
          </p:nvPr>
        </p:nvGraphicFramePr>
        <p:xfrm>
          <a:off x="447056" y="1767731"/>
          <a:ext cx="8249886" cy="45886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2503">
                  <a:extLst>
                    <a:ext uri="{9D8B030D-6E8A-4147-A177-3AD203B41FA5}">
                      <a16:colId xmlns:a16="http://schemas.microsoft.com/office/drawing/2014/main" val="2016364767"/>
                    </a:ext>
                  </a:extLst>
                </a:gridCol>
                <a:gridCol w="786603">
                  <a:extLst>
                    <a:ext uri="{9D8B030D-6E8A-4147-A177-3AD203B41FA5}">
                      <a16:colId xmlns:a16="http://schemas.microsoft.com/office/drawing/2014/main" val="2608578516"/>
                    </a:ext>
                  </a:extLst>
                </a:gridCol>
                <a:gridCol w="1187469">
                  <a:extLst>
                    <a:ext uri="{9D8B030D-6E8A-4147-A177-3AD203B41FA5}">
                      <a16:colId xmlns:a16="http://schemas.microsoft.com/office/drawing/2014/main" val="1045203576"/>
                    </a:ext>
                  </a:extLst>
                </a:gridCol>
                <a:gridCol w="1136521">
                  <a:extLst>
                    <a:ext uri="{9D8B030D-6E8A-4147-A177-3AD203B41FA5}">
                      <a16:colId xmlns:a16="http://schemas.microsoft.com/office/drawing/2014/main" val="3854487300"/>
                    </a:ext>
                  </a:extLst>
                </a:gridCol>
                <a:gridCol w="1043658">
                  <a:extLst>
                    <a:ext uri="{9D8B030D-6E8A-4147-A177-3AD203B41FA5}">
                      <a16:colId xmlns:a16="http://schemas.microsoft.com/office/drawing/2014/main" val="2822664517"/>
                    </a:ext>
                  </a:extLst>
                </a:gridCol>
                <a:gridCol w="856566">
                  <a:extLst>
                    <a:ext uri="{9D8B030D-6E8A-4147-A177-3AD203B41FA5}">
                      <a16:colId xmlns:a16="http://schemas.microsoft.com/office/drawing/2014/main" val="1371734412"/>
                    </a:ext>
                  </a:extLst>
                </a:gridCol>
                <a:gridCol w="856566">
                  <a:extLst>
                    <a:ext uri="{9D8B030D-6E8A-4147-A177-3AD203B41FA5}">
                      <a16:colId xmlns:a16="http://schemas.microsoft.com/office/drawing/2014/main" val="139791206"/>
                    </a:ext>
                  </a:extLst>
                </a:gridCol>
              </a:tblGrid>
              <a:tr h="965492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Показник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Проектний варіант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Централізоване теплопостачання (97%)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noProof="0" dirty="0">
                          <a:effectLst/>
                        </a:rPr>
                        <a:t>Котли</a:t>
                      </a:r>
                      <a:r>
                        <a:rPr lang="ru-RU" sz="1200" u="none" strike="noStrike" dirty="0">
                          <a:effectLst/>
                        </a:rPr>
                        <a:t> на </a:t>
                      </a:r>
                      <a:r>
                        <a:rPr lang="uk-UA" sz="1200" u="none" strike="noStrike" noProof="0" dirty="0">
                          <a:effectLst/>
                        </a:rPr>
                        <a:t>біомасі</a:t>
                      </a:r>
                      <a:r>
                        <a:rPr lang="ru-RU" sz="1200" u="none" strike="noStrike" dirty="0">
                          <a:effectLst/>
                        </a:rPr>
                        <a:t>, </a:t>
                      </a:r>
                      <a:r>
                        <a:rPr lang="uk-UA" sz="1200" u="none" strike="noStrike" noProof="0" dirty="0">
                          <a:effectLst/>
                        </a:rPr>
                        <a:t>автоматизовані</a:t>
                      </a:r>
                      <a:r>
                        <a:rPr lang="ru-RU" sz="1200" u="none" strike="noStrike" dirty="0">
                          <a:effectLst/>
                        </a:rPr>
                        <a:t> (68%)</a:t>
                      </a:r>
                      <a:endParaRPr lang="ru-RU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Газові неконденсаційні котли (76%)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Газові конденсаційні котли (80%)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Одиниця виміру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12441416"/>
                  </a:ext>
                </a:extLst>
              </a:tr>
              <a:tr h="24137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uk-UA" sz="1200" u="none" strike="noStrike" noProof="0" dirty="0">
                          <a:effectLst/>
                        </a:rPr>
                        <a:t>Річне сумарне споживання енергії</a:t>
                      </a:r>
                      <a:r>
                        <a:rPr lang="ru-RU" sz="1200" u="none" strike="noStrike" dirty="0">
                          <a:effectLst/>
                        </a:rPr>
                        <a:t>, в т.ч.:</a:t>
                      </a:r>
                      <a:endParaRPr lang="ru-RU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427,55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805,141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1019,485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944,017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911,946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тис. </a:t>
                      </a:r>
                      <a:r>
                        <a:rPr lang="uk-UA" sz="1200" u="none" strike="noStrike" dirty="0" err="1">
                          <a:effectLst/>
                        </a:rPr>
                        <a:t>кВт·год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4094858"/>
                  </a:ext>
                </a:extLst>
              </a:tr>
              <a:tr h="24137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8,56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16,12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20,41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18,9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18,25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 err="1">
                          <a:effectLst/>
                        </a:rPr>
                        <a:t>кВт·год</a:t>
                      </a:r>
                      <a:r>
                        <a:rPr lang="uk-UA" sz="1200" u="none" strike="noStrike" dirty="0">
                          <a:effectLst/>
                        </a:rPr>
                        <a:t>/м</a:t>
                      </a:r>
                      <a:r>
                        <a:rPr lang="uk-UA" sz="1200" u="none" strike="noStrike" baseline="30000" dirty="0">
                          <a:effectLst/>
                        </a:rPr>
                        <a:t>3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906402"/>
                  </a:ext>
                </a:extLst>
              </a:tr>
              <a:tr h="24137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uk-UA" sz="1200" u="none" strike="noStrike" dirty="0">
                          <a:effectLst/>
                        </a:rPr>
                        <a:t>Річне енергоспоживання систем опалення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84,008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337,756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481,799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431,083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409,532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тис. </a:t>
                      </a:r>
                      <a:r>
                        <a:rPr lang="uk-UA" sz="1200" u="none" strike="noStrike" dirty="0" err="1">
                          <a:effectLst/>
                        </a:rPr>
                        <a:t>кВт·год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1163593"/>
                  </a:ext>
                </a:extLst>
              </a:tr>
              <a:tr h="24137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1,68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6,76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9,64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8,63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8,2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 err="1">
                          <a:effectLst/>
                        </a:rPr>
                        <a:t>кВт·год</a:t>
                      </a:r>
                      <a:r>
                        <a:rPr lang="uk-UA" sz="1200" u="none" strike="noStrike" dirty="0">
                          <a:effectLst/>
                        </a:rPr>
                        <a:t>/м</a:t>
                      </a:r>
                      <a:r>
                        <a:rPr lang="uk-UA" sz="1200" u="none" strike="noStrike" baseline="30000" dirty="0">
                          <a:effectLst/>
                        </a:rPr>
                        <a:t>3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3609868"/>
                  </a:ext>
                </a:extLst>
              </a:tr>
              <a:tr h="24137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uk-UA" sz="1200" u="none" strike="noStrike" noProof="0" dirty="0">
                          <a:effectLst/>
                        </a:rPr>
                        <a:t>Річне енергоспоживання систем гарячого водопостачання</a:t>
                      </a:r>
                      <a:endParaRPr lang="uk-UA" sz="1200" b="0" i="0" u="none" strike="noStrike" noProof="0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40,999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164,842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235,143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210,391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199,871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тис. </a:t>
                      </a:r>
                      <a:r>
                        <a:rPr lang="uk-UA" sz="1200" u="none" strike="noStrike" dirty="0" err="1">
                          <a:effectLst/>
                        </a:rPr>
                        <a:t>кВт·год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5688991"/>
                  </a:ext>
                </a:extLst>
              </a:tr>
              <a:tr h="24137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0,82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3,3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4,71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4,21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[</a:t>
                      </a:r>
                      <a:r>
                        <a:rPr lang="uk-UA" sz="1200" u="none" strike="noStrike" dirty="0">
                          <a:effectLst/>
                        </a:rPr>
                        <a:t>4</a:t>
                      </a:r>
                      <a:r>
                        <a:rPr lang="en-US" sz="1200" u="none" strike="noStrike" dirty="0">
                          <a:effectLst/>
                        </a:rPr>
                        <a:t>]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 err="1">
                          <a:effectLst/>
                        </a:rPr>
                        <a:t>кВт·год</a:t>
                      </a:r>
                      <a:r>
                        <a:rPr lang="uk-UA" sz="1200" u="none" strike="noStrike" dirty="0">
                          <a:effectLst/>
                        </a:rPr>
                        <a:t>/м</a:t>
                      </a:r>
                      <a:r>
                        <a:rPr lang="uk-UA" sz="1200" u="none" strike="noStrike" baseline="30000" dirty="0">
                          <a:effectLst/>
                        </a:rPr>
                        <a:t>3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5300414"/>
                  </a:ext>
                </a:extLst>
              </a:tr>
              <a:tr h="24137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uk-UA" sz="1200" u="none" strike="noStrike" dirty="0">
                          <a:effectLst/>
                        </a:rPr>
                        <a:t>Річне споживання первинної енергії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803,599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1956,898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2611,581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2381,075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2283,116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тис. </a:t>
                      </a:r>
                      <a:r>
                        <a:rPr lang="uk-UA" sz="1200" u="none" strike="noStrike" dirty="0" err="1">
                          <a:effectLst/>
                        </a:rPr>
                        <a:t>кВт·год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7052840"/>
                  </a:ext>
                </a:extLst>
              </a:tr>
              <a:tr h="24137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58,8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143,18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191,09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174,22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167,05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 err="1">
                          <a:effectLst/>
                        </a:rPr>
                        <a:t>кВт·год</a:t>
                      </a:r>
                      <a:r>
                        <a:rPr lang="uk-UA" sz="1200" u="none" strike="noStrike" dirty="0">
                          <a:effectLst/>
                        </a:rPr>
                        <a:t>/м</a:t>
                      </a:r>
                      <a:r>
                        <a:rPr lang="uk-UA" sz="1200" u="none" strike="noStrike" baseline="30000" dirty="0">
                          <a:effectLst/>
                        </a:rPr>
                        <a:t>2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9125748"/>
                  </a:ext>
                </a:extLst>
              </a:tr>
              <a:tr h="25344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uk-UA" sz="1200" u="none" strike="noStrike" dirty="0">
                          <a:effectLst/>
                        </a:rPr>
                        <a:t>Річні викиди парникових газів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146,744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357,347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476,897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434,805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416,917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Т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5591826"/>
                  </a:ext>
                </a:extLst>
              </a:tr>
              <a:tr h="24137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10,74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26,15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34,89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31,81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30,51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кг/м</a:t>
                      </a:r>
                      <a:r>
                        <a:rPr lang="uk-UA" sz="1200" u="none" strike="noStrike" baseline="30000" dirty="0">
                          <a:effectLst/>
                        </a:rPr>
                        <a:t>2 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892805"/>
                  </a:ext>
                </a:extLst>
              </a:tr>
              <a:tr h="724119"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u="none" strike="noStrike" noProof="0" dirty="0">
                          <a:effectLst/>
                        </a:rPr>
                        <a:t>Загальний показник питомого енергоспоживання при опаленні та охолодженні</a:t>
                      </a:r>
                      <a:endParaRPr lang="uk-UA" sz="1200" b="0" i="0" u="none" strike="noStrike" noProof="0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2,4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7,48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10,36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9,35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8,92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 err="1">
                          <a:effectLst/>
                        </a:rPr>
                        <a:t>кВт·год</a:t>
                      </a:r>
                      <a:r>
                        <a:rPr lang="uk-UA" sz="1200" u="none" strike="noStrike" dirty="0">
                          <a:effectLst/>
                        </a:rPr>
                        <a:t>/м</a:t>
                      </a:r>
                      <a:r>
                        <a:rPr lang="uk-UA" sz="1200" u="none" strike="noStrike" baseline="30000" dirty="0">
                          <a:effectLst/>
                        </a:rPr>
                        <a:t>3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2010010"/>
                  </a:ext>
                </a:extLst>
              </a:tr>
              <a:tr h="231837"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u="none" strike="noStrike" noProof="0" dirty="0">
                          <a:effectLst/>
                        </a:rPr>
                        <a:t>Відсоткова різниця</a:t>
                      </a:r>
                      <a:endParaRPr lang="uk-UA" sz="1200" b="0" i="0" u="none" strike="noStrike" noProof="0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-94,17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-81,82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-74,82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-77,28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-78,32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%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1031591"/>
                  </a:ext>
                </a:extLst>
              </a:tr>
              <a:tr h="241373"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u="none" strike="noStrike" dirty="0">
                          <a:effectLst/>
                        </a:rPr>
                        <a:t>Клас енергоефективності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А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А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А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А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А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-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5298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51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1. Загальний підхід до проектування шкіл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7992888" cy="1368152"/>
          </a:xfrm>
        </p:spPr>
        <p:txBody>
          <a:bodyPr>
            <a:normAutofit/>
          </a:bodyPr>
          <a:lstStyle/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Оскільки блоки будівель </a:t>
            </a:r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ЗОШ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мають складну структуру,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вершини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їх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топологічних схем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(вершини графів)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можуть бути представлені у вигляді множин, що містять свої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підмножини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 </a:t>
            </a:r>
            <a:endParaRPr lang="uk-UA" sz="1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68" y="2564904"/>
            <a:ext cx="557964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614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1004692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16. Визначення класу енергетичної ефективності будівлі для різних джерел теплозабезпечення</a:t>
            </a:r>
            <a:r>
              <a:rPr lang="en-US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 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відносно класичного джерела теплопостачання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60</a:t>
            </a:fld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FACF9B6-C0EE-80ED-2E0E-3061A7EAC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440044"/>
              </p:ext>
            </p:extLst>
          </p:nvPr>
        </p:nvGraphicFramePr>
        <p:xfrm>
          <a:off x="457200" y="2348880"/>
          <a:ext cx="8229600" cy="3634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6644">
                  <a:extLst>
                    <a:ext uri="{9D8B030D-6E8A-4147-A177-3AD203B41FA5}">
                      <a16:colId xmlns:a16="http://schemas.microsoft.com/office/drawing/2014/main" val="556120512"/>
                    </a:ext>
                  </a:extLst>
                </a:gridCol>
                <a:gridCol w="956212">
                  <a:extLst>
                    <a:ext uri="{9D8B030D-6E8A-4147-A177-3AD203B41FA5}">
                      <a16:colId xmlns:a16="http://schemas.microsoft.com/office/drawing/2014/main" val="247008868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26340967"/>
                    </a:ext>
                  </a:extLst>
                </a:gridCol>
                <a:gridCol w="1117435">
                  <a:extLst>
                    <a:ext uri="{9D8B030D-6E8A-4147-A177-3AD203B41FA5}">
                      <a16:colId xmlns:a16="http://schemas.microsoft.com/office/drawing/2014/main" val="1100682799"/>
                    </a:ext>
                  </a:extLst>
                </a:gridCol>
                <a:gridCol w="990269">
                  <a:extLst>
                    <a:ext uri="{9D8B030D-6E8A-4147-A177-3AD203B41FA5}">
                      <a16:colId xmlns:a16="http://schemas.microsoft.com/office/drawing/2014/main" val="933292407"/>
                    </a:ext>
                  </a:extLst>
                </a:gridCol>
                <a:gridCol w="854460">
                  <a:extLst>
                    <a:ext uri="{9D8B030D-6E8A-4147-A177-3AD203B41FA5}">
                      <a16:colId xmlns:a16="http://schemas.microsoft.com/office/drawing/2014/main" val="3633221895"/>
                    </a:ext>
                  </a:extLst>
                </a:gridCol>
                <a:gridCol w="854460">
                  <a:extLst>
                    <a:ext uri="{9D8B030D-6E8A-4147-A177-3AD203B41FA5}">
                      <a16:colId xmlns:a16="http://schemas.microsoft.com/office/drawing/2014/main" val="925562818"/>
                    </a:ext>
                  </a:extLst>
                </a:gridCol>
              </a:tblGrid>
              <a:tr h="144016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Показник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Проектний варіант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noProof="0" dirty="0">
                          <a:effectLst/>
                        </a:rPr>
                        <a:t>Централізоване теплопостачання </a:t>
                      </a:r>
                      <a:r>
                        <a:rPr lang="uk-UA" sz="1200" u="none" strike="noStrike" dirty="0">
                          <a:effectLst/>
                        </a:rPr>
                        <a:t>(97%)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noProof="0" dirty="0">
                          <a:effectLst/>
                        </a:rPr>
                        <a:t>Котли</a:t>
                      </a:r>
                      <a:r>
                        <a:rPr lang="ru-RU" sz="1200" u="none" strike="noStrike" dirty="0">
                          <a:effectLst/>
                        </a:rPr>
                        <a:t> </a:t>
                      </a:r>
                      <a:r>
                        <a:rPr lang="uk-UA" sz="1200" u="none" strike="noStrike" noProof="0" dirty="0">
                          <a:effectLst/>
                        </a:rPr>
                        <a:t>на біомасі, автоматичні з механічною подачею палива </a:t>
                      </a:r>
                      <a:r>
                        <a:rPr lang="ru-RU" sz="1200" u="none" strike="noStrike" dirty="0">
                          <a:effectLst/>
                        </a:rPr>
                        <a:t>(68%)</a:t>
                      </a:r>
                      <a:endParaRPr lang="ru-RU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Газові неконденсаційні котли (76%)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Газові конденсаційні котли (80%)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Одиниця виміру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9254198"/>
                  </a:ext>
                </a:extLst>
              </a:tr>
              <a:tr h="12897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uk-UA" sz="1200" u="none" strike="noStrike" noProof="0" dirty="0">
                          <a:effectLst/>
                        </a:rPr>
                        <a:t>Річне сумарне споживання енергії</a:t>
                      </a:r>
                      <a:r>
                        <a:rPr lang="ru-RU" sz="1200" u="none" strike="noStrike" dirty="0">
                          <a:effectLst/>
                        </a:rPr>
                        <a:t>, в т.ч.:</a:t>
                      </a:r>
                      <a:endParaRPr lang="ru-RU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427,55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805,141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1019,485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944,017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911,946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тис. </a:t>
                      </a:r>
                      <a:r>
                        <a:rPr lang="uk-UA" sz="1200" u="none" strike="noStrike" dirty="0" err="1">
                          <a:effectLst/>
                        </a:rPr>
                        <a:t>кВт·год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5863555"/>
                  </a:ext>
                </a:extLst>
              </a:tr>
              <a:tr h="15353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8,56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</a:rPr>
                        <a:t>16,12</a:t>
                      </a:r>
                      <a:endParaRPr lang="uk-UA" sz="1200" b="0" i="0" u="none" strike="noStrike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20,41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18,9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18,25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 err="1">
                          <a:effectLst/>
                        </a:rPr>
                        <a:t>кВт·год</a:t>
                      </a:r>
                      <a:r>
                        <a:rPr lang="uk-UA" sz="1200" u="none" strike="noStrike" dirty="0">
                          <a:effectLst/>
                        </a:rPr>
                        <a:t>/м</a:t>
                      </a:r>
                      <a:r>
                        <a:rPr lang="uk-UA" sz="1200" u="none" strike="noStrike" baseline="30000" dirty="0">
                          <a:effectLst/>
                        </a:rPr>
                        <a:t>3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46595997"/>
                  </a:ext>
                </a:extLst>
              </a:tr>
              <a:tr h="644857">
                <a:tc>
                  <a:txBody>
                    <a:bodyPr/>
                    <a:lstStyle/>
                    <a:p>
                      <a:pPr algn="l" fontAlgn="ctr"/>
                      <a:r>
                        <a:rPr lang="uk-UA" sz="1200" u="none" strike="noStrike" noProof="0" dirty="0">
                          <a:effectLst/>
                        </a:rPr>
                        <a:t>Відсоткова різниця між загальним показником питомого енергоспоживання при опаленні, охолодженні і гарячого водопостачання та показником значенням питомого енергоспоживання при опаленні, охолодженні і гарячого водопостачання при централізованому теплопостачанні</a:t>
                      </a:r>
                      <a:endParaRPr lang="uk-UA" sz="1200" b="0" i="0" u="none" strike="noStrike" noProof="0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u="none" strike="noStrike" dirty="0">
                          <a:effectLst/>
                        </a:rPr>
                        <a:t>-46,9</a:t>
                      </a:r>
                      <a:endParaRPr lang="uk-UA" sz="1200" b="1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0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26,61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17,25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13,21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</a:rPr>
                        <a:t>%</a:t>
                      </a:r>
                      <a:endParaRPr lang="uk-UA" sz="1200" b="0" i="0" u="none" strike="noStrike" dirty="0">
                        <a:solidFill>
                          <a:srgbClr val="1F1A17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8537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13628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3366180" cy="4655542"/>
          </a:xfrm>
        </p:spPr>
        <p:txBody>
          <a:bodyPr>
            <a:normAutofit/>
          </a:bodyPr>
          <a:lstStyle/>
          <a:p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Усі конструктивні елементи передбачають можливість сприйняття як нормативних навантажень та впливів, так і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додаткових динамічних навантажень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.</a:t>
            </a:r>
          </a:p>
          <a:p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Підвальний поверх представляє собою укриття, розраховане на можливість тривалого перебування у ньому усіх школярів та робітників школи. </a:t>
            </a:r>
          </a:p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Воно запроектовано згідно з </a:t>
            </a:r>
            <a:r>
              <a:rPr lang="ru-RU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ДБН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В.2.2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-5 «</a:t>
            </a:r>
            <a:r>
              <a:rPr lang="ru-RU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Будинки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і </a:t>
            </a:r>
            <a:r>
              <a:rPr lang="ru-RU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споруди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 </a:t>
            </a:r>
            <a:r>
              <a:rPr lang="ru-RU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ЗАХИСНІ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СПОРУДИ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ЦИВІЛЬНОЇ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ОБОРОНИ». </a:t>
            </a:r>
            <a:endParaRPr lang="uk-UA" sz="1600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61</a:t>
            </a:fld>
            <a:endParaRPr lang="ru-RU"/>
          </a:p>
        </p:txBody>
      </p:sp>
      <p:pic>
        <p:nvPicPr>
          <p:cNvPr id="8" name="Picture 2" descr="укриття укрытие shel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r="10608"/>
          <a:stretch/>
        </p:blipFill>
        <p:spPr bwMode="auto">
          <a:xfrm>
            <a:off x="3569628" y="2170120"/>
            <a:ext cx="5276700" cy="359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2435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1368152"/>
          </a:xfrm>
        </p:spPr>
        <p:txBody>
          <a:bodyPr>
            <a:normAutofit/>
          </a:bodyPr>
          <a:lstStyle/>
          <a:p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Підвальний поверх запроектований як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споруда подвійного призначення із захисними властивостями сховища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 Його конструкції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запроектовані із урахуванням забезпечення захисту учнів та робітників школи від таких небезпечних чинників надзвичайних ситуацій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у мирний час та в особливий період:</a:t>
            </a:r>
          </a:p>
          <a:p>
            <a:endParaRPr lang="uk-UA" sz="1600" dirty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endParaRPr lang="uk-UA" sz="1600" dirty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uk-UA" sz="1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endParaRPr lang="uk-UA" sz="1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62</a:t>
            </a:fld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66760" y="2924944"/>
            <a:ext cx="4752528" cy="3600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7550"/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а)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від дії повітряної ударної хвилі звичайних засобів ураження та побічної дії сучасної зброї масового ураження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з надмірним розрахунковим тиском для:</a:t>
            </a:r>
          </a:p>
          <a:p>
            <a:pPr marL="1076325"/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1) сховищ Р = 100 кПа (1 </a:t>
            </a:r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кгс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/</a:t>
            </a:r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см2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);</a:t>
            </a:r>
          </a:p>
          <a:p>
            <a:pPr marL="1076325"/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2) сховищ у межах проектної забудови атомних електростанцій </a:t>
            </a:r>
            <a:b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</a:b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Р = 200 кПа (2 </a:t>
            </a:r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кгс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/</a:t>
            </a:r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см2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);</a:t>
            </a:r>
          </a:p>
          <a:p>
            <a:pPr marL="1076325"/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3) сховищ, розміщених у підземних будівлях метрополітенів ліній глибокого закладання Р = 300 кПа (3 </a:t>
            </a:r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кгс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/</a:t>
            </a:r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см2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) та ліній мілкого закладання Р = 100 кПа (1 </a:t>
            </a:r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кгс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/</a:t>
            </a:r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см2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);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91" t="15310" r="38939" b="66252"/>
          <a:stretch/>
        </p:blipFill>
        <p:spPr>
          <a:xfrm>
            <a:off x="5291296" y="4797152"/>
            <a:ext cx="3240360" cy="1513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" t="45994" r="57983" b="7462"/>
          <a:stretch/>
        </p:blipFill>
        <p:spPr>
          <a:xfrm>
            <a:off x="5291296" y="2924944"/>
            <a:ext cx="3240360" cy="1585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1420496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63</a:t>
            </a:fld>
            <a:endParaRPr lang="ru-RU"/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3888432" cy="4467916"/>
          </a:xfrm>
        </p:spPr>
        <p:txBody>
          <a:bodyPr>
            <a:normAutofit/>
          </a:bodyPr>
          <a:lstStyle/>
          <a:p>
            <a:pPr marL="717550"/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б)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від місцевої та загальної дії звичайних засобів ураження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(стрілецької зброї, уламків ручних гранат, артилерійських боєприпасів та авіаційних бомб);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" t="34749" r="57983" b="55576"/>
          <a:stretch/>
        </p:blipFill>
        <p:spPr>
          <a:xfrm>
            <a:off x="467544" y="3432420"/>
            <a:ext cx="3962216" cy="792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7" t="18823" r="51941" b="45098"/>
          <a:stretch/>
        </p:blipFill>
        <p:spPr>
          <a:xfrm>
            <a:off x="4702193" y="1778450"/>
            <a:ext cx="2559741" cy="1869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53" t="18823" r="27171" b="45098"/>
          <a:stretch/>
        </p:blipFill>
        <p:spPr>
          <a:xfrm flipH="1">
            <a:off x="4713488" y="3937941"/>
            <a:ext cx="1142413" cy="2162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92" t="18898" r="3532" b="45023"/>
          <a:stretch/>
        </p:blipFill>
        <p:spPr>
          <a:xfrm>
            <a:off x="7534367" y="1776235"/>
            <a:ext cx="1187462" cy="1872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99" t="60194" r="27125" b="3727"/>
          <a:stretch/>
        </p:blipFill>
        <p:spPr>
          <a:xfrm>
            <a:off x="6139629" y="3936476"/>
            <a:ext cx="1113427" cy="2163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92" t="59996" r="3532" b="3925"/>
          <a:stretch/>
        </p:blipFill>
        <p:spPr>
          <a:xfrm>
            <a:off x="7534367" y="3936476"/>
            <a:ext cx="1187462" cy="2163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7" t="58829" r="51161" b="4437"/>
          <a:stretch/>
        </p:blipFill>
        <p:spPr>
          <a:xfrm>
            <a:off x="467544" y="4512684"/>
            <a:ext cx="3962216" cy="1587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79128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64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88" y="1700808"/>
            <a:ext cx="8388823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038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65</a:t>
            </a:fld>
            <a:endParaRPr lang="ru-RU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67544" y="1841404"/>
            <a:ext cx="5616624" cy="1178877"/>
          </a:xfrm>
        </p:spPr>
        <p:txBody>
          <a:bodyPr>
            <a:normAutofit/>
          </a:bodyPr>
          <a:lstStyle/>
          <a:p>
            <a:pPr marL="717550"/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в.2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)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радіоактивних речовин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, (для сховищ, що розташовуються у зонах можливого хімічного та радіаційного забруднення);</a:t>
            </a:r>
          </a:p>
          <a:p>
            <a:pPr marL="717550"/>
            <a:endParaRPr lang="uk-UA" sz="1600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59" t="65644" r="4283" b="7420"/>
          <a:stretch/>
        </p:blipFill>
        <p:spPr>
          <a:xfrm flipH="1">
            <a:off x="508000" y="4725144"/>
            <a:ext cx="5864198" cy="1512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14546" r="74216" b="7272"/>
          <a:stretch/>
        </p:blipFill>
        <p:spPr>
          <a:xfrm flipH="1">
            <a:off x="6372199" y="1841404"/>
            <a:ext cx="2304254" cy="4395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17" t="39764" r="3563" b="40739"/>
          <a:stretch/>
        </p:blipFill>
        <p:spPr>
          <a:xfrm flipH="1">
            <a:off x="558800" y="2852936"/>
            <a:ext cx="5525368" cy="1636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5117090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66</a:t>
            </a:fld>
            <a:endParaRPr lang="ru-RU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67544" y="1841404"/>
            <a:ext cx="4032448" cy="1083540"/>
          </a:xfrm>
        </p:spPr>
        <p:txBody>
          <a:bodyPr>
            <a:normAutofit/>
          </a:bodyPr>
          <a:lstStyle/>
          <a:p>
            <a:pPr marL="717550"/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г)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бактеріальних (біологічних) засобів, бойових отруйних речовин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(на особливий період);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7" t="23690" r="73895" b="46979"/>
          <a:stretch/>
        </p:blipFill>
        <p:spPr>
          <a:xfrm flipH="1">
            <a:off x="6804247" y="1900139"/>
            <a:ext cx="1800196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7" t="59581" r="73887" b="10066"/>
          <a:stretch/>
        </p:blipFill>
        <p:spPr>
          <a:xfrm flipH="1">
            <a:off x="6804247" y="4149080"/>
            <a:ext cx="1800196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2" t="23690" r="51726" b="46979"/>
          <a:stretch/>
        </p:blipFill>
        <p:spPr>
          <a:xfrm flipH="1">
            <a:off x="4671430" y="1900139"/>
            <a:ext cx="1775339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0" t="59581" r="3283" b="10066"/>
          <a:stretch/>
        </p:blipFill>
        <p:spPr>
          <a:xfrm flipH="1">
            <a:off x="521999" y="4149080"/>
            <a:ext cx="1701160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2" t="59581" r="27092" b="10066"/>
          <a:stretch/>
        </p:blipFill>
        <p:spPr>
          <a:xfrm flipH="1">
            <a:off x="2555775" y="4149080"/>
            <a:ext cx="1773168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55" t="59581" r="50900" b="10066"/>
          <a:stretch/>
        </p:blipFill>
        <p:spPr>
          <a:xfrm flipH="1">
            <a:off x="4671430" y="4149080"/>
            <a:ext cx="1800201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543877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67</a:t>
            </a:fld>
            <a:endParaRPr lang="ru-RU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631256" y="4258523"/>
            <a:ext cx="2086011" cy="2005502"/>
          </a:xfrm>
        </p:spPr>
        <p:txBody>
          <a:bodyPr>
            <a:normAutofit/>
          </a:bodyPr>
          <a:lstStyle/>
          <a:p>
            <a:pPr marL="415925" indent="-400050">
              <a:buFont typeface="+mj-lt"/>
              <a:buAutoNum type="romanUcPeriod"/>
            </a:pP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Сталь – 2.8 см</a:t>
            </a:r>
          </a:p>
          <a:p>
            <a:pPr marL="415925" indent="-400050">
              <a:buFont typeface="+mj-lt"/>
              <a:buAutoNum type="romanUcPeriod"/>
            </a:pP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Бетон – 10 см</a:t>
            </a:r>
          </a:p>
          <a:p>
            <a:pPr marL="415925" indent="-400050">
              <a:buFont typeface="+mj-lt"/>
              <a:buAutoNum type="romanUcPeriod"/>
            </a:pP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Цегляна кладка – 14 см</a:t>
            </a:r>
          </a:p>
          <a:p>
            <a:pPr marL="415925" indent="-400050">
              <a:buFont typeface="+mj-lt"/>
              <a:buAutoNum type="romanUcPeriod"/>
            </a:pPr>
            <a:r>
              <a:rPr lang="uk-UA" sz="1600" b="1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Грунт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 – 14 см</a:t>
            </a:r>
          </a:p>
          <a:p>
            <a:pPr marL="415925" indent="-400050">
              <a:buFont typeface="+mj-lt"/>
              <a:buAutoNum type="romanUcPeriod"/>
            </a:pP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Деревина – 28 см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54" t="18423" r="50403" b="52078"/>
          <a:stretch/>
        </p:blipFill>
        <p:spPr>
          <a:xfrm>
            <a:off x="7152938" y="4281859"/>
            <a:ext cx="1499186" cy="1893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78" t="39728" r="51628" b="40704"/>
          <a:stretch/>
        </p:blipFill>
        <p:spPr>
          <a:xfrm>
            <a:off x="4796805" y="4281859"/>
            <a:ext cx="2080701" cy="1898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7747" r="50568" b="9305"/>
          <a:stretch/>
        </p:blipFill>
        <p:spPr>
          <a:xfrm>
            <a:off x="4796806" y="1772816"/>
            <a:ext cx="3869184" cy="2225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4" t="68337" r="68436" b="5494"/>
          <a:stretch/>
        </p:blipFill>
        <p:spPr>
          <a:xfrm>
            <a:off x="541161" y="4316870"/>
            <a:ext cx="1946079" cy="1858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468795" y="1906468"/>
            <a:ext cx="4392488" cy="2092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7550"/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д)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від зовнішнього іонізуючого випромінювання –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зі ступенем послаблення зовнішнього іонізуючого випромінювання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(коефіцієнт захисту </a:t>
            </a:r>
            <a:r>
              <a:rPr lang="uk-UA" sz="1600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Кз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);</a:t>
            </a:r>
          </a:p>
          <a:p>
            <a:pPr marL="717550"/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У 2 рази знижують вплив проникаючого радіаційного опромінення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:</a:t>
            </a:r>
          </a:p>
          <a:p>
            <a:pPr marL="717550"/>
            <a:endParaRPr lang="uk-UA" sz="1600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4882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68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04" y="1844824"/>
            <a:ext cx="7454791" cy="356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489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69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76" y="1988840"/>
            <a:ext cx="7468247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75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1. Загальний підхід до проектування шкіл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7992888" cy="1368152"/>
          </a:xfrm>
        </p:spPr>
        <p:txBody>
          <a:bodyPr>
            <a:normAutofit/>
          </a:bodyPr>
          <a:lstStyle/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Нижче проілюстрована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можлива конфігурація </a:t>
            </a:r>
            <a:r>
              <a:rPr lang="en-GB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V-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подібної або </a:t>
            </a:r>
            <a:r>
              <a:rPr lang="ru-RU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П</a:t>
            </a:r>
            <a:r>
              <a:rPr lang="en-GB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-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подібної топологічної схеми зі збереженням вимог до окремих елементів</a:t>
            </a:r>
            <a:r>
              <a:rPr lang="ru-RU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 </a:t>
            </a:r>
            <a:endParaRPr lang="uk-UA" sz="1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9" b="19867"/>
          <a:stretch/>
        </p:blipFill>
        <p:spPr>
          <a:xfrm>
            <a:off x="1043608" y="2636912"/>
            <a:ext cx="7200800" cy="29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98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70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40" y="1743664"/>
            <a:ext cx="7468247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231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71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50" y="1664141"/>
            <a:ext cx="7460627" cy="46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426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72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623810"/>
            <a:ext cx="7454791" cy="488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089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73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26043"/>
            <a:ext cx="7460627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64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74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624434"/>
            <a:ext cx="7468247" cy="468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866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75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9" y="1484784"/>
            <a:ext cx="5877932" cy="500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444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76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243" y="1560432"/>
            <a:ext cx="5711513" cy="487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907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77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576685"/>
            <a:ext cx="5698642" cy="486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477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78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606065"/>
            <a:ext cx="6671161" cy="48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00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79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00" y="1988840"/>
            <a:ext cx="8215072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31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8" b="7956"/>
          <a:stretch/>
        </p:blipFill>
        <p:spPr>
          <a:xfrm>
            <a:off x="2411760" y="1735281"/>
            <a:ext cx="6552728" cy="43924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1. Загальний підхід до проектування шкіл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2520280" cy="4799558"/>
          </a:xfrm>
        </p:spPr>
        <p:txBody>
          <a:bodyPr>
            <a:normAutofit lnSpcReduction="10000"/>
          </a:bodyPr>
          <a:lstStyle/>
          <a:p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Тут наведений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результат опрацювання </a:t>
            </a:r>
            <a:r>
              <a:rPr lang="en-GB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V-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подібної або П-подібної схеми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. Подібна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концепція</a:t>
            </a:r>
            <a:r>
              <a:rPr lang="uk-UA" sz="1600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використання класичних планувальних рішень освітніх закладів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дозволяє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 за потреби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«дорощувати» необхідний навчальний простір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та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</a:t>
            </a: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адаптувати план будівлі під будь-яку форму ділянки 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забудови.</a:t>
            </a:r>
            <a:endParaRPr lang="uk-UA" sz="1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5035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17. Конструктивні рішення будівлі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80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28" y="1916832"/>
            <a:ext cx="8215072" cy="34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651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 fontScale="90000"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18. Вартість проектних, </a:t>
            </a:r>
            <a:r>
              <a:rPr lang="uk-UA" sz="1800" b="1" dirty="0" err="1">
                <a:latin typeface="Arial" pitchFamily="34" charset="0"/>
                <a:ea typeface="Open Sans Extrabold" pitchFamily="34" charset="0"/>
                <a:cs typeface="Arial" pitchFamily="34" charset="0"/>
              </a:rPr>
              <a:t>передпроектних</a:t>
            </a:r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 та будівельно-монтажних робіт.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8208912" cy="4896544"/>
          </a:xfrm>
        </p:spPr>
        <p:txBody>
          <a:bodyPr>
            <a:normAutofit/>
          </a:bodyPr>
          <a:lstStyle/>
          <a:p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Вартість будівельно-монтажних робіт складає (разом з </a:t>
            </a:r>
            <a:r>
              <a:rPr lang="uk-UA" sz="1600" b="1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ПДВ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):</a:t>
            </a:r>
          </a:p>
          <a:p>
            <a:pPr marL="0" indent="0" algn="ctr">
              <a:buNone/>
            </a:pP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175 170 185.98  грн.</a:t>
            </a:r>
          </a:p>
          <a:p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Вартість проектних робіт складає (разом з </a:t>
            </a:r>
            <a:r>
              <a:rPr lang="uk-UA" sz="1600" b="1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ПДВ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):</a:t>
            </a:r>
          </a:p>
          <a:p>
            <a:pPr marL="0" indent="0" algn="ctr">
              <a:buNone/>
            </a:pP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8 990 198.60 грн.</a:t>
            </a:r>
            <a:endParaRPr lang="uk-UA" sz="1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Вартість </a:t>
            </a:r>
            <a:r>
              <a:rPr lang="uk-UA" sz="1600" b="1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передпроектних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 робіт складає (разом з </a:t>
            </a:r>
            <a:r>
              <a:rPr lang="uk-UA" sz="1600" b="1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ПДВ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):</a:t>
            </a:r>
          </a:p>
          <a:p>
            <a:pPr marL="0" indent="0" algn="ctr">
              <a:buNone/>
            </a:pPr>
            <a:r>
              <a:rPr lang="uk-UA" sz="1600" b="1" dirty="0">
                <a:solidFill>
                  <a:srgbClr val="005773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2 247 549.65 грн.</a:t>
            </a:r>
            <a:endParaRPr lang="uk-UA" sz="1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Орієнтовна загальна вартість проектування та будівництва школи складає (разом з </a:t>
            </a:r>
            <a:r>
              <a:rPr lang="uk-UA" sz="1600" b="1" dirty="0" err="1">
                <a:latin typeface="Arial" pitchFamily="34" charset="0"/>
                <a:ea typeface="Open Sans" pitchFamily="34" charset="0"/>
                <a:cs typeface="Arial" pitchFamily="34" charset="0"/>
              </a:rPr>
              <a:t>ПДВ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):</a:t>
            </a:r>
            <a:endParaRPr lang="uk-UA" sz="1600" dirty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uk-UA" sz="1600" b="1">
                <a:solidFill>
                  <a:srgbClr val="C00000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186 407 934.23 </a:t>
            </a:r>
            <a:r>
              <a:rPr lang="uk-UA" sz="1600" b="1" dirty="0">
                <a:solidFill>
                  <a:srgbClr val="C00000"/>
                </a:solidFill>
                <a:latin typeface="Arial" pitchFamily="34" charset="0"/>
                <a:ea typeface="Open Sans" pitchFamily="34" charset="0"/>
                <a:cs typeface="Arial" pitchFamily="34" charset="0"/>
              </a:rPr>
              <a:t>грн.</a:t>
            </a:r>
          </a:p>
          <a:p>
            <a:pPr marL="0" indent="0" algn="ctr">
              <a:buNone/>
            </a:pPr>
            <a:endParaRPr lang="uk-UA" sz="1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  <a:p>
            <a:endParaRPr lang="uk-UA" sz="1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2674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128164"/>
            <a:ext cx="8373416" cy="448521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Важливі посилання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82</a:t>
            </a:fld>
            <a:endParaRPr lang="ru-RU"/>
          </a:p>
        </p:txBody>
      </p:sp>
      <p:pic>
        <p:nvPicPr>
          <p:cNvPr id="6" name="Рисунок 16">
            <a:extLst>
              <a:ext uri="{FF2B5EF4-FFF2-40B4-BE49-F238E27FC236}">
                <a16:creationId xmlns:a16="http://schemas.microsoft.com/office/drawing/2014/main" id="{64F30612-B781-4240-B2C8-935FAA41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84" y="1829976"/>
            <a:ext cx="1597680" cy="153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3A1D03-74DA-4F89-BAB5-52FA33BB0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844824"/>
            <a:ext cx="3276240" cy="4304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B71E00-5C99-444A-BF41-8AAAD7E02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1844825"/>
            <a:ext cx="3307362" cy="4304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18">
            <a:extLst>
              <a:ext uri="{FF2B5EF4-FFF2-40B4-BE49-F238E27FC236}">
                <a16:creationId xmlns:a16="http://schemas.microsoft.com/office/drawing/2014/main" id="{DD70AD45-C2BA-4DAB-B3B9-4261A24EC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95" y="4728300"/>
            <a:ext cx="1544827" cy="150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42895" y="3172687"/>
            <a:ext cx="1528298" cy="1624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  <a:sym typeface="Symbol" panose="05050102010706020507" pitchFamily="18" charset="2"/>
              </a:rPr>
              <a:t></a:t>
            </a:r>
          </a:p>
          <a:p>
            <a:endParaRPr lang="uk-UA" sz="1800" b="1" dirty="0">
              <a:latin typeface="Arial" pitchFamily="34" charset="0"/>
              <a:ea typeface="Open Sans Extrabold" pitchFamily="34" charset="0"/>
              <a:cs typeface="Arial" pitchFamily="34" charset="0"/>
              <a:sym typeface="Symbol" panose="05050102010706020507" pitchFamily="18" charset="2"/>
            </a:endParaRPr>
          </a:p>
          <a:p>
            <a:endParaRPr lang="uk-UA" sz="1800" b="1" dirty="0">
              <a:latin typeface="Arial" pitchFamily="34" charset="0"/>
              <a:ea typeface="Open Sans Extrabold" pitchFamily="34" charset="0"/>
              <a:cs typeface="Arial" pitchFamily="34" charset="0"/>
              <a:sym typeface="Symbol" panose="05050102010706020507" pitchFamily="18" charset="2"/>
            </a:endParaRPr>
          </a:p>
          <a:p>
            <a:endParaRPr lang="uk-UA" sz="1800" b="1" dirty="0">
              <a:latin typeface="Arial" pitchFamily="34" charset="0"/>
              <a:ea typeface="Open Sans Extrabold" pitchFamily="34" charset="0"/>
              <a:cs typeface="Arial" pitchFamily="34" charset="0"/>
              <a:sym typeface="Symbol" panose="05050102010706020507" pitchFamily="18" charset="2"/>
            </a:endParaRPr>
          </a:p>
          <a:p>
            <a:endParaRPr lang="uk-UA" sz="1800" b="1" dirty="0">
              <a:latin typeface="Arial" pitchFamily="34" charset="0"/>
              <a:ea typeface="Open Sans Extrabold" pitchFamily="34" charset="0"/>
              <a:cs typeface="Arial" pitchFamily="34" charset="0"/>
              <a:sym typeface="Symbol" panose="05050102010706020507" pitchFamily="18" charset="2"/>
            </a:endParaRPr>
          </a:p>
          <a:p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  <a:sym typeface="Symbol" panose="05050102010706020507" pitchFamily="18" charset="2"/>
              </a:rPr>
              <a:t></a:t>
            </a:r>
            <a:endParaRPr lang="uk-UA" sz="1800" b="1" dirty="0">
              <a:latin typeface="Arial" pitchFamily="34" charset="0"/>
              <a:ea typeface="Open Sans Extrabol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3998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440160"/>
          </a:xfrm>
        </p:spPr>
        <p:txBody>
          <a:bodyPr>
            <a:norm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Дякуємо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04368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56" y="1078073"/>
            <a:ext cx="8208912" cy="428628"/>
          </a:xfrm>
        </p:spPr>
        <p:txBody>
          <a:bodyPr>
            <a:normAutofit/>
          </a:bodyPr>
          <a:lstStyle/>
          <a:p>
            <a:pPr algn="l"/>
            <a:r>
              <a:rPr lang="uk-UA" sz="1800" b="1" dirty="0">
                <a:latin typeface="Arial" pitchFamily="34" charset="0"/>
                <a:ea typeface="Open Sans Extrabold" pitchFamily="34" charset="0"/>
                <a:cs typeface="Arial" pitchFamily="34" charset="0"/>
              </a:rPr>
              <a:t>1. Загальний підхід до проектування шкіл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188424" cy="1008112"/>
          </a:xfrm>
        </p:spPr>
        <p:txBody>
          <a:bodyPr>
            <a:normAutofit lnSpcReduction="10000"/>
          </a:bodyPr>
          <a:lstStyle/>
          <a:p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Використання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 в якості базової </a:t>
            </a:r>
            <a:r>
              <a:rPr lang="uk-UA" sz="1600" b="1" dirty="0">
                <a:latin typeface="Arial" pitchFamily="34" charset="0"/>
                <a:ea typeface="Open Sans" pitchFamily="34" charset="0"/>
                <a:cs typeface="Arial" pitchFamily="34" charset="0"/>
              </a:rPr>
              <a:t>Ш-подібної топологічної схеми дозволяє мати значно більшу варіативність напрямів розширення навчального простору</a:t>
            </a:r>
            <a:r>
              <a:rPr lang="uk-UA" sz="1600" dirty="0">
                <a:latin typeface="Arial" pitchFamily="34" charset="0"/>
                <a:ea typeface="Open Sans" pitchFamily="34" charset="0"/>
                <a:cs typeface="Arial" pitchFamily="34" charset="0"/>
              </a:rPr>
              <a:t>, передбачаючи розташування спортивної, актової і столової залів у  центральній частині схеми.</a:t>
            </a:r>
            <a:endParaRPr lang="uk-UA" sz="1600" b="1" dirty="0">
              <a:latin typeface="Arial" pitchFamily="34" charset="0"/>
              <a:ea typeface="Open Sans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1C14A-49F6-4BA5-90C5-57E90CD336D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7" b="21726"/>
          <a:stretch/>
        </p:blipFill>
        <p:spPr>
          <a:xfrm>
            <a:off x="729816" y="2780928"/>
            <a:ext cx="768436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986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ighbors_pres_new" id="{3E0666B1-EAE1-4325-8963-EC07BAF13422}" vid="{4A2B22BE-8F52-437A-AC3F-03C9906B7E2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Neighbors_pres_new</Template>
  <TotalTime>23610</TotalTime>
  <Words>3919</Words>
  <Application>Microsoft Office PowerPoint</Application>
  <PresentationFormat>Екран (4:3)</PresentationFormat>
  <Paragraphs>913</Paragraphs>
  <Slides>83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83</vt:i4>
      </vt:variant>
    </vt:vector>
  </HeadingPairs>
  <TitlesOfParts>
    <vt:vector size="89" baseType="lpstr">
      <vt:lpstr>Arial</vt:lpstr>
      <vt:lpstr>Arial Black</vt:lpstr>
      <vt:lpstr>Calibri</vt:lpstr>
      <vt:lpstr>Times New Roman</vt:lpstr>
      <vt:lpstr>Wingdings</vt:lpstr>
      <vt:lpstr>Тема Office</vt:lpstr>
      <vt:lpstr>Енергоефективні та екологічні рішення при проектуванні загальноосвітніх шкіл нового зразку в реаліях  воєнного часу</vt:lpstr>
      <vt:lpstr>Презентація PowerPoint</vt:lpstr>
      <vt:lpstr>1. Загальний підхід до проектування шкіл</vt:lpstr>
      <vt:lpstr>1. Загальний підхід до проектування шкіл</vt:lpstr>
      <vt:lpstr>1. Загальний підхід до проектування шкіл</vt:lpstr>
      <vt:lpstr>1. Загальний підхід до проектування шкіл</vt:lpstr>
      <vt:lpstr>1. Загальний підхід до проектування шкіл</vt:lpstr>
      <vt:lpstr>1. Загальний підхід до проектування шкіл</vt:lpstr>
      <vt:lpstr>1. Загальний підхід до проектування шкіл</vt:lpstr>
      <vt:lpstr>1. Загальний підхід до проектування шкіл</vt:lpstr>
      <vt:lpstr>1. Загальний підхід до проектування шкіл</vt:lpstr>
      <vt:lpstr>1. Загальний підхід до проектування шкіл</vt:lpstr>
      <vt:lpstr>1. Загальний підхід до проектування шкіл</vt:lpstr>
      <vt:lpstr>1. Загальний підхід до проектування шкіл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2. Архітектурні рішення</vt:lpstr>
      <vt:lpstr>3. Принципи, застосовані при проектуванні інженерних мереж</vt:lpstr>
      <vt:lpstr>4. Вихідні та базові величини, які використовувались в розрахунках  показників енергетичної ефективності та техніко-економічних показниках </vt:lpstr>
      <vt:lpstr>5. Теплопостачання</vt:lpstr>
      <vt:lpstr>6. Опалення</vt:lpstr>
      <vt:lpstr>7. Вентиляція</vt:lpstr>
      <vt:lpstr>8. Водопостачання та каналізація</vt:lpstr>
      <vt:lpstr>9. Електрозабезпечення</vt:lpstr>
      <vt:lpstr>10. Техніко-економічний аналіз ефективності інженерних систем</vt:lpstr>
      <vt:lpstr>10. Техніко-економічний аналіз ефективності інженерних систем</vt:lpstr>
      <vt:lpstr>10. Техніко-економічний аналіз ефективності інженерних систем</vt:lpstr>
      <vt:lpstr>10. Техніко-економічний аналіз ефективності інженерних систем</vt:lpstr>
      <vt:lpstr>10. Техніко-економічний аналіз ефективності інженерних систем</vt:lpstr>
      <vt:lpstr>10. Техніко-економічний аналіз ефективності інженерних систем</vt:lpstr>
      <vt:lpstr>10. Техніко-економічний аналіз ефективності інженерних систем</vt:lpstr>
      <vt:lpstr>10. Техніко-економічний аналіз ефективності інженерних систем</vt:lpstr>
      <vt:lpstr>11. Впровадження заходів з енергоефективності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15. Визначення класу енергетичної ефективності будівлі для різних джерел теплозабезпечення</vt:lpstr>
      <vt:lpstr>16. Визначення класу енергетичної ефективності будівлі для різних джерел теплозабезпечення відносно класичного джерела теплопостачання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17. Конструктивні рішення будівлі</vt:lpstr>
      <vt:lpstr>18. Вартість проектних, передпроектних та будівельно-монтажних робіт.</vt:lpstr>
      <vt:lpstr>Важливі посилання</vt:lpstr>
      <vt:lpstr>Дякуємо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Svetlana Berzina</cp:lastModifiedBy>
  <cp:revision>540</cp:revision>
  <dcterms:created xsi:type="dcterms:W3CDTF">2022-07-19T11:18:13Z</dcterms:created>
  <dcterms:modified xsi:type="dcterms:W3CDTF">2022-12-12T19:51:38Z</dcterms:modified>
</cp:coreProperties>
</file>