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889" r:id="rId2"/>
    <p:sldId id="934" r:id="rId3"/>
    <p:sldId id="4783" r:id="rId4"/>
    <p:sldId id="4785" r:id="rId5"/>
    <p:sldId id="4784" r:id="rId6"/>
    <p:sldId id="883" r:id="rId7"/>
    <p:sldId id="917" r:id="rId8"/>
    <p:sldId id="4787" r:id="rId9"/>
    <p:sldId id="4786" r:id="rId10"/>
    <p:sldId id="882" r:id="rId11"/>
    <p:sldId id="930" r:id="rId12"/>
    <p:sldId id="727" r:id="rId13"/>
    <p:sldId id="927" r:id="rId14"/>
    <p:sldId id="884" r:id="rId15"/>
    <p:sldId id="885" r:id="rId16"/>
    <p:sldId id="780" r:id="rId17"/>
    <p:sldId id="772" r:id="rId18"/>
    <p:sldId id="925" r:id="rId19"/>
    <p:sldId id="913" r:id="rId20"/>
    <p:sldId id="886" r:id="rId21"/>
    <p:sldId id="724" r:id="rId22"/>
    <p:sldId id="697" r:id="rId23"/>
    <p:sldId id="931" r:id="rId24"/>
    <p:sldId id="4789" r:id="rId25"/>
    <p:sldId id="4788" r:id="rId26"/>
    <p:sldId id="729" r:id="rId27"/>
  </p:sldIdLst>
  <p:sldSz cx="12192000" cy="6858000"/>
  <p:notesSz cx="6735763" cy="98663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la" initials="" lastIdx="14" clrIdx="0"/>
  <p:cmAuthor id="2" name="Gala" initials="G" lastIdx="23" clrIdx="1">
    <p:extLst>
      <p:ext uri="{19B8F6BF-5375-455C-9EA6-DF929625EA0E}">
        <p15:presenceInfo xmlns:p15="http://schemas.microsoft.com/office/powerpoint/2012/main" userId="Gala" providerId="None"/>
      </p:ext>
    </p:extLst>
  </p:cmAuthor>
  <p:cmAuthor id="3" name="Savostianov Dmytro" initials="SD" lastIdx="10" clrIdx="2"/>
  <p:cmAuthor id="4" name="Volkova Yevgeniia" initials="VY" lastIdx="1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726B"/>
    <a:srgbClr val="C40000"/>
    <a:srgbClr val="2FA345"/>
    <a:srgbClr val="046C6C"/>
    <a:srgbClr val="74B230"/>
    <a:srgbClr val="5AC67B"/>
    <a:srgbClr val="178D66"/>
    <a:srgbClr val="A87946"/>
    <a:srgbClr val="C08D2C"/>
    <a:srgbClr val="F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408" autoAdjust="0"/>
    <p:restoredTop sz="95501" autoAdjust="0"/>
  </p:normalViewPr>
  <p:slideViewPr>
    <p:cSldViewPr snapToGrid="0">
      <p:cViewPr varScale="1">
        <p:scale>
          <a:sx n="105" d="100"/>
          <a:sy n="105" d="100"/>
        </p:scale>
        <p:origin x="156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3B67FC9A-496E-4E5B-BEE5-FDBE47B2EA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7D8D6BD-50B3-43BF-B94E-21476938BF0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4DF8C84-8856-4DFC-B9D6-5C7B3D590B56}" type="datetimeFigureOut">
              <a:rPr lang="ru-RU"/>
              <a:pPr>
                <a:defRPr/>
              </a:pPr>
              <a:t>11.12.2022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C58FA4B-88CC-40D6-AA7A-35D2DB67EBD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A94E03-2585-4FBE-B16D-182B7687D8E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1D5F8B8-5523-4AAA-8196-6F0EC6DC4137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79980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CA8AF3-1A08-41B0-B8FC-793F51E4C6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37C23A-18E2-4C51-9CBC-2B03EAD0796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6C3A4E5-18D5-402F-8176-7E14A4C9E789}" type="datetimeFigureOut">
              <a:rPr lang="en-US"/>
              <a:pPr>
                <a:defRPr/>
              </a:pPr>
              <a:t>12/11/2022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2AE9FDB-3FD7-4E1B-A9EF-3BBE6254A14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BCE03D5-BF35-4FFC-B64D-D67D2F6D60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40E166-49F0-4AE6-B093-6AD14F9A052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73564B-D316-41C3-8196-7CCB94171F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9CC2D72-1505-46E6-9EA1-90F070CB60FD}" type="slidenum">
              <a:rPr lang="en-US" altLang="ru-RU"/>
              <a:pPr>
                <a:defRPr/>
              </a:pPr>
              <a:t>‹№›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817665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bildplatzhalter 1">
            <a:extLst>
              <a:ext uri="{FF2B5EF4-FFF2-40B4-BE49-F238E27FC236}">
                <a16:creationId xmlns:a16="http://schemas.microsoft.com/office/drawing/2014/main" id="{7B92BCDD-455B-4FCF-B861-9CA9C90FCD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izenplatzhalter 2">
            <a:extLst>
              <a:ext uri="{FF2B5EF4-FFF2-40B4-BE49-F238E27FC236}">
                <a16:creationId xmlns:a16="http://schemas.microsoft.com/office/drawing/2014/main" id="{0C76A57D-9824-4315-9AFF-2A06916DC6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UA"/>
          </a:p>
        </p:txBody>
      </p:sp>
      <p:sp>
        <p:nvSpPr>
          <p:cNvPr id="30724" name="Foliennummernplatzhalter 3">
            <a:extLst>
              <a:ext uri="{FF2B5EF4-FFF2-40B4-BE49-F238E27FC236}">
                <a16:creationId xmlns:a16="http://schemas.microsoft.com/office/drawing/2014/main" id="{D46CF04B-1639-488F-8B43-797BF1940E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247677E-6253-4532-934F-EA0C674EB76C}" type="slidenum">
              <a:rPr lang="en-GB" altLang="ru-UA" sz="1200"/>
              <a:pPr/>
              <a:t>1</a:t>
            </a:fld>
            <a:endParaRPr lang="en-GB" altLang="ru-UA" sz="1200"/>
          </a:p>
        </p:txBody>
      </p:sp>
    </p:spTree>
    <p:extLst>
      <p:ext uri="{BB962C8B-B14F-4D97-AF65-F5344CB8AC3E}">
        <p14:creationId xmlns:p14="http://schemas.microsoft.com/office/powerpoint/2010/main" val="4004895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de-DE" dirty="0"/>
              <a:t>- Auf EUROPÄISCHER</a:t>
            </a:r>
            <a:r>
              <a:rPr lang="de-DE" baseline="0" dirty="0"/>
              <a:t> EBENE hat man sich bis 2030 ebenfalls ambitionierte Ziele für die Energiewende gesteckt (</a:t>
            </a:r>
            <a:r>
              <a:rPr lang="de-DE" baseline="0" dirty="0" err="1"/>
              <a:t>Beschluß</a:t>
            </a:r>
            <a:r>
              <a:rPr lang="de-DE" baseline="0" dirty="0"/>
              <a:t> des </a:t>
            </a:r>
            <a:r>
              <a:rPr lang="de-DE" baseline="0" dirty="0" err="1"/>
              <a:t>європ</a:t>
            </a:r>
            <a:r>
              <a:rPr lang="de-DE" baseline="0" dirty="0"/>
              <a:t>. Щури в жовтні 2014 року)</a:t>
            </a:r>
          </a:p>
          <a:p>
            <a:pPr algn="l" rtl="0"/>
            <a:r>
              <a:rPr lang="de-DE" baseline="0" dirty="0"/>
              <a:t>- Baut auf dem geltenden 2020 - Rahmen auf ( + 20% Anteil Erneuerbare Energien, + 20% Energieeffizienz, - 20% CO2)</a:t>
            </a:r>
          </a:p>
          <a:p>
            <a:pPr algn="l" rtl="0"/>
            <a:r>
              <a:rPr lang="de-DE" dirty="0"/>
              <a:t>-</a:t>
            </a:r>
          </a:p>
          <a:p>
            <a:pPr algn="l" rtl="0"/>
            <a:r>
              <a:rPr lang="de-DE" dirty="0"/>
              <a:t>Quelle: https://ec.europa.eu/clima/policies/strategies/2030_de</a:t>
            </a:r>
          </a:p>
          <a:p>
            <a:pPr algn="l" rtl="0"/>
            <a:r>
              <a:rPr lang="de-DE" dirty="0"/>
              <a:t>Інформація Quelle: www.bmwi.de</a:t>
            </a:r>
          </a:p>
          <a:p>
            <a:pPr algn="l"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17F77-A62A-4A91-9321-392812B0783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737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1684A-C3CB-412A-92C9-722667F55FF2}" type="slidenum">
              <a:rPr lang="uk-UA" smtClean="0"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3201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hape 222">
            <a:extLst>
              <a:ext uri="{FF2B5EF4-FFF2-40B4-BE49-F238E27FC236}">
                <a16:creationId xmlns:a16="http://schemas.microsoft.com/office/drawing/2014/main" id="{A18AAEB5-C8E8-4B63-98DE-E6E78B9AEF38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defTabSz="914400">
              <a:buSzPts val="1400"/>
              <a:buFont typeface="Calibri" panose="020F0502020204030204" pitchFamily="34" charset="0"/>
              <a:buNone/>
            </a:pPr>
            <a:endParaRPr lang="ru-RU" altLang="ru-UA" sz="80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12643" name="Shape 223">
            <a:extLst>
              <a:ext uri="{FF2B5EF4-FFF2-40B4-BE49-F238E27FC236}">
                <a16:creationId xmlns:a16="http://schemas.microsoft.com/office/drawing/2014/main" id="{EB1BE145-63E8-43CC-9BEA-D4682BD0440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831C8D-447D-4744-A698-0DC143292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A8515-B501-4786-A402-8019CEDFBF59}" type="datetimeFigureOut">
              <a:rPr lang="ru-RU"/>
              <a:pPr>
                <a:defRPr/>
              </a:pPr>
              <a:t>11.12.2022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413621-0B1F-4F2C-AF44-F1B508127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AC3206-E30C-42E2-88C9-F4DE40DD9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57DBE-AE01-4F3E-9683-78DA491D757F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8865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BE3A19-88ED-42D3-9780-00044B943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5CBDB-22BF-4A81-ADC4-009601856536}" type="datetimeFigureOut">
              <a:rPr lang="ru-RU"/>
              <a:pPr>
                <a:defRPr/>
              </a:pPr>
              <a:t>11.12.2022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CF6840-0A1E-4E8D-AE9E-C37BF13D6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ED3EC9-3698-4F88-B7FC-62F3A6377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50A67-FD22-4D08-BD3D-B475C16656C1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0466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4434DA-54C6-463C-98BD-C9B1B36D5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3D5EE-249D-46FE-8363-A09CC3B38701}" type="datetimeFigureOut">
              <a:rPr lang="ru-RU"/>
              <a:pPr>
                <a:defRPr/>
              </a:pPr>
              <a:t>11.12.2022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D69DF2-9255-4AA7-95C9-AC64A3E58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C5A585-273E-496D-AD46-20EF6257E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32A46-08E2-4583-A325-C12A52BBBA5B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9701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text slide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Key Visual"/>
          <p:cNvGrpSpPr>
            <a:grpSpLocks/>
          </p:cNvGrpSpPr>
          <p:nvPr userDrawn="1"/>
        </p:nvGrpSpPr>
        <p:grpSpPr bwMode="auto">
          <a:xfrm flipV="1">
            <a:off x="165101" y="5310718"/>
            <a:ext cx="3094567" cy="823383"/>
            <a:chOff x="4846637" y="119557"/>
            <a:chExt cx="3783013" cy="1005693"/>
          </a:xfrm>
        </p:grpSpPr>
        <p:sp>
          <p:nvSpPr>
            <p:cNvPr id="5" name="Freihandform: Form 20"/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6" name="Freihandform: Form 21"/>
            <p:cNvSpPr/>
            <p:nvPr userDrawn="1"/>
          </p:nvSpPr>
          <p:spPr bwMode="gray">
            <a:xfrm>
              <a:off x="4919089" y="119557"/>
              <a:ext cx="10376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/>
            </a:p>
          </p:txBody>
        </p:sp>
        <p:sp>
          <p:nvSpPr>
            <p:cNvPr id="7" name="Freihandform: Form 22"/>
            <p:cNvSpPr/>
            <p:nvPr userDrawn="1"/>
          </p:nvSpPr>
          <p:spPr bwMode="gray">
            <a:xfrm>
              <a:off x="7610151" y="119557"/>
              <a:ext cx="507162" cy="478285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/>
            </a:p>
          </p:txBody>
        </p:sp>
        <p:sp>
          <p:nvSpPr>
            <p:cNvPr id="9" name="Freihandform: Form 23"/>
            <p:cNvSpPr/>
            <p:nvPr userDrawn="1"/>
          </p:nvSpPr>
          <p:spPr bwMode="gray">
            <a:xfrm flipH="1">
              <a:off x="7165091" y="119557"/>
              <a:ext cx="949635" cy="480872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/>
            </a:p>
          </p:txBody>
        </p:sp>
        <p:sp>
          <p:nvSpPr>
            <p:cNvPr id="10" name="Freihandform: Form 24"/>
            <p:cNvSpPr/>
            <p:nvPr userDrawn="1"/>
          </p:nvSpPr>
          <p:spPr bwMode="gray">
            <a:xfrm>
              <a:off x="4919089" y="119557"/>
              <a:ext cx="2147675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/>
            </a:p>
          </p:txBody>
        </p:sp>
      </p:grp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599757" y="1361292"/>
            <a:ext cx="9563579" cy="378644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599755" y="320283"/>
            <a:ext cx="11422911" cy="7207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GB" dirty="0"/>
          </a:p>
        </p:txBody>
      </p:sp>
      <p:sp>
        <p:nvSpPr>
          <p:cNvPr id="11" name="Datumsplatzhalter 5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22 Jan. 2019</a:t>
            </a:r>
            <a:endParaRPr lang="en-GB" dirty="0"/>
          </a:p>
        </p:txBody>
      </p:sp>
      <p:sp>
        <p:nvSpPr>
          <p:cNvPr id="12" name="Fußzeilenplatzhalt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Titel of the presentation</a:t>
            </a:r>
          </a:p>
        </p:txBody>
      </p:sp>
      <p:sp>
        <p:nvSpPr>
          <p:cNvPr id="13" name="Foliennummernplatzhalt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ru-RU"/>
              <a:t>Page </a:t>
            </a:r>
            <a:fld id="{CEC9B28C-9164-4CC0-95B2-0B90D37E7ABE}" type="slidenum">
              <a:rPr lang="en-GB" altLang="ru-RU"/>
              <a:pPr>
                <a:defRPr/>
              </a:pPr>
              <a:t>‹№›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59517893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r">
            <a:extLst>
              <a:ext uri="{FF2B5EF4-FFF2-40B4-BE49-F238E27FC236}">
                <a16:creationId xmlns:a16="http://schemas.microsoft.com/office/drawing/2014/main" id="{27D56448-B9FB-451E-9056-4F8E583E4F8E}"/>
              </a:ext>
            </a:extLst>
          </p:cNvPr>
          <p:cNvSpPr/>
          <p:nvPr userDrawn="1"/>
        </p:nvSpPr>
        <p:spPr bwMode="gray">
          <a:xfrm>
            <a:off x="7158567" y="4887384"/>
            <a:ext cx="4864100" cy="29633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800" dirty="0" err="1">
              <a:solidFill>
                <a:schemeClr val="tx2"/>
              </a:solidFill>
              <a:latin typeface="Arial" charset="0"/>
              <a:cs typeface="+mn-cs"/>
            </a:endParaRPr>
          </a:p>
        </p:txBody>
      </p:sp>
      <p:grpSp>
        <p:nvGrpSpPr>
          <p:cNvPr id="6" name="Key Visual">
            <a:extLst>
              <a:ext uri="{FF2B5EF4-FFF2-40B4-BE49-F238E27FC236}">
                <a16:creationId xmlns:a16="http://schemas.microsoft.com/office/drawing/2014/main" id="{C927FC59-B58D-4820-8514-6FCE4C1A350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65101" y="165101"/>
            <a:ext cx="5044017" cy="1341967"/>
            <a:chOff x="4846637" y="119557"/>
            <a:chExt cx="3783013" cy="1005693"/>
          </a:xfrm>
        </p:grpSpPr>
        <p:sp>
          <p:nvSpPr>
            <p:cNvPr id="7" name="Freihandform: Form 8">
              <a:extLst>
                <a:ext uri="{FF2B5EF4-FFF2-40B4-BE49-F238E27FC236}">
                  <a16:creationId xmlns:a16="http://schemas.microsoft.com/office/drawing/2014/main" id="{8B55DD08-30A3-4603-B3A1-C3E7729E6255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8" name="Freihandform: Form 10">
              <a:extLst>
                <a:ext uri="{FF2B5EF4-FFF2-40B4-BE49-F238E27FC236}">
                  <a16:creationId xmlns:a16="http://schemas.microsoft.com/office/drawing/2014/main" id="{ED277802-F342-47E8-BE59-35E8E861C310}"/>
                </a:ext>
              </a:extLst>
            </p:cNvPr>
            <p:cNvSpPr/>
            <p:nvPr userDrawn="1"/>
          </p:nvSpPr>
          <p:spPr bwMode="gray">
            <a:xfrm>
              <a:off x="4919662" y="119557"/>
              <a:ext cx="1036638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/>
            </a:p>
          </p:txBody>
        </p:sp>
        <p:sp>
          <p:nvSpPr>
            <p:cNvPr id="9" name="Freihandform: Form 11">
              <a:extLst>
                <a:ext uri="{FF2B5EF4-FFF2-40B4-BE49-F238E27FC236}">
                  <a16:creationId xmlns:a16="http://schemas.microsoft.com/office/drawing/2014/main" id="{20A92BEB-7996-4068-A7E4-440F5B390207}"/>
                </a:ext>
              </a:extLst>
            </p:cNvPr>
            <p:cNvSpPr/>
            <p:nvPr userDrawn="1"/>
          </p:nvSpPr>
          <p:spPr bwMode="gray">
            <a:xfrm>
              <a:off x="7610475" y="119557"/>
              <a:ext cx="508000" cy="47746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/>
            </a:p>
          </p:txBody>
        </p:sp>
        <p:sp>
          <p:nvSpPr>
            <p:cNvPr id="10" name="Freihandform: Form 13">
              <a:extLst>
                <a:ext uri="{FF2B5EF4-FFF2-40B4-BE49-F238E27FC236}">
                  <a16:creationId xmlns:a16="http://schemas.microsoft.com/office/drawing/2014/main" id="{E7838638-1EBD-4A19-9B7D-577FDF65AB36}"/>
                </a:ext>
              </a:extLst>
            </p:cNvPr>
            <p:cNvSpPr/>
            <p:nvPr userDrawn="1"/>
          </p:nvSpPr>
          <p:spPr bwMode="gray">
            <a:xfrm flipH="1">
              <a:off x="7164387" y="119557"/>
              <a:ext cx="950913" cy="482225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/>
            </a:p>
          </p:txBody>
        </p:sp>
        <p:sp>
          <p:nvSpPr>
            <p:cNvPr id="11" name="Freihandform: Form 15">
              <a:extLst>
                <a:ext uri="{FF2B5EF4-FFF2-40B4-BE49-F238E27FC236}">
                  <a16:creationId xmlns:a16="http://schemas.microsoft.com/office/drawing/2014/main" id="{E0C96D17-15E1-4D51-93DA-F8C0822B0C86}"/>
                </a:ext>
              </a:extLst>
            </p:cNvPr>
            <p:cNvSpPr/>
            <p:nvPr userDrawn="1"/>
          </p:nvSpPr>
          <p:spPr bwMode="gray">
            <a:xfrm>
              <a:off x="4919662" y="119557"/>
              <a:ext cx="214630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/>
            </a:p>
          </p:txBody>
        </p:sp>
      </p:grpSp>
      <p:pic>
        <p:nvPicPr>
          <p:cNvPr id="12" name="Рисунок 16">
            <a:extLst>
              <a:ext uri="{FF2B5EF4-FFF2-40B4-BE49-F238E27FC236}">
                <a16:creationId xmlns:a16="http://schemas.microsoft.com/office/drawing/2014/main" id="{62D4A001-04CA-4082-B467-7DBD48DCDC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88" b="13058"/>
          <a:stretch>
            <a:fillRect/>
          </a:stretch>
        </p:blipFill>
        <p:spPr bwMode="auto">
          <a:xfrm>
            <a:off x="467784" y="5082117"/>
            <a:ext cx="5384800" cy="165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Subline"/>
          <p:cNvSpPr>
            <a:spLocks noGrp="1"/>
          </p:cNvSpPr>
          <p:nvPr>
            <p:ph type="body" sz="quarter" idx="10"/>
          </p:nvPr>
        </p:nvSpPr>
        <p:spPr bwMode="gray">
          <a:xfrm>
            <a:off x="933131" y="3700611"/>
            <a:ext cx="10627783" cy="789960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5" name="Headline"/>
          <p:cNvSpPr>
            <a:spLocks noGrp="1"/>
          </p:cNvSpPr>
          <p:nvPr>
            <p:ph type="title"/>
          </p:nvPr>
        </p:nvSpPr>
        <p:spPr bwMode="gray">
          <a:xfrm>
            <a:off x="933131" y="2736065"/>
            <a:ext cx="10628948" cy="57252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467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173139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/>
          <p:cNvSpPr>
            <a:spLocks noGrp="1"/>
          </p:cNvSpPr>
          <p:nvPr>
            <p:ph type="pic" sz="quarter" idx="10"/>
          </p:nvPr>
        </p:nvSpPr>
        <p:spPr>
          <a:xfrm>
            <a:off x="6096000" y="4"/>
            <a:ext cx="6096000" cy="6854825"/>
          </a:xfrm>
        </p:spPr>
        <p:txBody>
          <a:bodyPr/>
          <a:lstStyle>
            <a:lvl1pPr>
              <a:defRPr b="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5331" y="620688"/>
            <a:ext cx="4752975" cy="1008112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95331" y="1844676"/>
            <a:ext cx="4752975" cy="4464051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271137-53FF-49E3-BFE5-08CBABEA88BF}" type="slidenum">
              <a:rPr lang="de-DE" smtClean="0"/>
              <a:pPr/>
              <a:t>‹№›</a:t>
            </a:fld>
            <a:endParaRPr lang="de-DE"/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0537115" y="6480926"/>
            <a:ext cx="1463541" cy="183728"/>
          </a:xfrm>
        </p:spPr>
        <p:txBody>
          <a:bodyPr wrap="none" lIns="0" tIns="26999" rIns="0" bIns="26999" anchor="ctr" anchorCtr="0">
            <a:spAutoFit/>
          </a:bodyPr>
          <a:lstStyle>
            <a:lvl1pPr marL="0" indent="0" algn="r">
              <a:spcBef>
                <a:spcPts val="0"/>
              </a:spcBef>
              <a:buFont typeface="Arial" panose="020B0604020202020204" pitchFamily="34" charset="0"/>
              <a:buNone/>
              <a:defRPr sz="933" b="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933" b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933" b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933" b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933" b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933" b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933" b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933" b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933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© hier das Copyright einfügen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846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48">
          <p15:clr>
            <a:srgbClr val="FBAE40"/>
          </p15:clr>
        </p15:guide>
        <p15:guide id="2" pos="3432">
          <p15:clr>
            <a:srgbClr val="FBAE40"/>
          </p15:clr>
        </p15:guide>
        <p15:guide id="3" pos="755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6E0BE0-F289-4331-804E-A28DCE8B5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5EC97-B869-475B-B886-FE6F3C2E5B5A}" type="datetimeFigureOut">
              <a:rPr lang="ru-RU"/>
              <a:pPr>
                <a:defRPr/>
              </a:pPr>
              <a:t>11.12.2022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4AEC38-C086-4654-87E5-C0392D8D6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92771F-8BD3-4129-852B-A08EA9E85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1EA0D-0F8A-4989-912F-B46C580FDB92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3092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6842AA-598A-4B60-951C-D202AACBF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AC37C-6D94-4FEA-848F-9880278D1BE6}" type="datetimeFigureOut">
              <a:rPr lang="ru-RU"/>
              <a:pPr>
                <a:defRPr/>
              </a:pPr>
              <a:t>11.12.2022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D77D3B-FC6B-4B50-9C54-987F8BE48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EBF9DD-558A-4338-879B-8055408E6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23B7E-7A6B-4B66-B6F2-AF7EDE6ACD49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9329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086FD666-0990-47FA-BF30-EBE52FB94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1E480-2755-492B-86E3-77B84F823F8C}" type="datetimeFigureOut">
              <a:rPr lang="ru-RU"/>
              <a:pPr>
                <a:defRPr/>
              </a:pPr>
              <a:t>11.12.2022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1F90ABA8-6E16-4960-AAA2-EA752BBCF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E3B8B4B5-36B2-4DAA-9FB9-B6B0C356F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E2196-69EB-4996-A335-08512569DB85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7665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30F0A150-5332-4158-8E95-A20AC92D1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AF1E6-0846-463D-A268-5475FC5E1745}" type="datetimeFigureOut">
              <a:rPr lang="ru-RU"/>
              <a:pPr>
                <a:defRPr/>
              </a:pPr>
              <a:t>11.12.2022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BD6F7B90-A655-4233-9370-2B7A83412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14B8B3C3-A794-4386-85FB-5EFF09C89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0D4EA-A59D-4D50-8A59-A6720A80B3DA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3487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3D363D11-1EA1-4788-BDE1-E58A47C0A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FCE79-FEF4-4BB3-B173-F2F90B1A4237}" type="datetimeFigureOut">
              <a:rPr lang="ru-RU"/>
              <a:pPr>
                <a:defRPr/>
              </a:pPr>
              <a:t>11.12.2022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DB8A709D-5E31-4527-9DD2-E3DCD0118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10CFC9BE-583D-4E72-8EEC-3DB2DBBAA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5561A-D144-48E2-B231-C9E20C504E4B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1067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C59DD50C-70C7-42FA-8445-08D1DF4B3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DEF64-1FD3-4D52-B1B5-70DA41793CC7}" type="datetimeFigureOut">
              <a:rPr lang="ru-RU"/>
              <a:pPr>
                <a:defRPr/>
              </a:pPr>
              <a:t>11.12.2022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45775657-3EC5-46D4-BA36-56BBBF02A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88379825-A9B8-43E7-A486-BA0EC3E1E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85C05-552D-47B1-82C5-B43F9F8610EC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1586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3591ECC3-79DF-402B-A984-739545E34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9C19F-D478-4739-8E3F-A30A9AD52CAC}" type="datetimeFigureOut">
              <a:rPr lang="ru-RU"/>
              <a:pPr>
                <a:defRPr/>
              </a:pPr>
              <a:t>11.12.2022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8C8B044F-7A57-4846-A893-13E045331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B4A644F3-0F32-4636-8046-D6C014A9A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7A150-6C0F-44BE-85CE-DA4104F22815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7309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4CE6241E-BEAA-4326-B221-AA569B992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461C7-C214-44B1-AE69-4FB95E546415}" type="datetimeFigureOut">
              <a:rPr lang="ru-RU"/>
              <a:pPr>
                <a:defRPr/>
              </a:pPr>
              <a:t>11.12.2022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C6BE5C99-4F3F-4637-9D7E-C6D635124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1AAB9CA7-25C5-4D90-9B76-8B05F7462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DAD26-E1B0-4549-8063-4E6CF81B8302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822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68D4A734-4781-4E0A-886F-A1C45E3F026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E24E7657-F070-4A0F-9BF1-C8CE06D0711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914C64-3B36-430C-9919-C9514BDBBA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568031-C3A5-4FC5-B2A4-54DE3A93861B}" type="datetimeFigureOut">
              <a:rPr lang="ru-RU"/>
              <a:pPr>
                <a:defRPr/>
              </a:pPr>
              <a:t>11.12.2022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6FFCF6-BDBD-4ECB-8859-6359D88BAD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FBDF4C-1E6B-42B5-A414-50C956C293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13455AC-E032-4CE6-A76E-EE4FE93C3F03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  <p:pic>
        <p:nvPicPr>
          <p:cNvPr id="1031" name="Picture 6">
            <a:extLst>
              <a:ext uri="{FF2B5EF4-FFF2-40B4-BE49-F238E27FC236}">
                <a16:creationId xmlns:a16="http://schemas.microsoft.com/office/drawing/2014/main" id="{3E0A6C4E-BB42-46A6-8550-CBE04F015957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95425"/>
            <a:ext cx="12192000" cy="861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3" Type="http://schemas.openxmlformats.org/officeDocument/2006/relationships/image" Target="../media/image42.png"/><Relationship Id="rId21" Type="http://schemas.openxmlformats.org/officeDocument/2006/relationships/image" Target="../media/image60.png"/><Relationship Id="rId7" Type="http://schemas.openxmlformats.org/officeDocument/2006/relationships/image" Target="../media/image46.png"/><Relationship Id="rId12" Type="http://schemas.openxmlformats.org/officeDocument/2006/relationships/image" Target="../media/image51.jpeg"/><Relationship Id="rId17" Type="http://schemas.openxmlformats.org/officeDocument/2006/relationships/image" Target="../media/image56.jpeg"/><Relationship Id="rId2" Type="http://schemas.openxmlformats.org/officeDocument/2006/relationships/image" Target="../media/image41.png"/><Relationship Id="rId16" Type="http://schemas.openxmlformats.org/officeDocument/2006/relationships/image" Target="../media/image55.jpeg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jpeg"/><Relationship Id="rId11" Type="http://schemas.openxmlformats.org/officeDocument/2006/relationships/image" Target="../media/image50.jpeg"/><Relationship Id="rId5" Type="http://schemas.openxmlformats.org/officeDocument/2006/relationships/image" Target="../media/image44.jpe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19" Type="http://schemas.openxmlformats.org/officeDocument/2006/relationships/image" Target="../media/image58.png"/><Relationship Id="rId4" Type="http://schemas.openxmlformats.org/officeDocument/2006/relationships/image" Target="../media/image43.png"/><Relationship Id="rId9" Type="http://schemas.openxmlformats.org/officeDocument/2006/relationships/image" Target="../media/image48.jpeg"/><Relationship Id="rId14" Type="http://schemas.openxmlformats.org/officeDocument/2006/relationships/image" Target="../media/image5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3" Type="http://schemas.openxmlformats.org/officeDocument/2006/relationships/image" Target="../media/image63.png"/><Relationship Id="rId7" Type="http://schemas.openxmlformats.org/officeDocument/2006/relationships/image" Target="../media/image67.emf"/><Relationship Id="rId12" Type="http://schemas.openxmlformats.org/officeDocument/2006/relationships/image" Target="../media/image72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6.emf"/><Relationship Id="rId11" Type="http://schemas.openxmlformats.org/officeDocument/2006/relationships/image" Target="../media/image71.png"/><Relationship Id="rId5" Type="http://schemas.openxmlformats.org/officeDocument/2006/relationships/image" Target="../media/image65.emf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svitlana.berzina@gmail.com" TargetMode="Externa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platzhalter 8">
            <a:extLst>
              <a:ext uri="{FF2B5EF4-FFF2-40B4-BE49-F238E27FC236}">
                <a16:creationId xmlns:a16="http://schemas.microsoft.com/office/drawing/2014/main" id="{05467DD6-5064-41A6-B556-92BC1F340E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32645" y="2606867"/>
            <a:ext cx="10126709" cy="1482842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b="1" dirty="0">
                <a:effectLst/>
                <a:ea typeface="Calibri" panose="020F0502020204030204" pitchFamily="34" charset="0"/>
              </a:rPr>
              <a:t>Відбудуємо краще ніж було: основні засади енергоефективного і сталого будівництва </a:t>
            </a:r>
          </a:p>
          <a:p>
            <a:r>
              <a:rPr lang="uk-UA" dirty="0">
                <a:effectLst/>
                <a:ea typeface="Calibri" panose="020F0502020204030204" pitchFamily="34" charset="0"/>
              </a:rPr>
              <a:t>Світлана Берзіна, консультант і координатор РГ проекту </a:t>
            </a:r>
            <a:r>
              <a:rPr lang="de-DE" dirty="0">
                <a:effectLst/>
                <a:ea typeface="Calibri" panose="020F0502020204030204" pitchFamily="34" charset="0"/>
              </a:rPr>
              <a:t>GIZ</a:t>
            </a:r>
            <a:endParaRPr lang="ru-UA" altLang="ru-UA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7551933E-CCD4-4FF2-837A-7E5D06B11F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977" y="373707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UA" altLang="ru-UA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UA" altLang="ru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46A033-B83A-4A0F-BFC6-DCE00359B75C}"/>
              </a:ext>
            </a:extLst>
          </p:cNvPr>
          <p:cNvSpPr txBox="1"/>
          <p:nvPr/>
        </p:nvSpPr>
        <p:spPr>
          <a:xfrm>
            <a:off x="1032645" y="1668562"/>
            <a:ext cx="9815867" cy="7363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0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Просування енергоефективності та імплементації Директиви ЄС про енергоефективність в Україні</a:t>
            </a:r>
            <a:endParaRPr lang="uk-UA" sz="2000" dirty="0">
              <a:effectLst/>
              <a:latin typeface="+mn-lt"/>
              <a:ea typeface="Calibri" panose="020F050202020403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E4F3543-A9CE-4110-85AA-268A2F669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5544" y="5277258"/>
            <a:ext cx="2894838" cy="139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040508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70122A-D409-4DE2-B418-848502EEB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982" y="542203"/>
            <a:ext cx="6370142" cy="5248997"/>
          </a:xfrm>
          <a:prstGeom prst="rect">
            <a:avLst/>
          </a:prstGeom>
        </p:spPr>
      </p:pic>
      <p:pic>
        <p:nvPicPr>
          <p:cNvPr id="6" name="Picture 2" descr="Енергетичний сертифікат будівлі вартість - енергоаудит">
            <a:extLst>
              <a:ext uri="{FF2B5EF4-FFF2-40B4-BE49-F238E27FC236}">
                <a16:creationId xmlns:a16="http://schemas.microsoft.com/office/drawing/2014/main" id="{3412AB93-6CE0-4D1A-96D8-AB854CB7B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473" y="510118"/>
            <a:ext cx="3740727" cy="5528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3222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3A41C64-68E6-45CD-8580-76D8ABCD4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787" y="381000"/>
            <a:ext cx="9496425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19164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>
            <a:extLst>
              <a:ext uri="{FF2B5EF4-FFF2-40B4-BE49-F238E27FC236}">
                <a16:creationId xmlns:a16="http://schemas.microsoft.com/office/drawing/2014/main" id="{A03B42AB-0EF0-4064-98F6-A502EDBA34B2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br>
              <a:rPr lang="uk-UA" altLang="ru-UA" sz="2133"/>
            </a:br>
            <a:br>
              <a:rPr lang="ru-RU" altLang="ru-UA" sz="2133"/>
            </a:br>
            <a:br>
              <a:rPr lang="ru-RU" altLang="ru-UA" sz="2133"/>
            </a:br>
            <a:r>
              <a:rPr lang="ru-RU" altLang="ru-UA" sz="2000">
                <a:solidFill>
                  <a:srgbClr val="C80F0F"/>
                </a:solidFill>
              </a:rPr>
              <a:t>ПРИКЛАД РОЗРАХУНКУ ЕКОНОМІКИ</a:t>
            </a:r>
            <a:br>
              <a:rPr lang="ru-RU" altLang="ru-UA" sz="2133"/>
            </a:br>
            <a:endParaRPr lang="ru-RU" altLang="ru-UA" sz="2133"/>
          </a:p>
        </p:txBody>
      </p:sp>
      <p:pic>
        <p:nvPicPr>
          <p:cNvPr id="146436" name="Picture 4">
            <a:extLst>
              <a:ext uri="{FF2B5EF4-FFF2-40B4-BE49-F238E27FC236}">
                <a16:creationId xmlns:a16="http://schemas.microsoft.com/office/drawing/2014/main" id="{E3F339CE-6AAB-4990-BC7F-9C457F442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7172"/>
            <a:ext cx="10795000" cy="5784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232894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AABDFC-E668-4E7F-9871-AE5566083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669" y="378348"/>
            <a:ext cx="8600661" cy="526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322125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Картинки по запросу енергетична мікрофіша">
            <a:extLst>
              <a:ext uri="{FF2B5EF4-FFF2-40B4-BE49-F238E27FC236}">
                <a16:creationId xmlns:a16="http://schemas.microsoft.com/office/drawing/2014/main" id="{9E4A4342-CC38-45E1-B97E-AF193FCDD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045" y="216267"/>
            <a:ext cx="3871383" cy="608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 Box 7">
            <a:extLst>
              <a:ext uri="{FF2B5EF4-FFF2-40B4-BE49-F238E27FC236}">
                <a16:creationId xmlns:a16="http://schemas.microsoft.com/office/drawing/2014/main" id="{A74DAA73-0317-41F2-9958-CC0780466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833" y="406400"/>
            <a:ext cx="464185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28800"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86000"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743200"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200400"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eaLnBrk="1" hangingPunct="1"/>
            <a:r>
              <a:rPr lang="uk-UA" altLang="ru-UA" sz="2000" b="1" dirty="0">
                <a:solidFill>
                  <a:srgbClr val="C80F0F"/>
                </a:solidFill>
                <a:latin typeface="+mn-lt"/>
              </a:rPr>
              <a:t>ЕНЕРГОЕФЕКТИВНІСТЬ І ЕКОДИЗАЙН</a:t>
            </a:r>
            <a:endParaRPr lang="ru-RU" altLang="ru-UA" sz="2000" b="1" dirty="0">
              <a:solidFill>
                <a:srgbClr val="C80F0F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13F6A2-4C50-467D-A145-304212F2CBF2}"/>
              </a:ext>
            </a:extLst>
          </p:cNvPr>
          <p:cNvSpPr txBox="1"/>
          <p:nvPr/>
        </p:nvSpPr>
        <p:spPr>
          <a:xfrm>
            <a:off x="613833" y="914401"/>
            <a:ext cx="609600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uk-UA" dirty="0"/>
              <a:t>Технічний регламент щодо встановлення системи для визначення вимог з </a:t>
            </a:r>
            <a:r>
              <a:rPr lang="uk-UA" dirty="0" err="1"/>
              <a:t>екодизайну</a:t>
            </a:r>
            <a:r>
              <a:rPr lang="uk-UA" dirty="0"/>
              <a:t> енергоспоживчих продуктів (затверджений постановою Кабінету Міністрів України від 03.10.2018 № 804).</a:t>
            </a:r>
          </a:p>
          <a:p>
            <a:pPr eaLnBrk="1" hangingPunct="1">
              <a:defRPr/>
            </a:pPr>
            <a:endParaRPr lang="ru-RU" dirty="0">
              <a:solidFill>
                <a:srgbClr val="1D1D1B"/>
              </a:solidFill>
              <a:latin typeface="ProbaPro"/>
            </a:endParaRPr>
          </a:p>
          <a:p>
            <a:pPr eaLnBrk="1" hangingPunct="1">
              <a:defRPr/>
            </a:pPr>
            <a:endParaRPr lang="ru-UA" dirty="0"/>
          </a:p>
        </p:txBody>
      </p:sp>
      <p:pic>
        <p:nvPicPr>
          <p:cNvPr id="35845" name="Рисунок 3">
            <a:extLst>
              <a:ext uri="{FF2B5EF4-FFF2-40B4-BE49-F238E27FC236}">
                <a16:creationId xmlns:a16="http://schemas.microsoft.com/office/drawing/2014/main" id="{42E08F1B-B2EF-4F6A-BE76-7A01E95B1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1" y="2317751"/>
            <a:ext cx="207010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12" descr="Держенергоефективності України">
            <a:extLst>
              <a:ext uri="{FF2B5EF4-FFF2-40B4-BE49-F238E27FC236}">
                <a16:creationId xmlns:a16="http://schemas.microsoft.com/office/drawing/2014/main" id="{34BCB8A1-CBE8-404A-9A50-1980325FF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834" y="2506134"/>
            <a:ext cx="2942167" cy="131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6AB66A4-B7F3-4F19-B980-C723A3389C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350" y="5312924"/>
            <a:ext cx="3565959" cy="10433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4A505BC-081A-401F-BF7B-42FE8EFCD505}"/>
              </a:ext>
            </a:extLst>
          </p:cNvPr>
          <p:cNvSpPr txBox="1"/>
          <p:nvPr/>
        </p:nvSpPr>
        <p:spPr>
          <a:xfrm>
            <a:off x="716206" y="4260460"/>
            <a:ext cx="609600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/>
            <a:r>
              <a:rPr lang="uk-UA" altLang="ru-UA" b="1" dirty="0">
                <a:cs typeface="Times New Roman" panose="02020603050405020304" pitchFamily="18" charset="0"/>
              </a:rPr>
              <a:t>Вимога до </a:t>
            </a:r>
            <a:r>
              <a:rPr lang="uk-UA" altLang="ru-UA" b="1" dirty="0" err="1">
                <a:cs typeface="Times New Roman" panose="02020603050405020304" pitchFamily="18" charset="0"/>
              </a:rPr>
              <a:t>екодизайну</a:t>
            </a:r>
            <a:r>
              <a:rPr lang="uk-UA" altLang="ru-UA" b="1" dirty="0">
                <a:cs typeface="Times New Roman" panose="02020603050405020304" pitchFamily="18" charset="0"/>
              </a:rPr>
              <a:t> </a:t>
            </a:r>
            <a:r>
              <a:rPr lang="uk-UA" altLang="ru-UA" dirty="0">
                <a:cs typeface="Times New Roman" panose="02020603050405020304" pitchFamily="18" charset="0"/>
              </a:rPr>
              <a:t>–  будь-яка вимога стосовно продукту чи дизайну продукту, призначена для поліпшення його екологічних характеристик, або будь-яка вимога до надання інформації про екологічні аспекти продукту.</a:t>
            </a:r>
            <a:endParaRPr lang="uk-UA" altLang="ru-UA" dirty="0"/>
          </a:p>
        </p:txBody>
      </p:sp>
    </p:spTree>
    <p:extLst>
      <p:ext uri="{BB962C8B-B14F-4D97-AF65-F5344CB8AC3E}">
        <p14:creationId xmlns:p14="http://schemas.microsoft.com/office/powerpoint/2010/main" val="631072807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6" descr="Картинки по запросу tco ecolabel">
            <a:extLst>
              <a:ext uri="{FF2B5EF4-FFF2-40B4-BE49-F238E27FC236}">
                <a16:creationId xmlns:a16="http://schemas.microsoft.com/office/drawing/2014/main" id="{BC07EE99-682A-4D5D-859B-B4AFF29C27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92800" y="32258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UA" altLang="ru-UA"/>
          </a:p>
        </p:txBody>
      </p:sp>
      <p:sp>
        <p:nvSpPr>
          <p:cNvPr id="36867" name="AutoShape 8" descr="Картинки по запросу tco ecolabel">
            <a:extLst>
              <a:ext uri="{FF2B5EF4-FFF2-40B4-BE49-F238E27FC236}">
                <a16:creationId xmlns:a16="http://schemas.microsoft.com/office/drawing/2014/main" id="{B69C79AD-102E-4F1A-A13E-1CD8C1D94D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92800" y="32258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UA" altLang="ru-UA"/>
          </a:p>
        </p:txBody>
      </p:sp>
      <p:sp>
        <p:nvSpPr>
          <p:cNvPr id="36868" name="AutoShape 10" descr="Картинки по запросу tco ecolabel">
            <a:extLst>
              <a:ext uri="{FF2B5EF4-FFF2-40B4-BE49-F238E27FC236}">
                <a16:creationId xmlns:a16="http://schemas.microsoft.com/office/drawing/2014/main" id="{41DCFDA4-A464-4BFF-9E3E-C2D0551BE01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92800" y="32258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UA" altLang="ru-UA"/>
          </a:p>
        </p:txBody>
      </p:sp>
      <p:pic>
        <p:nvPicPr>
          <p:cNvPr id="36869" name="Picture 11">
            <a:extLst>
              <a:ext uri="{FF2B5EF4-FFF2-40B4-BE49-F238E27FC236}">
                <a16:creationId xmlns:a16="http://schemas.microsoft.com/office/drawing/2014/main" id="{9FCB3F21-3356-4A6F-8D5C-3653FA9DB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034" y="2764367"/>
            <a:ext cx="6415617" cy="3007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Rectangle 12">
            <a:extLst>
              <a:ext uri="{FF2B5EF4-FFF2-40B4-BE49-F238E27FC236}">
                <a16:creationId xmlns:a16="http://schemas.microsoft.com/office/drawing/2014/main" id="{2EF4FA83-388B-42E8-B412-98FD2BE8DF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1017" y="1801284"/>
            <a:ext cx="6934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28800"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86000"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743200"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200400"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eaLnBrk="1" hangingPunct="1"/>
            <a:r>
              <a:rPr lang="uk-UA" altLang="ru-UA" sz="2000" b="1" dirty="0">
                <a:latin typeface="+mn-lt"/>
              </a:rPr>
              <a:t>4 Е: </a:t>
            </a:r>
            <a:r>
              <a:rPr lang="uk-UA" altLang="ru-UA" sz="2000" dirty="0">
                <a:latin typeface="+mn-lt"/>
              </a:rPr>
              <a:t>енергоефективність, ергономіка, емісії, </a:t>
            </a:r>
          </a:p>
          <a:p>
            <a:pPr defTabSz="1219170" eaLnBrk="1" hangingPunct="1"/>
            <a:r>
              <a:rPr lang="uk-UA" altLang="ru-UA" sz="2000" dirty="0">
                <a:latin typeface="+mn-lt"/>
              </a:rPr>
              <a:t>екологія (більш екологічно краща продукція)</a:t>
            </a:r>
          </a:p>
        </p:txBody>
      </p:sp>
      <p:sp>
        <p:nvSpPr>
          <p:cNvPr id="181261" name="Text Box 13">
            <a:extLst>
              <a:ext uri="{FF2B5EF4-FFF2-40B4-BE49-F238E27FC236}">
                <a16:creationId xmlns:a16="http://schemas.microsoft.com/office/drawing/2014/main" id="{35D22F0F-09FA-4537-9E76-461AB6A12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1018" y="749300"/>
            <a:ext cx="4523867" cy="89236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28800" indent="4572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86000" indent="4572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743200" indent="4572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200400" indent="4572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eaLnBrk="1" hangingPunct="1">
              <a:defRPr/>
            </a:pPr>
            <a:r>
              <a:rPr lang="uk-UA" altLang="ru-UA" sz="1733" dirty="0">
                <a:latin typeface="+mn-lt"/>
              </a:rPr>
              <a:t>Стандарти екологічного маркування І типу на:</a:t>
            </a:r>
          </a:p>
          <a:p>
            <a:pPr marL="380990" indent="-380990" defTabSz="1219170" eaLnBrk="1" hangingPunct="1">
              <a:buFontTx/>
              <a:buChar char="-"/>
              <a:defRPr/>
            </a:pPr>
            <a:r>
              <a:rPr lang="uk-UA" altLang="ru-UA" sz="1733" dirty="0" err="1">
                <a:latin typeface="+mn-lt"/>
              </a:rPr>
              <a:t>енергоспоживчі</a:t>
            </a:r>
            <a:r>
              <a:rPr lang="uk-UA" altLang="ru-UA" sz="1733" dirty="0">
                <a:latin typeface="+mn-lt"/>
              </a:rPr>
              <a:t> продукти;</a:t>
            </a:r>
          </a:p>
          <a:p>
            <a:pPr marL="380990" indent="-380990" defTabSz="1219170" eaLnBrk="1" hangingPunct="1">
              <a:buFontTx/>
              <a:buChar char="-"/>
              <a:defRPr/>
            </a:pPr>
            <a:r>
              <a:rPr lang="uk-UA" altLang="ru-UA" sz="1733" dirty="0">
                <a:latin typeface="+mn-lt"/>
              </a:rPr>
              <a:t>будівельні матеріали і вироби</a:t>
            </a:r>
          </a:p>
        </p:txBody>
      </p:sp>
      <p:sp>
        <p:nvSpPr>
          <p:cNvPr id="36873" name="Text Box 7">
            <a:extLst>
              <a:ext uri="{FF2B5EF4-FFF2-40B4-BE49-F238E27FC236}">
                <a16:creationId xmlns:a16="http://schemas.microsoft.com/office/drawing/2014/main" id="{566554F4-0513-49A9-BFC6-C9237E361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833" y="406400"/>
            <a:ext cx="464185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28800"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86000"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743200"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200400"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eaLnBrk="1" hangingPunct="1"/>
            <a:r>
              <a:rPr lang="uk-UA" altLang="ru-UA" sz="2000" b="1" dirty="0">
                <a:solidFill>
                  <a:srgbClr val="C80F0F"/>
                </a:solidFill>
                <a:latin typeface="+mn-lt"/>
              </a:rPr>
              <a:t>ЕНЕРГОЕФЕКТИВНІСТЬ ТА ЕКОЛОГІЧНЕ МАРКУВАННЯ І ТИПУ</a:t>
            </a:r>
            <a:endParaRPr lang="ru-RU" altLang="ru-UA" sz="2000" b="1" dirty="0">
              <a:solidFill>
                <a:srgbClr val="C80F0F"/>
              </a:solidFill>
              <a:latin typeface="+mn-lt"/>
            </a:endParaRPr>
          </a:p>
        </p:txBody>
      </p:sp>
      <p:pic>
        <p:nvPicPr>
          <p:cNvPr id="36875" name="Рисунок 8">
            <a:extLst>
              <a:ext uri="{FF2B5EF4-FFF2-40B4-BE49-F238E27FC236}">
                <a16:creationId xmlns:a16="http://schemas.microsoft.com/office/drawing/2014/main" id="{A0A97944-E990-425D-998B-41F0B23A0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1451" y="861485"/>
            <a:ext cx="145838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76CD6A-D3BF-4EB8-8143-209EB4A019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563" y="5295807"/>
            <a:ext cx="3405910" cy="862681"/>
          </a:xfrm>
          <a:prstGeom prst="rect">
            <a:avLst/>
          </a:prstGeom>
        </p:spPr>
      </p:pic>
      <p:pic>
        <p:nvPicPr>
          <p:cNvPr id="14" name="Рисунок 6">
            <a:extLst>
              <a:ext uri="{FF2B5EF4-FFF2-40B4-BE49-F238E27FC236}">
                <a16:creationId xmlns:a16="http://schemas.microsoft.com/office/drawing/2014/main" id="{51BE63BE-ECA4-42AE-9000-13ECE5705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35" y="1641660"/>
            <a:ext cx="4732867" cy="3786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8311496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109911-DCB5-4CED-AD0D-EE145281FB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239" y="264106"/>
            <a:ext cx="8285459" cy="659389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EEB5BF8-6600-4A7B-A1B3-49EFC90890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919" y="6241545"/>
            <a:ext cx="4004359" cy="33533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656C76E-AD5F-4D17-A5BA-C894221122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3339" y="1113062"/>
            <a:ext cx="1101012" cy="133350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2AD46FF3-EB18-4741-9C47-F3622669A3A3}"/>
              </a:ext>
            </a:extLst>
          </p:cNvPr>
          <p:cNvSpPr/>
          <p:nvPr/>
        </p:nvSpPr>
        <p:spPr>
          <a:xfrm>
            <a:off x="6298163" y="765109"/>
            <a:ext cx="4780831" cy="4767943"/>
          </a:xfrm>
          <a:prstGeom prst="ellipse">
            <a:avLst/>
          </a:prstGeom>
          <a:solidFill>
            <a:schemeClr val="accent6">
              <a:lumMod val="60000"/>
              <a:lumOff val="40000"/>
              <a:alpha val="2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98FEC4-A7FE-4C30-AD0B-32B3A894BEB8}"/>
              </a:ext>
            </a:extLst>
          </p:cNvPr>
          <p:cNvSpPr txBox="1"/>
          <p:nvPr/>
        </p:nvSpPr>
        <p:spPr>
          <a:xfrm>
            <a:off x="2257541" y="1213340"/>
            <a:ext cx="1932497" cy="261610"/>
          </a:xfrm>
          <a:prstGeom prst="rect">
            <a:avLst/>
          </a:prstGeom>
          <a:solidFill>
            <a:srgbClr val="FDF2F7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endParaRPr lang="uk-UA" sz="11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81249F-4318-4413-A2F5-C1CE897F9681}"/>
              </a:ext>
            </a:extLst>
          </p:cNvPr>
          <p:cNvSpPr txBox="1"/>
          <p:nvPr/>
        </p:nvSpPr>
        <p:spPr>
          <a:xfrm>
            <a:off x="4473360" y="6067533"/>
            <a:ext cx="32452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200" b="1" dirty="0"/>
              <a:t>ЗУ №4941 «Про енергетичну ефективність будівель», 2017</a:t>
            </a:r>
          </a:p>
        </p:txBody>
      </p:sp>
    </p:spTree>
    <p:extLst>
      <p:ext uri="{BB962C8B-B14F-4D97-AF65-F5344CB8AC3E}">
        <p14:creationId xmlns:p14="http://schemas.microsoft.com/office/powerpoint/2010/main" val="4238084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0">
            <a:extLst>
              <a:ext uri="{FF2B5EF4-FFF2-40B4-BE49-F238E27FC236}">
                <a16:creationId xmlns:a16="http://schemas.microsoft.com/office/drawing/2014/main" id="{FC2B1C8F-AD5B-4BF4-881F-12009BCF0EFC}"/>
              </a:ext>
            </a:extLst>
          </p:cNvPr>
          <p:cNvSpPr>
            <a:spLocks/>
          </p:cNvSpPr>
          <p:nvPr/>
        </p:nvSpPr>
        <p:spPr bwMode="auto">
          <a:xfrm>
            <a:off x="1011768" y="2736851"/>
            <a:ext cx="1234017" cy="1202267"/>
          </a:xfrm>
          <a:custGeom>
            <a:avLst/>
            <a:gdLst>
              <a:gd name="T0" fmla="*/ 2147483647 w 327"/>
              <a:gd name="T1" fmla="*/ 2147483647 h 328"/>
              <a:gd name="T2" fmla="*/ 2147483647 w 327"/>
              <a:gd name="T3" fmla="*/ 2147483647 h 328"/>
              <a:gd name="T4" fmla="*/ 2147483647 w 327"/>
              <a:gd name="T5" fmla="*/ 2147483647 h 328"/>
              <a:gd name="T6" fmla="*/ 2147483647 w 327"/>
              <a:gd name="T7" fmla="*/ 2147483647 h 328"/>
              <a:gd name="T8" fmla="*/ 2147483647 w 327"/>
              <a:gd name="T9" fmla="*/ 2147483647 h 328"/>
              <a:gd name="T10" fmla="*/ 2147483647 w 327"/>
              <a:gd name="T11" fmla="*/ 2147483647 h 328"/>
              <a:gd name="T12" fmla="*/ 2147483647 w 327"/>
              <a:gd name="T13" fmla="*/ 2147483647 h 328"/>
              <a:gd name="T14" fmla="*/ 2147483647 w 327"/>
              <a:gd name="T15" fmla="*/ 2147483647 h 328"/>
              <a:gd name="T16" fmla="*/ 2147483647 w 327"/>
              <a:gd name="T17" fmla="*/ 2147483647 h 328"/>
              <a:gd name="T18" fmla="*/ 2147483647 w 327"/>
              <a:gd name="T19" fmla="*/ 2147483647 h 328"/>
              <a:gd name="T20" fmla="*/ 2147483647 w 327"/>
              <a:gd name="T21" fmla="*/ 2147483647 h 328"/>
              <a:gd name="T22" fmla="*/ 2147483647 w 327"/>
              <a:gd name="T23" fmla="*/ 2147483647 h 328"/>
              <a:gd name="T24" fmla="*/ 2147483647 w 327"/>
              <a:gd name="T25" fmla="*/ 2147483647 h 328"/>
              <a:gd name="T26" fmla="*/ 2147483647 w 327"/>
              <a:gd name="T27" fmla="*/ 2147483647 h 328"/>
              <a:gd name="T28" fmla="*/ 2147483647 w 327"/>
              <a:gd name="T29" fmla="*/ 2147483647 h 328"/>
              <a:gd name="T30" fmla="*/ 2147483647 w 327"/>
              <a:gd name="T31" fmla="*/ 2147483647 h 328"/>
              <a:gd name="T32" fmla="*/ 2147483647 w 327"/>
              <a:gd name="T33" fmla="*/ 2147483647 h 328"/>
              <a:gd name="T34" fmla="*/ 2147483647 w 327"/>
              <a:gd name="T35" fmla="*/ 2147483647 h 328"/>
              <a:gd name="T36" fmla="*/ 2147483647 w 327"/>
              <a:gd name="T37" fmla="*/ 2147483647 h 328"/>
              <a:gd name="T38" fmla="*/ 2147483647 w 327"/>
              <a:gd name="T39" fmla="*/ 2147483647 h 328"/>
              <a:gd name="T40" fmla="*/ 2147483647 w 327"/>
              <a:gd name="T41" fmla="*/ 2147483647 h 328"/>
              <a:gd name="T42" fmla="*/ 2147483647 w 327"/>
              <a:gd name="T43" fmla="*/ 2147483647 h 328"/>
              <a:gd name="T44" fmla="*/ 2147483647 w 327"/>
              <a:gd name="T45" fmla="*/ 2147483647 h 328"/>
              <a:gd name="T46" fmla="*/ 2147483647 w 327"/>
              <a:gd name="T47" fmla="*/ 2147483647 h 328"/>
              <a:gd name="T48" fmla="*/ 2147483647 w 327"/>
              <a:gd name="T49" fmla="*/ 2147483647 h 32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27"/>
              <a:gd name="T76" fmla="*/ 0 h 328"/>
              <a:gd name="T77" fmla="*/ 327 w 327"/>
              <a:gd name="T78" fmla="*/ 328 h 32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27" h="328">
                <a:moveTo>
                  <a:pt x="323" y="198"/>
                </a:moveTo>
                <a:cubicBezTo>
                  <a:pt x="321" y="209"/>
                  <a:pt x="317" y="219"/>
                  <a:pt x="313" y="229"/>
                </a:cubicBezTo>
                <a:cubicBezTo>
                  <a:pt x="312" y="231"/>
                  <a:pt x="311" y="233"/>
                  <a:pt x="310" y="235"/>
                </a:cubicBezTo>
                <a:cubicBezTo>
                  <a:pt x="295" y="266"/>
                  <a:pt x="270" y="291"/>
                  <a:pt x="240" y="307"/>
                </a:cubicBezTo>
                <a:cubicBezTo>
                  <a:pt x="228" y="313"/>
                  <a:pt x="216" y="318"/>
                  <a:pt x="203" y="321"/>
                </a:cubicBezTo>
                <a:cubicBezTo>
                  <a:pt x="193" y="323"/>
                  <a:pt x="183" y="325"/>
                  <a:pt x="173" y="325"/>
                </a:cubicBezTo>
                <a:cubicBezTo>
                  <a:pt x="121" y="328"/>
                  <a:pt x="74" y="306"/>
                  <a:pt x="42" y="270"/>
                </a:cubicBezTo>
                <a:cubicBezTo>
                  <a:pt x="31" y="257"/>
                  <a:pt x="22" y="243"/>
                  <a:pt x="15" y="227"/>
                </a:cubicBezTo>
                <a:cubicBezTo>
                  <a:pt x="8" y="210"/>
                  <a:pt x="3" y="191"/>
                  <a:pt x="2" y="171"/>
                </a:cubicBezTo>
                <a:cubicBezTo>
                  <a:pt x="0" y="133"/>
                  <a:pt x="12" y="97"/>
                  <a:pt x="32" y="68"/>
                </a:cubicBezTo>
                <a:cubicBezTo>
                  <a:pt x="35" y="65"/>
                  <a:pt x="37" y="62"/>
                  <a:pt x="39" y="59"/>
                </a:cubicBezTo>
                <a:cubicBezTo>
                  <a:pt x="55" y="40"/>
                  <a:pt x="76" y="24"/>
                  <a:pt x="99" y="14"/>
                </a:cubicBezTo>
                <a:cubicBezTo>
                  <a:pt x="109" y="10"/>
                  <a:pt x="120" y="6"/>
                  <a:pt x="132" y="4"/>
                </a:cubicBezTo>
                <a:cubicBezTo>
                  <a:pt x="139" y="2"/>
                  <a:pt x="147" y="1"/>
                  <a:pt x="155" y="1"/>
                </a:cubicBezTo>
                <a:cubicBezTo>
                  <a:pt x="155" y="1"/>
                  <a:pt x="155" y="1"/>
                  <a:pt x="155" y="1"/>
                </a:cubicBezTo>
                <a:cubicBezTo>
                  <a:pt x="155" y="1"/>
                  <a:pt x="156" y="1"/>
                  <a:pt x="156" y="1"/>
                </a:cubicBezTo>
                <a:cubicBezTo>
                  <a:pt x="165" y="0"/>
                  <a:pt x="173" y="0"/>
                  <a:pt x="182" y="1"/>
                </a:cubicBezTo>
                <a:cubicBezTo>
                  <a:pt x="182" y="1"/>
                  <a:pt x="182" y="1"/>
                  <a:pt x="182" y="1"/>
                </a:cubicBezTo>
                <a:cubicBezTo>
                  <a:pt x="206" y="4"/>
                  <a:pt x="228" y="12"/>
                  <a:pt x="248" y="24"/>
                </a:cubicBezTo>
                <a:cubicBezTo>
                  <a:pt x="253" y="27"/>
                  <a:pt x="259" y="30"/>
                  <a:pt x="264" y="34"/>
                </a:cubicBezTo>
                <a:cubicBezTo>
                  <a:pt x="277" y="45"/>
                  <a:pt x="290" y="58"/>
                  <a:pt x="299" y="72"/>
                </a:cubicBezTo>
                <a:cubicBezTo>
                  <a:pt x="299" y="73"/>
                  <a:pt x="299" y="73"/>
                  <a:pt x="299" y="73"/>
                </a:cubicBezTo>
                <a:cubicBezTo>
                  <a:pt x="302" y="77"/>
                  <a:pt x="305" y="82"/>
                  <a:pt x="308" y="86"/>
                </a:cubicBezTo>
                <a:cubicBezTo>
                  <a:pt x="319" y="107"/>
                  <a:pt x="325" y="130"/>
                  <a:pt x="327" y="155"/>
                </a:cubicBezTo>
                <a:cubicBezTo>
                  <a:pt x="327" y="170"/>
                  <a:pt x="326" y="184"/>
                  <a:pt x="323" y="198"/>
                </a:cubicBezTo>
                <a:close/>
              </a:path>
            </a:pathLst>
          </a:custGeom>
          <a:solidFill>
            <a:schemeClr val="bg1">
              <a:alpha val="61176"/>
            </a:schemeClr>
          </a:solidFill>
          <a:ln>
            <a:solidFill>
              <a:srgbClr val="009999"/>
            </a:solidFill>
          </a:ln>
        </p:spPr>
        <p:txBody>
          <a:bodyPr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sz="2133" kern="0" dirty="0">
              <a:solidFill>
                <a:sysClr val="windowText" lastClr="000000"/>
              </a:solidFill>
            </a:endParaRPr>
          </a:p>
        </p:txBody>
      </p:sp>
      <p:sp>
        <p:nvSpPr>
          <p:cNvPr id="40963" name="Oval 19">
            <a:extLst>
              <a:ext uri="{FF2B5EF4-FFF2-40B4-BE49-F238E27FC236}">
                <a16:creationId xmlns:a16="http://schemas.microsoft.com/office/drawing/2014/main" id="{94C4FA3B-A120-454C-A54B-423C8EAFD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9467" y="933451"/>
            <a:ext cx="2495551" cy="2351616"/>
          </a:xfrm>
          <a:prstGeom prst="ellipse">
            <a:avLst/>
          </a:prstGeom>
          <a:solidFill>
            <a:srgbClr val="00A99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47" tIns="54423" rIns="108847" bIns="54423" anchor="ctr"/>
          <a:lstStyle>
            <a:lvl1pPr defTabSz="81597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63575" indent="-255588" defTabSz="81597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20763" indent="-204788" defTabSz="81597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28750" indent="-204788" defTabSz="81597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36738" indent="-204788" defTabSz="81597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93938" indent="-204788" defTabSz="81597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51138" indent="-204788" defTabSz="81597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208338" indent="-204788" defTabSz="81597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65538" indent="-204788" defTabSz="81597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uk-UA" altLang="ru-UA" sz="1867">
                <a:solidFill>
                  <a:srgbClr val="FFFFFF"/>
                </a:solidFill>
              </a:rPr>
              <a:t>Сертифікація </a:t>
            </a:r>
          </a:p>
          <a:p>
            <a:pPr algn="ctr"/>
            <a:r>
              <a:rPr lang="uk-UA" altLang="ru-UA" sz="2000">
                <a:solidFill>
                  <a:srgbClr val="FFFFFF"/>
                </a:solidFill>
              </a:rPr>
              <a:t>будівельних матеріалів </a:t>
            </a:r>
          </a:p>
          <a:p>
            <a:pPr algn="ctr"/>
            <a:r>
              <a:rPr lang="uk-UA" altLang="ru-UA" sz="2800">
                <a:solidFill>
                  <a:srgbClr val="FFFFFF"/>
                </a:solidFill>
              </a:rPr>
              <a:t>з 2004 р.</a:t>
            </a:r>
            <a:endParaRPr lang="en-US" altLang="ru-UA" sz="2800">
              <a:solidFill>
                <a:srgbClr val="FFFFFF"/>
              </a:solidFill>
            </a:endParaRPr>
          </a:p>
        </p:txBody>
      </p:sp>
      <p:sp>
        <p:nvSpPr>
          <p:cNvPr id="6" name="Freeform 18">
            <a:extLst>
              <a:ext uri="{FF2B5EF4-FFF2-40B4-BE49-F238E27FC236}">
                <a16:creationId xmlns:a16="http://schemas.microsoft.com/office/drawing/2014/main" id="{04C39460-02D8-4C1C-A336-9E1693ADDE5D}"/>
              </a:ext>
            </a:extLst>
          </p:cNvPr>
          <p:cNvSpPr>
            <a:spLocks/>
          </p:cNvSpPr>
          <p:nvPr/>
        </p:nvSpPr>
        <p:spPr bwMode="auto">
          <a:xfrm>
            <a:off x="1706034" y="3752852"/>
            <a:ext cx="1386417" cy="1314449"/>
          </a:xfrm>
          <a:custGeom>
            <a:avLst/>
            <a:gdLst>
              <a:gd name="T0" fmla="*/ 280 w 280"/>
              <a:gd name="T1" fmla="*/ 148 h 281"/>
              <a:gd name="T2" fmla="*/ 280 w 280"/>
              <a:gd name="T3" fmla="*/ 148 h 281"/>
              <a:gd name="T4" fmla="*/ 156 w 280"/>
              <a:gd name="T5" fmla="*/ 279 h 281"/>
              <a:gd name="T6" fmla="*/ 146 w 280"/>
              <a:gd name="T7" fmla="*/ 280 h 281"/>
              <a:gd name="T8" fmla="*/ 83 w 280"/>
              <a:gd name="T9" fmla="*/ 268 h 281"/>
              <a:gd name="T10" fmla="*/ 30 w 280"/>
              <a:gd name="T11" fmla="*/ 227 h 281"/>
              <a:gd name="T12" fmla="*/ 0 w 280"/>
              <a:gd name="T13" fmla="*/ 146 h 281"/>
              <a:gd name="T14" fmla="*/ 3 w 280"/>
              <a:gd name="T15" fmla="*/ 111 h 281"/>
              <a:gd name="T16" fmla="*/ 9 w 280"/>
              <a:gd name="T17" fmla="*/ 91 h 281"/>
              <a:gd name="T18" fmla="*/ 9 w 280"/>
              <a:gd name="T19" fmla="*/ 91 h 281"/>
              <a:gd name="T20" fmla="*/ 39 w 280"/>
              <a:gd name="T21" fmla="*/ 44 h 281"/>
              <a:gd name="T22" fmla="*/ 99 w 280"/>
              <a:gd name="T23" fmla="*/ 7 h 281"/>
              <a:gd name="T24" fmla="*/ 113 w 280"/>
              <a:gd name="T25" fmla="*/ 3 h 281"/>
              <a:gd name="T26" fmla="*/ 127 w 280"/>
              <a:gd name="T27" fmla="*/ 1 h 281"/>
              <a:gd name="T28" fmla="*/ 134 w 280"/>
              <a:gd name="T29" fmla="*/ 1 h 281"/>
              <a:gd name="T30" fmla="*/ 151 w 280"/>
              <a:gd name="T31" fmla="*/ 1 h 281"/>
              <a:gd name="T32" fmla="*/ 175 w 280"/>
              <a:gd name="T33" fmla="*/ 5 h 281"/>
              <a:gd name="T34" fmla="*/ 207 w 280"/>
              <a:gd name="T35" fmla="*/ 18 h 281"/>
              <a:gd name="T36" fmla="*/ 247 w 280"/>
              <a:gd name="T37" fmla="*/ 50 h 281"/>
              <a:gd name="T38" fmla="*/ 254 w 280"/>
              <a:gd name="T39" fmla="*/ 60 h 281"/>
              <a:gd name="T40" fmla="*/ 279 w 280"/>
              <a:gd name="T41" fmla="*/ 128 h 281"/>
              <a:gd name="T42" fmla="*/ 280 w 280"/>
              <a:gd name="T43" fmla="*/ 134 h 281"/>
              <a:gd name="T44" fmla="*/ 280 w 280"/>
              <a:gd name="T45" fmla="*/ 148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80" h="281">
                <a:moveTo>
                  <a:pt x="280" y="148"/>
                </a:moveTo>
                <a:cubicBezTo>
                  <a:pt x="280" y="148"/>
                  <a:pt x="280" y="148"/>
                  <a:pt x="280" y="148"/>
                </a:cubicBezTo>
                <a:cubicBezTo>
                  <a:pt x="276" y="216"/>
                  <a:pt x="224" y="272"/>
                  <a:pt x="156" y="279"/>
                </a:cubicBezTo>
                <a:cubicBezTo>
                  <a:pt x="153" y="280"/>
                  <a:pt x="149" y="280"/>
                  <a:pt x="146" y="280"/>
                </a:cubicBezTo>
                <a:cubicBezTo>
                  <a:pt x="124" y="281"/>
                  <a:pt x="102" y="277"/>
                  <a:pt x="83" y="268"/>
                </a:cubicBezTo>
                <a:cubicBezTo>
                  <a:pt x="62" y="259"/>
                  <a:pt x="44" y="245"/>
                  <a:pt x="30" y="227"/>
                </a:cubicBezTo>
                <a:cubicBezTo>
                  <a:pt x="13" y="205"/>
                  <a:pt x="1" y="177"/>
                  <a:pt x="0" y="146"/>
                </a:cubicBezTo>
                <a:cubicBezTo>
                  <a:pt x="0" y="134"/>
                  <a:pt x="1" y="123"/>
                  <a:pt x="3" y="111"/>
                </a:cubicBezTo>
                <a:cubicBezTo>
                  <a:pt x="5" y="104"/>
                  <a:pt x="7" y="98"/>
                  <a:pt x="9" y="91"/>
                </a:cubicBezTo>
                <a:cubicBezTo>
                  <a:pt x="9" y="91"/>
                  <a:pt x="9" y="91"/>
                  <a:pt x="9" y="91"/>
                </a:cubicBezTo>
                <a:cubicBezTo>
                  <a:pt x="16" y="73"/>
                  <a:pt x="26" y="57"/>
                  <a:pt x="39" y="44"/>
                </a:cubicBezTo>
                <a:cubicBezTo>
                  <a:pt x="55" y="27"/>
                  <a:pt x="76" y="14"/>
                  <a:pt x="99" y="7"/>
                </a:cubicBezTo>
                <a:cubicBezTo>
                  <a:pt x="103" y="5"/>
                  <a:pt x="108" y="4"/>
                  <a:pt x="113" y="3"/>
                </a:cubicBezTo>
                <a:cubicBezTo>
                  <a:pt x="117" y="2"/>
                  <a:pt x="122" y="2"/>
                  <a:pt x="127" y="1"/>
                </a:cubicBezTo>
                <a:cubicBezTo>
                  <a:pt x="129" y="1"/>
                  <a:pt x="132" y="1"/>
                  <a:pt x="134" y="1"/>
                </a:cubicBezTo>
                <a:cubicBezTo>
                  <a:pt x="140" y="0"/>
                  <a:pt x="145" y="1"/>
                  <a:pt x="151" y="1"/>
                </a:cubicBezTo>
                <a:cubicBezTo>
                  <a:pt x="159" y="2"/>
                  <a:pt x="167" y="3"/>
                  <a:pt x="175" y="5"/>
                </a:cubicBezTo>
                <a:cubicBezTo>
                  <a:pt x="186" y="8"/>
                  <a:pt x="197" y="12"/>
                  <a:pt x="207" y="18"/>
                </a:cubicBezTo>
                <a:cubicBezTo>
                  <a:pt x="222" y="26"/>
                  <a:pt x="236" y="37"/>
                  <a:pt x="247" y="50"/>
                </a:cubicBezTo>
                <a:cubicBezTo>
                  <a:pt x="249" y="53"/>
                  <a:pt x="252" y="56"/>
                  <a:pt x="254" y="60"/>
                </a:cubicBezTo>
                <a:cubicBezTo>
                  <a:pt x="268" y="79"/>
                  <a:pt x="277" y="103"/>
                  <a:pt x="279" y="128"/>
                </a:cubicBezTo>
                <a:cubicBezTo>
                  <a:pt x="280" y="130"/>
                  <a:pt x="280" y="132"/>
                  <a:pt x="280" y="134"/>
                </a:cubicBezTo>
                <a:cubicBezTo>
                  <a:pt x="280" y="139"/>
                  <a:pt x="280" y="144"/>
                  <a:pt x="280" y="148"/>
                </a:cubicBezTo>
                <a:close/>
              </a:path>
            </a:pathLst>
          </a:custGeom>
          <a:solidFill>
            <a:schemeClr val="bg1"/>
          </a:solidFill>
          <a:ln w="25400" cap="flat" cmpd="sng" algn="ctr">
            <a:solidFill>
              <a:srgbClr val="009999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kern="0" dirty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pic>
        <p:nvPicPr>
          <p:cNvPr id="40965" name="Рисунок 8">
            <a:extLst>
              <a:ext uri="{FF2B5EF4-FFF2-40B4-BE49-F238E27FC236}">
                <a16:creationId xmlns:a16="http://schemas.microsoft.com/office/drawing/2014/main" id="{A9BF52E2-2084-44AB-AE0E-30E093C496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1" y="2827867"/>
            <a:ext cx="1062567" cy="958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Рисунок 9">
            <a:extLst>
              <a:ext uri="{FF2B5EF4-FFF2-40B4-BE49-F238E27FC236}">
                <a16:creationId xmlns:a16="http://schemas.microsoft.com/office/drawing/2014/main" id="{E467EFFA-EE3E-4B7B-A3AC-F1245AC699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184" y="3983568"/>
            <a:ext cx="971549" cy="84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AutoShape 19" descr="ÐÐ°ÑÑÐ¸Ð½ÐºÐ¸ Ð¿Ð¾ Ð·Ð°Ð¿ÑÐ¾ÑÑ Ð¢ÐÐ Â«ÐÑÐ´ÑÐ²ÐµÐ»ÑÐ½Ð¾ ÑÐµÑÐ½Ð¾Ð»Ð¾Ð³ÑÑÐ½Ð¸Ð¹ Ð°Ð»ÑÑÐ½ÑÂ»">
            <a:extLst>
              <a:ext uri="{FF2B5EF4-FFF2-40B4-BE49-F238E27FC236}">
                <a16:creationId xmlns:a16="http://schemas.microsoft.com/office/drawing/2014/main" id="{710838EE-824E-441F-B24E-C01EC0D12E8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7433" y="-143933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47" tIns="54423" rIns="108847" bIns="54423"/>
          <a:lstStyle>
            <a:lvl1pPr defTabSz="81597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63575" indent="-255588" defTabSz="81597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20763" indent="-204788" defTabSz="81597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28750" indent="-204788" defTabSz="81597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36738" indent="-204788" defTabSz="81597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93938" indent="-204788" defTabSz="81597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51138" indent="-204788" defTabSz="81597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208338" indent="-204788" defTabSz="81597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65538" indent="-204788" defTabSz="81597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UA" sz="2133"/>
          </a:p>
        </p:txBody>
      </p:sp>
      <p:sp>
        <p:nvSpPr>
          <p:cNvPr id="40968" name="AutoShape 21" descr="ÐÐ°ÑÑÐ¸Ð½ÐºÐ¸ Ð¿Ð¾ Ð·Ð°Ð¿ÑÐ¾ÑÑ Ð¢ÐÐ Â«ÐÑÐ´ÑÐ²ÐµÐ»ÑÐ½Ð¾ ÑÐµÑÐ½Ð¾Ð»Ð¾Ð³ÑÑÐ½Ð¸Ð¹ Ð°Ð»ÑÑÐ½ÑÂ»">
            <a:extLst>
              <a:ext uri="{FF2B5EF4-FFF2-40B4-BE49-F238E27FC236}">
                <a16:creationId xmlns:a16="http://schemas.microsoft.com/office/drawing/2014/main" id="{258B77C1-07DA-433A-A735-DAF13EED88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0633" y="8467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47" tIns="54423" rIns="108847" bIns="54423"/>
          <a:lstStyle>
            <a:lvl1pPr defTabSz="81597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63575" indent="-255588" defTabSz="81597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20763" indent="-204788" defTabSz="81597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28750" indent="-204788" defTabSz="81597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36738" indent="-204788" defTabSz="81597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93938" indent="-204788" defTabSz="81597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51138" indent="-204788" defTabSz="81597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208338" indent="-204788" defTabSz="81597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65538" indent="-204788" defTabSz="81597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UA" sz="2133"/>
          </a:p>
        </p:txBody>
      </p:sp>
      <p:sp>
        <p:nvSpPr>
          <p:cNvPr id="40969" name="AutoShape 23" descr="ÐÐ°ÑÑÐ¸Ð½ÐºÐ¸ Ð¿Ð¾ Ð·Ð°Ð¿ÑÐ¾ÑÑ Ð¢ÐÐ Â«ÐÑÐ´ÑÐ²ÐµÐ»ÑÐ½Ð¾ ÑÐµÑÐ½Ð¾Ð»Ð¾Ð³ÑÑÐ½Ð¸Ð¹ Ð°Ð»ÑÑÐ½ÑÂ»">
            <a:extLst>
              <a:ext uri="{FF2B5EF4-FFF2-40B4-BE49-F238E27FC236}">
                <a16:creationId xmlns:a16="http://schemas.microsoft.com/office/drawing/2014/main" id="{112F97AB-D005-43BB-AB17-F712930AD40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3833" y="160867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47" tIns="54423" rIns="108847" bIns="54423"/>
          <a:lstStyle>
            <a:lvl1pPr defTabSz="81597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63575" indent="-255588" defTabSz="81597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20763" indent="-204788" defTabSz="81597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28750" indent="-204788" defTabSz="81597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36738" indent="-204788" defTabSz="81597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93938" indent="-204788" defTabSz="81597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51138" indent="-204788" defTabSz="81597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208338" indent="-204788" defTabSz="81597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65538" indent="-204788" defTabSz="81597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UA" sz="2133"/>
          </a:p>
        </p:txBody>
      </p:sp>
      <p:pic>
        <p:nvPicPr>
          <p:cNvPr id="40970" name="Picture 24">
            <a:extLst>
              <a:ext uri="{FF2B5EF4-FFF2-40B4-BE49-F238E27FC236}">
                <a16:creationId xmlns:a16="http://schemas.microsoft.com/office/drawing/2014/main" id="{53C2E357-3CC7-4D7B-A386-2040CEAE6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667" y="1983318"/>
            <a:ext cx="1940984" cy="71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71" name="Picture 7" descr="http://www.ecolabel.org.ua/images/logos/035.jpg">
            <a:extLst>
              <a:ext uri="{FF2B5EF4-FFF2-40B4-BE49-F238E27FC236}">
                <a16:creationId xmlns:a16="http://schemas.microsoft.com/office/drawing/2014/main" id="{3E1E5EB7-166B-4080-AC41-F80303B16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767" y="4639734"/>
            <a:ext cx="2309284" cy="1250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2" name="Прямоугольник 1">
            <a:extLst>
              <a:ext uri="{FF2B5EF4-FFF2-40B4-BE49-F238E27FC236}">
                <a16:creationId xmlns:a16="http://schemas.microsoft.com/office/drawing/2014/main" id="{950E2D68-3680-4110-B23A-B5DC7AFD1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016" y="232838"/>
            <a:ext cx="11358033" cy="417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47" tIns="54423" rIns="108847" bIns="54423">
            <a:spAutoFit/>
          </a:bodyPr>
          <a:lstStyle>
            <a:lvl1pPr defTabSz="81597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63575" indent="-255588" defTabSz="81597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20763" indent="-204788" defTabSz="81597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28750" indent="-204788" defTabSz="81597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36738" indent="-204788" defTabSz="81597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93938" indent="-204788" defTabSz="81597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51138" indent="-204788" defTabSz="81597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208338" indent="-204788" defTabSz="81597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65538" indent="-204788" defTabSz="81597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uk-UA" altLang="ru-RU" sz="2000" b="1" dirty="0">
                <a:solidFill>
                  <a:srgbClr val="C80F0F"/>
                </a:solidFill>
                <a:latin typeface="+mn-lt"/>
              </a:rPr>
              <a:t>ЕКОЛОГІЧН</a:t>
            </a:r>
            <a:r>
              <a:rPr lang="ru-RU" altLang="ru-RU" sz="2000" b="1" dirty="0">
                <a:solidFill>
                  <a:srgbClr val="C80F0F"/>
                </a:solidFill>
                <a:latin typeface="+mn-lt"/>
              </a:rPr>
              <a:t>І</a:t>
            </a:r>
            <a:r>
              <a:rPr lang="uk-UA" altLang="ru-RU" sz="2000" b="1" dirty="0">
                <a:solidFill>
                  <a:srgbClr val="C80F0F"/>
                </a:solidFill>
                <a:latin typeface="+mn-lt"/>
              </a:rPr>
              <a:t> БУДІВЕЛЬНІ МАТЕРАЛИ І ВИРОБИ В УКРАЇНІ</a:t>
            </a:r>
            <a:endParaRPr lang="ru-RU" altLang="ru-RU" sz="2000" b="1" dirty="0">
              <a:solidFill>
                <a:srgbClr val="C80F0F"/>
              </a:solidFill>
              <a:latin typeface="+mn-lt"/>
            </a:endParaRPr>
          </a:p>
        </p:txBody>
      </p:sp>
      <p:pic>
        <p:nvPicPr>
          <p:cNvPr id="40973" name="Picture 20">
            <a:extLst>
              <a:ext uri="{FF2B5EF4-FFF2-40B4-BE49-F238E27FC236}">
                <a16:creationId xmlns:a16="http://schemas.microsoft.com/office/drawing/2014/main" id="{F21E5B28-5EFD-412E-A1E6-809B71D45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1" y="1312333"/>
            <a:ext cx="1202267" cy="1202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4" name="Picture 21">
            <a:extLst>
              <a:ext uri="{FF2B5EF4-FFF2-40B4-BE49-F238E27FC236}">
                <a16:creationId xmlns:a16="http://schemas.microsoft.com/office/drawing/2014/main" id="{03C60609-7BC4-4BC9-9B7C-91C5036D5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4" y="3843868"/>
            <a:ext cx="1107017" cy="1071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75" name="Picture 22" descr="Картинки по запросу АЕРОК ЛОГО">
            <a:extLst>
              <a:ext uri="{FF2B5EF4-FFF2-40B4-BE49-F238E27FC236}">
                <a16:creationId xmlns:a16="http://schemas.microsoft.com/office/drawing/2014/main" id="{061E571A-4B48-4018-9BF5-00903F7DA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617" y="812801"/>
            <a:ext cx="3513667" cy="66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6" name="Picture 23" descr="Картинки по запросу СБК ЛОГО">
            <a:extLst>
              <a:ext uri="{FF2B5EF4-FFF2-40B4-BE49-F238E27FC236}">
                <a16:creationId xmlns:a16="http://schemas.microsoft.com/office/drawing/2014/main" id="{A97CA501-D72A-43DD-90EF-1F1B111C4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5117" y="493184"/>
            <a:ext cx="2954867" cy="1134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7" name="AutoShape 24" descr="Картинки по запросу стеко окна">
            <a:extLst>
              <a:ext uri="{FF2B5EF4-FFF2-40B4-BE49-F238E27FC236}">
                <a16:creationId xmlns:a16="http://schemas.microsoft.com/office/drawing/2014/main" id="{30C5C732-1E7C-449E-8A98-473ED767D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02867" y="3335867"/>
            <a:ext cx="186267" cy="186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UA" altLang="ru-UA"/>
          </a:p>
        </p:txBody>
      </p:sp>
      <p:pic>
        <p:nvPicPr>
          <p:cNvPr id="40978" name="Picture 25" descr="Картинки по запросу стеко окна">
            <a:extLst>
              <a:ext uri="{FF2B5EF4-FFF2-40B4-BE49-F238E27FC236}">
                <a16:creationId xmlns:a16="http://schemas.microsoft.com/office/drawing/2014/main" id="{113F8452-02A5-49C3-ADF9-B6706F912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833" y="3007784"/>
            <a:ext cx="3708400" cy="778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9" name="Picture 26" descr="Картинки по запросу КНАУФ">
            <a:extLst>
              <a:ext uri="{FF2B5EF4-FFF2-40B4-BE49-F238E27FC236}">
                <a16:creationId xmlns:a16="http://schemas.microsoft.com/office/drawing/2014/main" id="{782E73D4-AB09-4680-833B-70BF8AE7A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1" y="1784351"/>
            <a:ext cx="1801284" cy="121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0" name="Picture 27" descr="Картинки по запросу СИНИАТ">
            <a:extLst>
              <a:ext uri="{FF2B5EF4-FFF2-40B4-BE49-F238E27FC236}">
                <a16:creationId xmlns:a16="http://schemas.microsoft.com/office/drawing/2014/main" id="{95D645B6-497B-497A-AFFF-0E479F169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567" y="1587501"/>
            <a:ext cx="3513667" cy="1403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1" name="Рисунок 2">
            <a:extLst>
              <a:ext uri="{FF2B5EF4-FFF2-40B4-BE49-F238E27FC236}">
                <a16:creationId xmlns:a16="http://schemas.microsoft.com/office/drawing/2014/main" id="{55A34B62-3DE4-4883-8C50-605D9A7A9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329767"/>
            <a:ext cx="3234267" cy="84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2" name="Freeform 20">
            <a:extLst>
              <a:ext uri="{FF2B5EF4-FFF2-40B4-BE49-F238E27FC236}">
                <a16:creationId xmlns:a16="http://schemas.microsoft.com/office/drawing/2014/main" id="{62095813-7C8E-49CB-9D82-5067A2276985}"/>
              </a:ext>
            </a:extLst>
          </p:cNvPr>
          <p:cNvSpPr>
            <a:spLocks/>
          </p:cNvSpPr>
          <p:nvPr/>
        </p:nvSpPr>
        <p:spPr bwMode="auto">
          <a:xfrm>
            <a:off x="579968" y="5016500"/>
            <a:ext cx="1818217" cy="1701800"/>
          </a:xfrm>
          <a:custGeom>
            <a:avLst/>
            <a:gdLst>
              <a:gd name="T0" fmla="*/ 2147483646 w 327"/>
              <a:gd name="T1" fmla="*/ 2147483646 h 328"/>
              <a:gd name="T2" fmla="*/ 2147483646 w 327"/>
              <a:gd name="T3" fmla="*/ 2147483646 h 328"/>
              <a:gd name="T4" fmla="*/ 2147483646 w 327"/>
              <a:gd name="T5" fmla="*/ 2147483646 h 328"/>
              <a:gd name="T6" fmla="*/ 2147483646 w 327"/>
              <a:gd name="T7" fmla="*/ 2147483646 h 328"/>
              <a:gd name="T8" fmla="*/ 2147483646 w 327"/>
              <a:gd name="T9" fmla="*/ 2147483646 h 328"/>
              <a:gd name="T10" fmla="*/ 2147483646 w 327"/>
              <a:gd name="T11" fmla="*/ 2147483646 h 328"/>
              <a:gd name="T12" fmla="*/ 2147483646 w 327"/>
              <a:gd name="T13" fmla="*/ 2147483646 h 328"/>
              <a:gd name="T14" fmla="*/ 2147483646 w 327"/>
              <a:gd name="T15" fmla="*/ 2147483646 h 328"/>
              <a:gd name="T16" fmla="*/ 2147483646 w 327"/>
              <a:gd name="T17" fmla="*/ 2147483646 h 328"/>
              <a:gd name="T18" fmla="*/ 2147483646 w 327"/>
              <a:gd name="T19" fmla="*/ 2147483646 h 328"/>
              <a:gd name="T20" fmla="*/ 2147483646 w 327"/>
              <a:gd name="T21" fmla="*/ 2147483646 h 328"/>
              <a:gd name="T22" fmla="*/ 2147483646 w 327"/>
              <a:gd name="T23" fmla="*/ 2147483646 h 328"/>
              <a:gd name="T24" fmla="*/ 2147483646 w 327"/>
              <a:gd name="T25" fmla="*/ 2147483646 h 328"/>
              <a:gd name="T26" fmla="*/ 2147483646 w 327"/>
              <a:gd name="T27" fmla="*/ 2147483646 h 328"/>
              <a:gd name="T28" fmla="*/ 2147483646 w 327"/>
              <a:gd name="T29" fmla="*/ 2147483646 h 328"/>
              <a:gd name="T30" fmla="*/ 2147483646 w 327"/>
              <a:gd name="T31" fmla="*/ 2147483646 h 328"/>
              <a:gd name="T32" fmla="*/ 2147483646 w 327"/>
              <a:gd name="T33" fmla="*/ 2147483646 h 328"/>
              <a:gd name="T34" fmla="*/ 2147483646 w 327"/>
              <a:gd name="T35" fmla="*/ 2147483646 h 328"/>
              <a:gd name="T36" fmla="*/ 2147483646 w 327"/>
              <a:gd name="T37" fmla="*/ 2147483646 h 328"/>
              <a:gd name="T38" fmla="*/ 2147483646 w 327"/>
              <a:gd name="T39" fmla="*/ 2147483646 h 328"/>
              <a:gd name="T40" fmla="*/ 2147483646 w 327"/>
              <a:gd name="T41" fmla="*/ 2147483646 h 328"/>
              <a:gd name="T42" fmla="*/ 2147483646 w 327"/>
              <a:gd name="T43" fmla="*/ 2147483646 h 328"/>
              <a:gd name="T44" fmla="*/ 2147483646 w 327"/>
              <a:gd name="T45" fmla="*/ 2147483646 h 328"/>
              <a:gd name="T46" fmla="*/ 2147483646 w 327"/>
              <a:gd name="T47" fmla="*/ 2147483646 h 328"/>
              <a:gd name="T48" fmla="*/ 2147483646 w 327"/>
              <a:gd name="T49" fmla="*/ 2147483646 h 32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27"/>
              <a:gd name="T76" fmla="*/ 0 h 328"/>
              <a:gd name="T77" fmla="*/ 327 w 327"/>
              <a:gd name="T78" fmla="*/ 328 h 32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27" h="328">
                <a:moveTo>
                  <a:pt x="323" y="198"/>
                </a:moveTo>
                <a:cubicBezTo>
                  <a:pt x="321" y="209"/>
                  <a:pt x="317" y="219"/>
                  <a:pt x="313" y="229"/>
                </a:cubicBezTo>
                <a:cubicBezTo>
                  <a:pt x="312" y="231"/>
                  <a:pt x="311" y="233"/>
                  <a:pt x="310" y="235"/>
                </a:cubicBezTo>
                <a:cubicBezTo>
                  <a:pt x="295" y="266"/>
                  <a:pt x="270" y="291"/>
                  <a:pt x="240" y="307"/>
                </a:cubicBezTo>
                <a:cubicBezTo>
                  <a:pt x="228" y="313"/>
                  <a:pt x="216" y="318"/>
                  <a:pt x="203" y="321"/>
                </a:cubicBezTo>
                <a:cubicBezTo>
                  <a:pt x="193" y="323"/>
                  <a:pt x="183" y="325"/>
                  <a:pt x="173" y="325"/>
                </a:cubicBezTo>
                <a:cubicBezTo>
                  <a:pt x="121" y="328"/>
                  <a:pt x="74" y="306"/>
                  <a:pt x="42" y="270"/>
                </a:cubicBezTo>
                <a:cubicBezTo>
                  <a:pt x="31" y="257"/>
                  <a:pt x="22" y="243"/>
                  <a:pt x="15" y="227"/>
                </a:cubicBezTo>
                <a:cubicBezTo>
                  <a:pt x="8" y="210"/>
                  <a:pt x="3" y="191"/>
                  <a:pt x="2" y="171"/>
                </a:cubicBezTo>
                <a:cubicBezTo>
                  <a:pt x="0" y="133"/>
                  <a:pt x="12" y="97"/>
                  <a:pt x="32" y="68"/>
                </a:cubicBezTo>
                <a:cubicBezTo>
                  <a:pt x="35" y="65"/>
                  <a:pt x="37" y="62"/>
                  <a:pt x="39" y="59"/>
                </a:cubicBezTo>
                <a:cubicBezTo>
                  <a:pt x="55" y="40"/>
                  <a:pt x="76" y="24"/>
                  <a:pt x="99" y="14"/>
                </a:cubicBezTo>
                <a:cubicBezTo>
                  <a:pt x="109" y="10"/>
                  <a:pt x="120" y="6"/>
                  <a:pt x="132" y="4"/>
                </a:cubicBezTo>
                <a:cubicBezTo>
                  <a:pt x="139" y="2"/>
                  <a:pt x="147" y="1"/>
                  <a:pt x="155" y="1"/>
                </a:cubicBezTo>
                <a:cubicBezTo>
                  <a:pt x="155" y="1"/>
                  <a:pt x="155" y="1"/>
                  <a:pt x="155" y="1"/>
                </a:cubicBezTo>
                <a:cubicBezTo>
                  <a:pt x="155" y="1"/>
                  <a:pt x="156" y="1"/>
                  <a:pt x="156" y="1"/>
                </a:cubicBezTo>
                <a:cubicBezTo>
                  <a:pt x="165" y="0"/>
                  <a:pt x="173" y="0"/>
                  <a:pt x="182" y="1"/>
                </a:cubicBezTo>
                <a:cubicBezTo>
                  <a:pt x="182" y="1"/>
                  <a:pt x="182" y="1"/>
                  <a:pt x="182" y="1"/>
                </a:cubicBezTo>
                <a:cubicBezTo>
                  <a:pt x="206" y="4"/>
                  <a:pt x="228" y="12"/>
                  <a:pt x="248" y="24"/>
                </a:cubicBezTo>
                <a:cubicBezTo>
                  <a:pt x="253" y="27"/>
                  <a:pt x="259" y="30"/>
                  <a:pt x="264" y="34"/>
                </a:cubicBezTo>
                <a:cubicBezTo>
                  <a:pt x="277" y="45"/>
                  <a:pt x="290" y="58"/>
                  <a:pt x="299" y="72"/>
                </a:cubicBezTo>
                <a:cubicBezTo>
                  <a:pt x="299" y="73"/>
                  <a:pt x="299" y="73"/>
                  <a:pt x="299" y="73"/>
                </a:cubicBezTo>
                <a:cubicBezTo>
                  <a:pt x="302" y="77"/>
                  <a:pt x="305" y="82"/>
                  <a:pt x="308" y="86"/>
                </a:cubicBezTo>
                <a:cubicBezTo>
                  <a:pt x="319" y="107"/>
                  <a:pt x="325" y="130"/>
                  <a:pt x="327" y="155"/>
                </a:cubicBezTo>
                <a:cubicBezTo>
                  <a:pt x="327" y="170"/>
                  <a:pt x="326" y="184"/>
                  <a:pt x="323" y="198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9525">
            <a:solidFill>
              <a:srgbClr val="009999"/>
            </a:solidFill>
            <a:round/>
            <a:headEnd/>
            <a:tailEnd/>
          </a:ln>
        </p:spPr>
        <p:txBody>
          <a:bodyPr lIns="108847" tIns="54423" rIns="108847" bIns="54423"/>
          <a:lstStyle>
            <a:lvl1pPr defTabSz="81597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63575" indent="-255588" defTabSz="81597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20763" indent="-204788" defTabSz="81597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28750" indent="-204788" defTabSz="81597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36738" indent="-204788" defTabSz="81597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93938" indent="-204788" defTabSz="81597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51138" indent="-204788" defTabSz="81597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208338" indent="-204788" defTabSz="81597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65538" indent="-204788" defTabSz="81597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uk-UA" altLang="ru-UA" sz="2000"/>
          </a:p>
          <a:p>
            <a:pPr algn="ctr"/>
            <a:r>
              <a:rPr lang="uk-UA" altLang="ru-UA" sz="2800" b="1">
                <a:solidFill>
                  <a:srgbClr val="009999"/>
                </a:solidFill>
              </a:rPr>
              <a:t>REACH</a:t>
            </a:r>
            <a:endParaRPr lang="ru-RU" altLang="ru-UA" sz="2800" b="1">
              <a:solidFill>
                <a:srgbClr val="009999"/>
              </a:solidFill>
            </a:endParaRPr>
          </a:p>
          <a:p>
            <a:pPr algn="ctr"/>
            <a:r>
              <a:rPr lang="uk-UA" altLang="ru-UA" sz="2800" b="1">
                <a:solidFill>
                  <a:srgbClr val="009999"/>
                </a:solidFill>
              </a:rPr>
              <a:t>CLP</a:t>
            </a:r>
            <a:endParaRPr lang="ru-RU" altLang="ru-UA" sz="2800" b="1">
              <a:solidFill>
                <a:srgbClr val="009999"/>
              </a:solidFill>
            </a:endParaRPr>
          </a:p>
          <a:p>
            <a:pPr algn="ctr" eaLnBrk="1" hangingPunct="1"/>
            <a:endParaRPr lang="en-US" altLang="ru-UA" sz="1200">
              <a:solidFill>
                <a:schemeClr val="bg1"/>
              </a:solidFill>
            </a:endParaRPr>
          </a:p>
        </p:txBody>
      </p:sp>
      <p:pic>
        <p:nvPicPr>
          <p:cNvPr id="40983" name="Picture 2" descr="Planeta Plastic - Home | Facebook">
            <a:extLst>
              <a:ext uri="{FF2B5EF4-FFF2-40B4-BE49-F238E27FC236}">
                <a16:creationId xmlns:a16="http://schemas.microsoft.com/office/drawing/2014/main" id="{DC07CA41-59CD-439A-A417-3C7CB2257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4218" y="4379385"/>
            <a:ext cx="1737783" cy="1737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4" name="Рисунок 8">
            <a:extLst>
              <a:ext uri="{FF2B5EF4-FFF2-40B4-BE49-F238E27FC236}">
                <a16:creationId xmlns:a16="http://schemas.microsoft.com/office/drawing/2014/main" id="{49822AB2-E6B7-494B-9368-1944FA9E1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1" y="5204885"/>
            <a:ext cx="1320800" cy="1204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5" name="Picture 4" descr="w_siltek_logo_modern — Graffasad">
            <a:extLst>
              <a:ext uri="{FF2B5EF4-FFF2-40B4-BE49-F238E27FC236}">
                <a16:creationId xmlns:a16="http://schemas.microsoft.com/office/drawing/2014/main" id="{66FB90C2-E565-4559-B5B5-75E6B96AD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00" y="2916767"/>
            <a:ext cx="3304117" cy="1348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6" name="Picture 6">
            <a:extLst>
              <a:ext uri="{FF2B5EF4-FFF2-40B4-BE49-F238E27FC236}">
                <a16:creationId xmlns:a16="http://schemas.microsoft.com/office/drawing/2014/main" id="{E52DD040-344C-4597-BAE4-B6A91CF6F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185" y="5190068"/>
            <a:ext cx="3771900" cy="1198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7" name="Рисунок 10">
            <a:extLst>
              <a:ext uri="{FF2B5EF4-FFF2-40B4-BE49-F238E27FC236}">
                <a16:creationId xmlns:a16="http://schemas.microsoft.com/office/drawing/2014/main" id="{C8241F2A-3EFF-45E5-B412-2FF1B19F5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634" y="3858684"/>
            <a:ext cx="1062567" cy="1100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8" name="Рисунок 12">
            <a:extLst>
              <a:ext uri="{FF2B5EF4-FFF2-40B4-BE49-F238E27FC236}">
                <a16:creationId xmlns:a16="http://schemas.microsoft.com/office/drawing/2014/main" id="{3BA513D4-0CF0-4EED-9513-230DCB19B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767" y="5670551"/>
            <a:ext cx="2546351" cy="738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9" name="Picture 8" descr="Группа Radius Systems - производство современных пластиковых труб! Трубы  ПЭ, ПВХ, ПП, фитинги, сварочное оборудование.">
            <a:extLst>
              <a:ext uri="{FF2B5EF4-FFF2-40B4-BE49-F238E27FC236}">
                <a16:creationId xmlns:a16="http://schemas.microsoft.com/office/drawing/2014/main" id="{7DBC7178-4A87-4D98-8EC6-9DA0B601E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533" y="4095751"/>
            <a:ext cx="4089400" cy="764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0" name="Рисунок 14">
            <a:extLst>
              <a:ext uri="{FF2B5EF4-FFF2-40B4-BE49-F238E27FC236}">
                <a16:creationId xmlns:a16="http://schemas.microsoft.com/office/drawing/2014/main" id="{F5CB39A5-1CD2-4C16-A52E-4202766C3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667" y="4349751"/>
            <a:ext cx="18415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8824276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0E304AB-6AA3-402A-B437-237E6950B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853"/>
            <a:ext cx="9157637" cy="61305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6A484FA-442F-4CB4-8F25-AE47AFD07A1C}"/>
              </a:ext>
            </a:extLst>
          </p:cNvPr>
          <p:cNvSpPr txBox="1"/>
          <p:nvPr/>
        </p:nvSpPr>
        <p:spPr>
          <a:xfrm>
            <a:off x="9369287" y="5592418"/>
            <a:ext cx="22446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dirty="0"/>
              <a:t>тощо….</a:t>
            </a:r>
            <a:endParaRPr lang="ru-UA" sz="4400" dirty="0"/>
          </a:p>
        </p:txBody>
      </p:sp>
    </p:spTree>
    <p:extLst>
      <p:ext uri="{BB962C8B-B14F-4D97-AF65-F5344CB8AC3E}">
        <p14:creationId xmlns:p14="http://schemas.microsoft.com/office/powerpoint/2010/main" val="3486915444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spLocks noGrp="1"/>
          </p:cNvSpPr>
          <p:nvPr>
            <p:ph type="title" idx="4294967295"/>
          </p:nvPr>
        </p:nvSpPr>
        <p:spPr>
          <a:xfrm>
            <a:off x="754011" y="438000"/>
            <a:ext cx="9565216" cy="313318"/>
          </a:xfrm>
        </p:spPr>
        <p:txBody>
          <a:bodyPr vert="horz" wrap="square" lIns="91440" tIns="8472" rIns="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16933" defTabSz="1219170">
              <a:spcBef>
                <a:spcPts val="151"/>
              </a:spcBef>
            </a:pPr>
            <a:r>
              <a:rPr lang="uk-UA" altLang="ru-RU" sz="1867" b="1" dirty="0">
                <a:solidFill>
                  <a:srgbClr val="393939"/>
                </a:solidFill>
                <a:latin typeface="+mn-lt"/>
                <a:ea typeface="DejaVu Sans"/>
                <a:cs typeface="DejaVu Sans"/>
              </a:rPr>
              <a:t>Екологічно сертифікована продукція згідно з </a:t>
            </a:r>
            <a:r>
              <a:rPr lang="en-US" altLang="ru-RU" sz="1867" b="1" dirty="0">
                <a:solidFill>
                  <a:srgbClr val="393939"/>
                </a:solidFill>
                <a:latin typeface="+mn-lt"/>
                <a:ea typeface="DejaVu Sans"/>
                <a:cs typeface="DejaVu Sans"/>
              </a:rPr>
              <a:t>ISO 14024</a:t>
            </a:r>
            <a:r>
              <a:rPr lang="uk-UA" altLang="ru-RU" sz="1867" b="1" dirty="0">
                <a:solidFill>
                  <a:srgbClr val="393939"/>
                </a:solidFill>
                <a:latin typeface="+mn-lt"/>
                <a:ea typeface="DejaVu Sans"/>
                <a:cs typeface="DejaVu Sans"/>
              </a:rPr>
              <a:t> не може бути класифікована як</a:t>
            </a:r>
            <a:endParaRPr lang="ru-RU" altLang="ru-RU" sz="1867" b="1" dirty="0">
              <a:solidFill>
                <a:srgbClr val="404040"/>
              </a:solidFill>
              <a:latin typeface="+mn-lt"/>
              <a:ea typeface="DejaVu Sans"/>
              <a:cs typeface="DejaVu Sans"/>
            </a:endParaRPr>
          </a:p>
        </p:txBody>
      </p:sp>
      <p:pic>
        <p:nvPicPr>
          <p:cNvPr id="225283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84" y="2429934"/>
            <a:ext cx="1430867" cy="142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284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84" y="1016001"/>
            <a:ext cx="1354667" cy="1352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285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84" y="3881967"/>
            <a:ext cx="1354667" cy="135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287" name="Прямоугольник 19"/>
          <p:cNvSpPr>
            <a:spLocks noChangeArrowheads="1"/>
          </p:cNvSpPr>
          <p:nvPr/>
        </p:nvSpPr>
        <p:spPr bwMode="auto">
          <a:xfrm>
            <a:off x="3067475" y="3847742"/>
            <a:ext cx="2836696" cy="486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5449" tIns="27724" rIns="55449" bIns="27724">
            <a:spAutoFit/>
          </a:bodyPr>
          <a:lstStyle>
            <a:lvl1pPr defTabSz="41592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38138" indent="-130175" defTabSz="41592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19113" indent="-103188" defTabSz="41592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27075" indent="-103188" defTabSz="41592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35038" indent="-103188" defTabSz="41592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392238" indent="-103188" defTabSz="41592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849438" indent="-103188" defTabSz="41592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306638" indent="-103188" defTabSz="41592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763838" indent="-103188" defTabSz="41592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uk-UA" altLang="ru-RU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Проявляє гостру токсичність при потраплянні до організму людини</a:t>
            </a:r>
            <a:endParaRPr lang="uk-UA" altLang="ru-RU" sz="1400" dirty="0">
              <a:latin typeface="Calibri" panose="020F0502020204030204" pitchFamily="34" charset="0"/>
            </a:endParaRPr>
          </a:p>
        </p:txBody>
      </p:sp>
      <p:sp>
        <p:nvSpPr>
          <p:cNvPr id="225288" name="Прямоугольник 20"/>
          <p:cNvSpPr>
            <a:spLocks noChangeArrowheads="1"/>
          </p:cNvSpPr>
          <p:nvPr/>
        </p:nvSpPr>
        <p:spPr bwMode="auto">
          <a:xfrm>
            <a:off x="3036630" y="1106971"/>
            <a:ext cx="4468283" cy="2456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5449" tIns="27724" rIns="55449" bIns="27724">
            <a:spAutoFit/>
          </a:bodyPr>
          <a:lstStyle>
            <a:lvl1pPr defTabSz="41592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38138" indent="-130175" defTabSz="41592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19113" indent="-103188" defTabSz="41592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27075" indent="-103188" defTabSz="41592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35038" indent="-103188" defTabSz="41592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392238" indent="-103188" defTabSz="41592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849438" indent="-103188" defTabSz="41592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306638" indent="-103188" defTabSz="41592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763838" indent="-103188" defTabSz="41592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uk-UA" altLang="ru-RU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Проявляє селективну токсичність для органів-мішеней та (або) органів</a:t>
            </a:r>
          </a:p>
          <a:p>
            <a:pPr>
              <a:spcAft>
                <a:spcPts val="600"/>
              </a:spcAft>
            </a:pPr>
            <a:r>
              <a:rPr lang="uk-UA" altLang="ru-RU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 -з одноразовим впливом</a:t>
            </a:r>
          </a:p>
          <a:p>
            <a:pPr>
              <a:spcAft>
                <a:spcPts val="600"/>
              </a:spcAft>
            </a:pPr>
            <a:r>
              <a:rPr lang="uk-UA" altLang="ru-RU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-з багаторазовим впливом</a:t>
            </a:r>
          </a:p>
          <a:p>
            <a:pPr>
              <a:spcAft>
                <a:spcPts val="600"/>
              </a:spcAft>
            </a:pPr>
            <a:r>
              <a:rPr lang="uk-UA" altLang="ru-RU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Викликає сенсибілізацію в дихальних шляхах або на шкірі</a:t>
            </a:r>
          </a:p>
          <a:p>
            <a:pPr>
              <a:spcAft>
                <a:spcPts val="600"/>
              </a:spcAft>
            </a:pPr>
            <a:r>
              <a:rPr lang="uk-UA" altLang="ru-RU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Має мутагенні властивості</a:t>
            </a:r>
          </a:p>
          <a:p>
            <a:pPr>
              <a:spcAft>
                <a:spcPts val="600"/>
              </a:spcAft>
            </a:pPr>
            <a:r>
              <a:rPr lang="uk-UA" altLang="ru-RU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Має канцерогенні властивості</a:t>
            </a:r>
          </a:p>
          <a:p>
            <a:pPr>
              <a:spcAft>
                <a:spcPts val="600"/>
              </a:spcAft>
            </a:pPr>
            <a:r>
              <a:rPr lang="uk-UA" altLang="ru-RU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Проявляє токсичність для </a:t>
            </a:r>
          </a:p>
        </p:txBody>
      </p:sp>
      <p:sp>
        <p:nvSpPr>
          <p:cNvPr id="225289" name="Прямоугольник 21"/>
          <p:cNvSpPr>
            <a:spLocks noChangeArrowheads="1"/>
          </p:cNvSpPr>
          <p:nvPr/>
        </p:nvSpPr>
        <p:spPr bwMode="auto">
          <a:xfrm>
            <a:off x="3043769" y="4447117"/>
            <a:ext cx="3007783" cy="31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5449" tIns="27724" rIns="55449" bIns="27724">
            <a:spAutoFit/>
          </a:bodyPr>
          <a:lstStyle>
            <a:lvl1pPr defTabSz="41592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38138" indent="-130175" defTabSz="41592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19113" indent="-103188" defTabSz="41592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27075" indent="-103188" defTabSz="41592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35038" indent="-103188" defTabSz="41592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392238" indent="-103188" defTabSz="41592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849438" indent="-103188" defTabSz="41592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306638" indent="-103188" defTabSz="41592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763838" indent="-103188" defTabSz="41592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uk-UA" altLang="ru-RU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Руйнує водні екосистеми</a:t>
            </a:r>
            <a:endParaRPr lang="ru-RU" altLang="ru-RU" sz="1400" dirty="0">
              <a:latin typeface="Calibri" panose="020F0502020204030204" pitchFamily="34" charset="0"/>
            </a:endParaRPr>
          </a:p>
        </p:txBody>
      </p:sp>
      <p:sp>
        <p:nvSpPr>
          <p:cNvPr id="225291" name="Freeform 7"/>
          <p:cNvSpPr>
            <a:spLocks/>
          </p:cNvSpPr>
          <p:nvPr/>
        </p:nvSpPr>
        <p:spPr bwMode="auto">
          <a:xfrm>
            <a:off x="7020984" y="1790700"/>
            <a:ext cx="2133600" cy="2042584"/>
          </a:xfrm>
          <a:custGeom>
            <a:avLst/>
            <a:gdLst>
              <a:gd name="T0" fmla="*/ 3505718 w 11035"/>
              <a:gd name="T1" fmla="*/ 570831 h 10555"/>
              <a:gd name="T2" fmla="*/ 3456580 w 11035"/>
              <a:gd name="T3" fmla="*/ 564769 h 10555"/>
              <a:gd name="T4" fmla="*/ 3397231 w 11035"/>
              <a:gd name="T5" fmla="*/ 576894 h 10555"/>
              <a:gd name="T6" fmla="*/ 3304699 w 11035"/>
              <a:gd name="T7" fmla="*/ 617098 h 10555"/>
              <a:gd name="T8" fmla="*/ 3266409 w 11035"/>
              <a:gd name="T9" fmla="*/ 647729 h 10555"/>
              <a:gd name="T10" fmla="*/ 3204827 w 11035"/>
              <a:gd name="T11" fmla="*/ 726542 h 10555"/>
              <a:gd name="T12" fmla="*/ 3159199 w 11035"/>
              <a:gd name="T13" fmla="*/ 827051 h 10555"/>
              <a:gd name="T14" fmla="*/ 3106551 w 11035"/>
              <a:gd name="T15" fmla="*/ 1010840 h 10555"/>
              <a:gd name="T16" fmla="*/ 3075600 w 11035"/>
              <a:gd name="T17" fmla="*/ 1111988 h 10555"/>
              <a:gd name="T18" fmla="*/ 3033163 w 11035"/>
              <a:gd name="T19" fmla="*/ 1209945 h 10555"/>
              <a:gd name="T20" fmla="*/ 2940311 w 11035"/>
              <a:gd name="T21" fmla="*/ 1370442 h 10555"/>
              <a:gd name="T22" fmla="*/ 2829910 w 11035"/>
              <a:gd name="T23" fmla="*/ 1518175 h 10555"/>
              <a:gd name="T24" fmla="*/ 2676433 w 11035"/>
              <a:gd name="T25" fmla="*/ 1676438 h 10555"/>
              <a:gd name="T26" fmla="*/ 2500620 w 11035"/>
              <a:gd name="T27" fmla="*/ 1808537 h 10555"/>
              <a:gd name="T28" fmla="*/ 2320660 w 11035"/>
              <a:gd name="T29" fmla="*/ 1903941 h 10555"/>
              <a:gd name="T30" fmla="*/ 2218235 w 11035"/>
              <a:gd name="T31" fmla="*/ 1942869 h 10555"/>
              <a:gd name="T32" fmla="*/ 2111982 w 11035"/>
              <a:gd name="T33" fmla="*/ 1972862 h 10555"/>
              <a:gd name="T34" fmla="*/ 2002857 w 11035"/>
              <a:gd name="T35" fmla="*/ 1993283 h 10555"/>
              <a:gd name="T36" fmla="*/ 1607519 w 11035"/>
              <a:gd name="T37" fmla="*/ 2047207 h 10555"/>
              <a:gd name="T38" fmla="*/ 1359914 w 11035"/>
              <a:gd name="T39" fmla="*/ 2092197 h 10555"/>
              <a:gd name="T40" fmla="*/ 1119009 w 11035"/>
              <a:gd name="T41" fmla="*/ 2157289 h 10555"/>
              <a:gd name="T42" fmla="*/ 935858 w 11035"/>
              <a:gd name="T43" fmla="*/ 2229720 h 10555"/>
              <a:gd name="T44" fmla="*/ 822904 w 11035"/>
              <a:gd name="T45" fmla="*/ 2287792 h 10555"/>
              <a:gd name="T46" fmla="*/ 713141 w 11035"/>
              <a:gd name="T47" fmla="*/ 2356713 h 10555"/>
              <a:gd name="T48" fmla="*/ 606888 w 11035"/>
              <a:gd name="T49" fmla="*/ 2438397 h 10555"/>
              <a:gd name="T50" fmla="*/ 504463 w 11035"/>
              <a:gd name="T51" fmla="*/ 2533163 h 10555"/>
              <a:gd name="T52" fmla="*/ 406506 w 11035"/>
              <a:gd name="T53" fmla="*/ 2642608 h 10555"/>
              <a:gd name="T54" fmla="*/ 313335 w 11035"/>
              <a:gd name="T55" fmla="*/ 2768644 h 10555"/>
              <a:gd name="T56" fmla="*/ 224951 w 11035"/>
              <a:gd name="T57" fmla="*/ 2911591 h 10555"/>
              <a:gd name="T58" fmla="*/ 141990 w 11035"/>
              <a:gd name="T59" fmla="*/ 3073364 h 10555"/>
              <a:gd name="T60" fmla="*/ 64454 w 11035"/>
              <a:gd name="T61" fmla="*/ 3254600 h 10555"/>
              <a:gd name="T62" fmla="*/ 24888 w 11035"/>
              <a:gd name="T63" fmla="*/ 3359258 h 10555"/>
              <a:gd name="T64" fmla="*/ 23931 w 11035"/>
              <a:gd name="T65" fmla="*/ 3301186 h 10555"/>
              <a:gd name="T66" fmla="*/ 5105 w 11035"/>
              <a:gd name="T67" fmla="*/ 3187594 h 10555"/>
              <a:gd name="T68" fmla="*/ 0 w 11035"/>
              <a:gd name="T69" fmla="*/ 3013058 h 10555"/>
              <a:gd name="T70" fmla="*/ 9572 w 11035"/>
              <a:gd name="T71" fmla="*/ 2781726 h 10555"/>
              <a:gd name="T72" fmla="*/ 33503 w 11035"/>
              <a:gd name="T73" fmla="*/ 2565071 h 10555"/>
              <a:gd name="T74" fmla="*/ 89023 w 11035"/>
              <a:gd name="T75" fmla="*/ 2269286 h 10555"/>
              <a:gd name="T76" fmla="*/ 170388 w 11035"/>
              <a:gd name="T77" fmla="*/ 1976372 h 10555"/>
              <a:gd name="T78" fmla="*/ 277598 w 11035"/>
              <a:gd name="T79" fmla="*/ 1689201 h 10555"/>
              <a:gd name="T80" fmla="*/ 409378 w 11035"/>
              <a:gd name="T81" fmla="*/ 1411922 h 10555"/>
              <a:gd name="T82" fmla="*/ 565407 w 11035"/>
              <a:gd name="T83" fmla="*/ 1147406 h 10555"/>
              <a:gd name="T84" fmla="*/ 744092 w 11035"/>
              <a:gd name="T85" fmla="*/ 899482 h 10555"/>
              <a:gd name="T86" fmla="*/ 945749 w 11035"/>
              <a:gd name="T87" fmla="*/ 671022 h 10555"/>
              <a:gd name="T88" fmla="*/ 1168785 w 11035"/>
              <a:gd name="T89" fmla="*/ 465535 h 10555"/>
              <a:gd name="T90" fmla="*/ 1376506 w 11035"/>
              <a:gd name="T91" fmla="*/ 310782 h 10555"/>
              <a:gd name="T92" fmla="*/ 1505095 w 11035"/>
              <a:gd name="T93" fmla="*/ 230694 h 10555"/>
              <a:gd name="T94" fmla="*/ 1638469 w 11035"/>
              <a:gd name="T95" fmla="*/ 161773 h 10555"/>
              <a:gd name="T96" fmla="*/ 1776630 w 11035"/>
              <a:gd name="T97" fmla="*/ 103700 h 10555"/>
              <a:gd name="T98" fmla="*/ 1917982 w 11035"/>
              <a:gd name="T99" fmla="*/ 57753 h 10555"/>
              <a:gd name="T100" fmla="*/ 2062844 w 11035"/>
              <a:gd name="T101" fmla="*/ 24888 h 10555"/>
              <a:gd name="T102" fmla="*/ 2209301 w 11035"/>
              <a:gd name="T103" fmla="*/ 5424 h 10555"/>
              <a:gd name="T104" fmla="*/ 2357992 w 11035"/>
              <a:gd name="T105" fmla="*/ 319 h 10555"/>
              <a:gd name="T106" fmla="*/ 2507640 w 11035"/>
              <a:gd name="T107" fmla="*/ 10849 h 10555"/>
              <a:gd name="T108" fmla="*/ 2657288 w 11035"/>
              <a:gd name="T109" fmla="*/ 37013 h 10555"/>
              <a:gd name="T110" fmla="*/ 2755883 w 11035"/>
              <a:gd name="T111" fmla="*/ 63497 h 10555"/>
              <a:gd name="T112" fmla="*/ 2918294 w 11035"/>
              <a:gd name="T113" fmla="*/ 126993 h 10555"/>
              <a:gd name="T114" fmla="*/ 3110380 w 11035"/>
              <a:gd name="T115" fmla="*/ 233884 h 10555"/>
              <a:gd name="T116" fmla="*/ 3288426 w 11035"/>
              <a:gd name="T117" fmla="*/ 365026 h 10555"/>
              <a:gd name="T118" fmla="*/ 3453708 w 11035"/>
              <a:gd name="T119" fmla="*/ 513716 h 1055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1035"/>
              <a:gd name="T181" fmla="*/ 0 h 10555"/>
              <a:gd name="T182" fmla="*/ 11035 w 11035"/>
              <a:gd name="T183" fmla="*/ 10555 h 1055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1035" h="10555">
                <a:moveTo>
                  <a:pt x="11035" y="1823"/>
                </a:moveTo>
                <a:lnTo>
                  <a:pt x="11035" y="1823"/>
                </a:lnTo>
                <a:lnTo>
                  <a:pt x="11028" y="1815"/>
                </a:lnTo>
                <a:lnTo>
                  <a:pt x="11021" y="1809"/>
                </a:lnTo>
                <a:lnTo>
                  <a:pt x="11013" y="1803"/>
                </a:lnTo>
                <a:lnTo>
                  <a:pt x="11005" y="1798"/>
                </a:lnTo>
                <a:lnTo>
                  <a:pt x="10987" y="1789"/>
                </a:lnTo>
                <a:lnTo>
                  <a:pt x="10968" y="1782"/>
                </a:lnTo>
                <a:lnTo>
                  <a:pt x="10948" y="1776"/>
                </a:lnTo>
                <a:lnTo>
                  <a:pt x="10927" y="1772"/>
                </a:lnTo>
                <a:lnTo>
                  <a:pt x="10905" y="1770"/>
                </a:lnTo>
                <a:lnTo>
                  <a:pt x="10882" y="1769"/>
                </a:lnTo>
                <a:lnTo>
                  <a:pt x="10858" y="1769"/>
                </a:lnTo>
                <a:lnTo>
                  <a:pt x="10833" y="1770"/>
                </a:lnTo>
                <a:lnTo>
                  <a:pt x="10806" y="1773"/>
                </a:lnTo>
                <a:lnTo>
                  <a:pt x="10780" y="1777"/>
                </a:lnTo>
                <a:lnTo>
                  <a:pt x="10754" y="1781"/>
                </a:lnTo>
                <a:lnTo>
                  <a:pt x="10728" y="1787"/>
                </a:lnTo>
                <a:lnTo>
                  <a:pt x="10701" y="1793"/>
                </a:lnTo>
                <a:lnTo>
                  <a:pt x="10674" y="1800"/>
                </a:lnTo>
                <a:lnTo>
                  <a:pt x="10647" y="1808"/>
                </a:lnTo>
                <a:lnTo>
                  <a:pt x="10620" y="1816"/>
                </a:lnTo>
                <a:lnTo>
                  <a:pt x="10568" y="1836"/>
                </a:lnTo>
                <a:lnTo>
                  <a:pt x="10518" y="1855"/>
                </a:lnTo>
                <a:lnTo>
                  <a:pt x="10471" y="1875"/>
                </a:lnTo>
                <a:lnTo>
                  <a:pt x="10427" y="1896"/>
                </a:lnTo>
                <a:lnTo>
                  <a:pt x="10389" y="1916"/>
                </a:lnTo>
                <a:lnTo>
                  <a:pt x="10357" y="1934"/>
                </a:lnTo>
                <a:lnTo>
                  <a:pt x="10332" y="1951"/>
                </a:lnTo>
                <a:lnTo>
                  <a:pt x="10312" y="1966"/>
                </a:lnTo>
                <a:lnTo>
                  <a:pt x="10293" y="1981"/>
                </a:lnTo>
                <a:lnTo>
                  <a:pt x="10273" y="1997"/>
                </a:lnTo>
                <a:lnTo>
                  <a:pt x="10255" y="2014"/>
                </a:lnTo>
                <a:lnTo>
                  <a:pt x="10237" y="2030"/>
                </a:lnTo>
                <a:lnTo>
                  <a:pt x="10220" y="2047"/>
                </a:lnTo>
                <a:lnTo>
                  <a:pt x="10186" y="2082"/>
                </a:lnTo>
                <a:lnTo>
                  <a:pt x="10155" y="2118"/>
                </a:lnTo>
                <a:lnTo>
                  <a:pt x="10125" y="2156"/>
                </a:lnTo>
                <a:lnTo>
                  <a:pt x="10096" y="2196"/>
                </a:lnTo>
                <a:lnTo>
                  <a:pt x="10069" y="2236"/>
                </a:lnTo>
                <a:lnTo>
                  <a:pt x="10044" y="2277"/>
                </a:lnTo>
                <a:lnTo>
                  <a:pt x="10020" y="2319"/>
                </a:lnTo>
                <a:lnTo>
                  <a:pt x="9998" y="2364"/>
                </a:lnTo>
                <a:lnTo>
                  <a:pt x="9977" y="2408"/>
                </a:lnTo>
                <a:lnTo>
                  <a:pt x="9957" y="2453"/>
                </a:lnTo>
                <a:lnTo>
                  <a:pt x="9936" y="2498"/>
                </a:lnTo>
                <a:lnTo>
                  <a:pt x="9918" y="2545"/>
                </a:lnTo>
                <a:lnTo>
                  <a:pt x="9901" y="2592"/>
                </a:lnTo>
                <a:lnTo>
                  <a:pt x="9885" y="2639"/>
                </a:lnTo>
                <a:lnTo>
                  <a:pt x="9869" y="2687"/>
                </a:lnTo>
                <a:lnTo>
                  <a:pt x="9854" y="2736"/>
                </a:lnTo>
                <a:lnTo>
                  <a:pt x="9840" y="2784"/>
                </a:lnTo>
                <a:lnTo>
                  <a:pt x="9813" y="2880"/>
                </a:lnTo>
                <a:lnTo>
                  <a:pt x="9787" y="2977"/>
                </a:lnTo>
                <a:lnTo>
                  <a:pt x="9736" y="3168"/>
                </a:lnTo>
                <a:lnTo>
                  <a:pt x="9711" y="3261"/>
                </a:lnTo>
                <a:lnTo>
                  <a:pt x="9698" y="3306"/>
                </a:lnTo>
                <a:lnTo>
                  <a:pt x="9684" y="3350"/>
                </a:lnTo>
                <a:lnTo>
                  <a:pt x="9670" y="3395"/>
                </a:lnTo>
                <a:lnTo>
                  <a:pt x="9655" y="3439"/>
                </a:lnTo>
                <a:lnTo>
                  <a:pt x="9639" y="3485"/>
                </a:lnTo>
                <a:lnTo>
                  <a:pt x="9622" y="3529"/>
                </a:lnTo>
                <a:lnTo>
                  <a:pt x="9605" y="3573"/>
                </a:lnTo>
                <a:lnTo>
                  <a:pt x="9585" y="3617"/>
                </a:lnTo>
                <a:lnTo>
                  <a:pt x="9567" y="3662"/>
                </a:lnTo>
                <a:lnTo>
                  <a:pt x="9547" y="3706"/>
                </a:lnTo>
                <a:lnTo>
                  <a:pt x="9527" y="3749"/>
                </a:lnTo>
                <a:lnTo>
                  <a:pt x="9506" y="3792"/>
                </a:lnTo>
                <a:lnTo>
                  <a:pt x="9485" y="3836"/>
                </a:lnTo>
                <a:lnTo>
                  <a:pt x="9463" y="3879"/>
                </a:lnTo>
                <a:lnTo>
                  <a:pt x="9418" y="3964"/>
                </a:lnTo>
                <a:lnTo>
                  <a:pt x="9369" y="4049"/>
                </a:lnTo>
                <a:lnTo>
                  <a:pt x="9320" y="4132"/>
                </a:lnTo>
                <a:lnTo>
                  <a:pt x="9269" y="4214"/>
                </a:lnTo>
                <a:lnTo>
                  <a:pt x="9215" y="4295"/>
                </a:lnTo>
                <a:lnTo>
                  <a:pt x="9161" y="4375"/>
                </a:lnTo>
                <a:lnTo>
                  <a:pt x="9106" y="4454"/>
                </a:lnTo>
                <a:lnTo>
                  <a:pt x="9048" y="4531"/>
                </a:lnTo>
                <a:lnTo>
                  <a:pt x="8991" y="4607"/>
                </a:lnTo>
                <a:lnTo>
                  <a:pt x="8933" y="4681"/>
                </a:lnTo>
                <a:lnTo>
                  <a:pt x="8869" y="4758"/>
                </a:lnTo>
                <a:lnTo>
                  <a:pt x="8805" y="4833"/>
                </a:lnTo>
                <a:lnTo>
                  <a:pt x="8740" y="4908"/>
                </a:lnTo>
                <a:lnTo>
                  <a:pt x="8672" y="4980"/>
                </a:lnTo>
                <a:lnTo>
                  <a:pt x="8603" y="5050"/>
                </a:lnTo>
                <a:lnTo>
                  <a:pt x="8533" y="5120"/>
                </a:lnTo>
                <a:lnTo>
                  <a:pt x="8460" y="5188"/>
                </a:lnTo>
                <a:lnTo>
                  <a:pt x="8388" y="5254"/>
                </a:lnTo>
                <a:lnTo>
                  <a:pt x="8312" y="5319"/>
                </a:lnTo>
                <a:lnTo>
                  <a:pt x="8237" y="5381"/>
                </a:lnTo>
                <a:lnTo>
                  <a:pt x="8159" y="5443"/>
                </a:lnTo>
                <a:lnTo>
                  <a:pt x="8080" y="5502"/>
                </a:lnTo>
                <a:lnTo>
                  <a:pt x="8000" y="5559"/>
                </a:lnTo>
                <a:lnTo>
                  <a:pt x="7919" y="5615"/>
                </a:lnTo>
                <a:lnTo>
                  <a:pt x="7837" y="5668"/>
                </a:lnTo>
                <a:lnTo>
                  <a:pt x="7753" y="5719"/>
                </a:lnTo>
                <a:lnTo>
                  <a:pt x="7669" y="5769"/>
                </a:lnTo>
                <a:lnTo>
                  <a:pt x="7582" y="5817"/>
                </a:lnTo>
                <a:lnTo>
                  <a:pt x="7496" y="5862"/>
                </a:lnTo>
                <a:lnTo>
                  <a:pt x="7407" y="5905"/>
                </a:lnTo>
                <a:lnTo>
                  <a:pt x="7319" y="5946"/>
                </a:lnTo>
                <a:lnTo>
                  <a:pt x="7273" y="5967"/>
                </a:lnTo>
                <a:lnTo>
                  <a:pt x="7228" y="5986"/>
                </a:lnTo>
                <a:lnTo>
                  <a:pt x="7183" y="6005"/>
                </a:lnTo>
                <a:lnTo>
                  <a:pt x="7137" y="6023"/>
                </a:lnTo>
                <a:lnTo>
                  <a:pt x="7091" y="6040"/>
                </a:lnTo>
                <a:lnTo>
                  <a:pt x="7045" y="6057"/>
                </a:lnTo>
                <a:lnTo>
                  <a:pt x="6998" y="6073"/>
                </a:lnTo>
                <a:lnTo>
                  <a:pt x="6952" y="6089"/>
                </a:lnTo>
                <a:lnTo>
                  <a:pt x="6904" y="6104"/>
                </a:lnTo>
                <a:lnTo>
                  <a:pt x="6858" y="6119"/>
                </a:lnTo>
                <a:lnTo>
                  <a:pt x="6811" y="6133"/>
                </a:lnTo>
                <a:lnTo>
                  <a:pt x="6762" y="6147"/>
                </a:lnTo>
                <a:lnTo>
                  <a:pt x="6715" y="6160"/>
                </a:lnTo>
                <a:lnTo>
                  <a:pt x="6667" y="6172"/>
                </a:lnTo>
                <a:lnTo>
                  <a:pt x="6619" y="6183"/>
                </a:lnTo>
                <a:lnTo>
                  <a:pt x="6570" y="6194"/>
                </a:lnTo>
                <a:lnTo>
                  <a:pt x="6522" y="6205"/>
                </a:lnTo>
                <a:lnTo>
                  <a:pt x="6474" y="6214"/>
                </a:lnTo>
                <a:lnTo>
                  <a:pt x="6425" y="6223"/>
                </a:lnTo>
                <a:lnTo>
                  <a:pt x="6375" y="6232"/>
                </a:lnTo>
                <a:lnTo>
                  <a:pt x="6326" y="6240"/>
                </a:lnTo>
                <a:lnTo>
                  <a:pt x="6277" y="6247"/>
                </a:lnTo>
                <a:lnTo>
                  <a:pt x="6050" y="6277"/>
                </a:lnTo>
                <a:lnTo>
                  <a:pt x="5825" y="6306"/>
                </a:lnTo>
                <a:lnTo>
                  <a:pt x="5600" y="6337"/>
                </a:lnTo>
                <a:lnTo>
                  <a:pt x="5375" y="6367"/>
                </a:lnTo>
                <a:lnTo>
                  <a:pt x="5150" y="6399"/>
                </a:lnTo>
                <a:lnTo>
                  <a:pt x="5038" y="6416"/>
                </a:lnTo>
                <a:lnTo>
                  <a:pt x="4926" y="6433"/>
                </a:lnTo>
                <a:lnTo>
                  <a:pt x="4815" y="6451"/>
                </a:lnTo>
                <a:lnTo>
                  <a:pt x="4704" y="6470"/>
                </a:lnTo>
                <a:lnTo>
                  <a:pt x="4593" y="6490"/>
                </a:lnTo>
                <a:lnTo>
                  <a:pt x="4482" y="6511"/>
                </a:lnTo>
                <a:lnTo>
                  <a:pt x="4372" y="6533"/>
                </a:lnTo>
                <a:lnTo>
                  <a:pt x="4262" y="6557"/>
                </a:lnTo>
                <a:lnTo>
                  <a:pt x="4153" y="6581"/>
                </a:lnTo>
                <a:lnTo>
                  <a:pt x="4044" y="6607"/>
                </a:lnTo>
                <a:lnTo>
                  <a:pt x="3935" y="6634"/>
                </a:lnTo>
                <a:lnTo>
                  <a:pt x="3828" y="6663"/>
                </a:lnTo>
                <a:lnTo>
                  <a:pt x="3720" y="6695"/>
                </a:lnTo>
                <a:lnTo>
                  <a:pt x="3613" y="6727"/>
                </a:lnTo>
                <a:lnTo>
                  <a:pt x="3507" y="6761"/>
                </a:lnTo>
                <a:lnTo>
                  <a:pt x="3400" y="6797"/>
                </a:lnTo>
                <a:lnTo>
                  <a:pt x="3296" y="6836"/>
                </a:lnTo>
                <a:lnTo>
                  <a:pt x="3191" y="6877"/>
                </a:lnTo>
                <a:lnTo>
                  <a:pt x="3088" y="6919"/>
                </a:lnTo>
                <a:lnTo>
                  <a:pt x="3035" y="6942"/>
                </a:lnTo>
                <a:lnTo>
                  <a:pt x="2984" y="6964"/>
                </a:lnTo>
                <a:lnTo>
                  <a:pt x="2933" y="6988"/>
                </a:lnTo>
                <a:lnTo>
                  <a:pt x="2881" y="7012"/>
                </a:lnTo>
                <a:lnTo>
                  <a:pt x="2830" y="7036"/>
                </a:lnTo>
                <a:lnTo>
                  <a:pt x="2780" y="7062"/>
                </a:lnTo>
                <a:lnTo>
                  <a:pt x="2730" y="7088"/>
                </a:lnTo>
                <a:lnTo>
                  <a:pt x="2679" y="7115"/>
                </a:lnTo>
                <a:lnTo>
                  <a:pt x="2629" y="7142"/>
                </a:lnTo>
                <a:lnTo>
                  <a:pt x="2579" y="7170"/>
                </a:lnTo>
                <a:lnTo>
                  <a:pt x="2528" y="7199"/>
                </a:lnTo>
                <a:lnTo>
                  <a:pt x="2479" y="7229"/>
                </a:lnTo>
                <a:lnTo>
                  <a:pt x="2430" y="7259"/>
                </a:lnTo>
                <a:lnTo>
                  <a:pt x="2381" y="7290"/>
                </a:lnTo>
                <a:lnTo>
                  <a:pt x="2332" y="7321"/>
                </a:lnTo>
                <a:lnTo>
                  <a:pt x="2283" y="7353"/>
                </a:lnTo>
                <a:lnTo>
                  <a:pt x="2235" y="7386"/>
                </a:lnTo>
                <a:lnTo>
                  <a:pt x="2186" y="7421"/>
                </a:lnTo>
                <a:lnTo>
                  <a:pt x="2138" y="7456"/>
                </a:lnTo>
                <a:lnTo>
                  <a:pt x="2091" y="7491"/>
                </a:lnTo>
                <a:lnTo>
                  <a:pt x="2043" y="7527"/>
                </a:lnTo>
                <a:lnTo>
                  <a:pt x="1995" y="7564"/>
                </a:lnTo>
                <a:lnTo>
                  <a:pt x="1949" y="7603"/>
                </a:lnTo>
                <a:lnTo>
                  <a:pt x="1902" y="7642"/>
                </a:lnTo>
                <a:lnTo>
                  <a:pt x="1856" y="7682"/>
                </a:lnTo>
                <a:lnTo>
                  <a:pt x="1809" y="7722"/>
                </a:lnTo>
                <a:lnTo>
                  <a:pt x="1763" y="7764"/>
                </a:lnTo>
                <a:lnTo>
                  <a:pt x="1717" y="7806"/>
                </a:lnTo>
                <a:lnTo>
                  <a:pt x="1672" y="7850"/>
                </a:lnTo>
                <a:lnTo>
                  <a:pt x="1626" y="7894"/>
                </a:lnTo>
                <a:lnTo>
                  <a:pt x="1581" y="7939"/>
                </a:lnTo>
                <a:lnTo>
                  <a:pt x="1537" y="7985"/>
                </a:lnTo>
                <a:lnTo>
                  <a:pt x="1492" y="8032"/>
                </a:lnTo>
                <a:lnTo>
                  <a:pt x="1448" y="8080"/>
                </a:lnTo>
                <a:lnTo>
                  <a:pt x="1404" y="8130"/>
                </a:lnTo>
                <a:lnTo>
                  <a:pt x="1361" y="8180"/>
                </a:lnTo>
                <a:lnTo>
                  <a:pt x="1317" y="8230"/>
                </a:lnTo>
                <a:lnTo>
                  <a:pt x="1274" y="8282"/>
                </a:lnTo>
                <a:lnTo>
                  <a:pt x="1232" y="8336"/>
                </a:lnTo>
                <a:lnTo>
                  <a:pt x="1189" y="8390"/>
                </a:lnTo>
                <a:lnTo>
                  <a:pt x="1148" y="8445"/>
                </a:lnTo>
                <a:lnTo>
                  <a:pt x="1105" y="8502"/>
                </a:lnTo>
                <a:lnTo>
                  <a:pt x="1064" y="8559"/>
                </a:lnTo>
                <a:lnTo>
                  <a:pt x="1023" y="8617"/>
                </a:lnTo>
                <a:lnTo>
                  <a:pt x="982" y="8677"/>
                </a:lnTo>
                <a:lnTo>
                  <a:pt x="941" y="8737"/>
                </a:lnTo>
                <a:lnTo>
                  <a:pt x="901" y="8799"/>
                </a:lnTo>
                <a:lnTo>
                  <a:pt x="861" y="8862"/>
                </a:lnTo>
                <a:lnTo>
                  <a:pt x="822" y="8926"/>
                </a:lnTo>
                <a:lnTo>
                  <a:pt x="782" y="8991"/>
                </a:lnTo>
                <a:lnTo>
                  <a:pt x="743" y="9058"/>
                </a:lnTo>
                <a:lnTo>
                  <a:pt x="705" y="9125"/>
                </a:lnTo>
                <a:lnTo>
                  <a:pt x="667" y="9193"/>
                </a:lnTo>
                <a:lnTo>
                  <a:pt x="629" y="9264"/>
                </a:lnTo>
                <a:lnTo>
                  <a:pt x="591" y="9334"/>
                </a:lnTo>
                <a:lnTo>
                  <a:pt x="554" y="9407"/>
                </a:lnTo>
                <a:lnTo>
                  <a:pt x="517" y="9480"/>
                </a:lnTo>
                <a:lnTo>
                  <a:pt x="481" y="9555"/>
                </a:lnTo>
                <a:lnTo>
                  <a:pt x="445" y="9632"/>
                </a:lnTo>
                <a:lnTo>
                  <a:pt x="408" y="9708"/>
                </a:lnTo>
                <a:lnTo>
                  <a:pt x="373" y="9788"/>
                </a:lnTo>
                <a:lnTo>
                  <a:pt x="338" y="9867"/>
                </a:lnTo>
                <a:lnTo>
                  <a:pt x="304" y="9949"/>
                </a:lnTo>
                <a:lnTo>
                  <a:pt x="270" y="10031"/>
                </a:lnTo>
                <a:lnTo>
                  <a:pt x="235" y="10116"/>
                </a:lnTo>
                <a:lnTo>
                  <a:pt x="202" y="10200"/>
                </a:lnTo>
                <a:lnTo>
                  <a:pt x="169" y="10287"/>
                </a:lnTo>
                <a:lnTo>
                  <a:pt x="136" y="10375"/>
                </a:lnTo>
                <a:lnTo>
                  <a:pt x="104" y="10465"/>
                </a:lnTo>
                <a:lnTo>
                  <a:pt x="71" y="10555"/>
                </a:lnTo>
                <a:lnTo>
                  <a:pt x="75" y="10542"/>
                </a:lnTo>
                <a:lnTo>
                  <a:pt x="78" y="10528"/>
                </a:lnTo>
                <a:lnTo>
                  <a:pt x="81" y="10513"/>
                </a:lnTo>
                <a:lnTo>
                  <a:pt x="82" y="10497"/>
                </a:lnTo>
                <a:lnTo>
                  <a:pt x="83" y="10480"/>
                </a:lnTo>
                <a:lnTo>
                  <a:pt x="84" y="10463"/>
                </a:lnTo>
                <a:lnTo>
                  <a:pt x="83" y="10425"/>
                </a:lnTo>
                <a:lnTo>
                  <a:pt x="80" y="10386"/>
                </a:lnTo>
                <a:lnTo>
                  <a:pt x="75" y="10346"/>
                </a:lnTo>
                <a:lnTo>
                  <a:pt x="69" y="10304"/>
                </a:lnTo>
                <a:lnTo>
                  <a:pt x="63" y="10261"/>
                </a:lnTo>
                <a:lnTo>
                  <a:pt x="47" y="10176"/>
                </a:lnTo>
                <a:lnTo>
                  <a:pt x="32" y="10095"/>
                </a:lnTo>
                <a:lnTo>
                  <a:pt x="25" y="10057"/>
                </a:lnTo>
                <a:lnTo>
                  <a:pt x="20" y="10022"/>
                </a:lnTo>
                <a:lnTo>
                  <a:pt x="16" y="9990"/>
                </a:lnTo>
                <a:lnTo>
                  <a:pt x="13" y="9961"/>
                </a:lnTo>
                <a:lnTo>
                  <a:pt x="8" y="9857"/>
                </a:lnTo>
                <a:lnTo>
                  <a:pt x="4" y="9754"/>
                </a:lnTo>
                <a:lnTo>
                  <a:pt x="2" y="9650"/>
                </a:lnTo>
                <a:lnTo>
                  <a:pt x="1" y="9546"/>
                </a:lnTo>
                <a:lnTo>
                  <a:pt x="0" y="9443"/>
                </a:lnTo>
                <a:lnTo>
                  <a:pt x="1" y="9339"/>
                </a:lnTo>
                <a:lnTo>
                  <a:pt x="3" y="9236"/>
                </a:lnTo>
                <a:lnTo>
                  <a:pt x="7" y="9132"/>
                </a:lnTo>
                <a:lnTo>
                  <a:pt x="11" y="9028"/>
                </a:lnTo>
                <a:lnTo>
                  <a:pt x="16" y="8924"/>
                </a:lnTo>
                <a:lnTo>
                  <a:pt x="23" y="8820"/>
                </a:lnTo>
                <a:lnTo>
                  <a:pt x="30" y="8718"/>
                </a:lnTo>
                <a:lnTo>
                  <a:pt x="38" y="8614"/>
                </a:lnTo>
                <a:lnTo>
                  <a:pt x="48" y="8511"/>
                </a:lnTo>
                <a:lnTo>
                  <a:pt x="58" y="8407"/>
                </a:lnTo>
                <a:lnTo>
                  <a:pt x="70" y="8305"/>
                </a:lnTo>
                <a:lnTo>
                  <a:pt x="86" y="8172"/>
                </a:lnTo>
                <a:lnTo>
                  <a:pt x="105" y="8039"/>
                </a:lnTo>
                <a:lnTo>
                  <a:pt x="124" y="7906"/>
                </a:lnTo>
                <a:lnTo>
                  <a:pt x="146" y="7775"/>
                </a:lnTo>
                <a:lnTo>
                  <a:pt x="169" y="7642"/>
                </a:lnTo>
                <a:lnTo>
                  <a:pt x="194" y="7509"/>
                </a:lnTo>
                <a:lnTo>
                  <a:pt x="220" y="7376"/>
                </a:lnTo>
                <a:lnTo>
                  <a:pt x="248" y="7245"/>
                </a:lnTo>
                <a:lnTo>
                  <a:pt x="279" y="7112"/>
                </a:lnTo>
                <a:lnTo>
                  <a:pt x="310" y="6980"/>
                </a:lnTo>
                <a:lnTo>
                  <a:pt x="343" y="6848"/>
                </a:lnTo>
                <a:lnTo>
                  <a:pt x="378" y="6717"/>
                </a:lnTo>
                <a:lnTo>
                  <a:pt x="414" y="6585"/>
                </a:lnTo>
                <a:lnTo>
                  <a:pt x="454" y="6454"/>
                </a:lnTo>
                <a:lnTo>
                  <a:pt x="493" y="6324"/>
                </a:lnTo>
                <a:lnTo>
                  <a:pt x="534" y="6194"/>
                </a:lnTo>
                <a:lnTo>
                  <a:pt x="577" y="6063"/>
                </a:lnTo>
                <a:lnTo>
                  <a:pt x="623" y="5934"/>
                </a:lnTo>
                <a:lnTo>
                  <a:pt x="669" y="5805"/>
                </a:lnTo>
                <a:lnTo>
                  <a:pt x="717" y="5676"/>
                </a:lnTo>
                <a:lnTo>
                  <a:pt x="766" y="5548"/>
                </a:lnTo>
                <a:lnTo>
                  <a:pt x="818" y="5421"/>
                </a:lnTo>
                <a:lnTo>
                  <a:pt x="870" y="5294"/>
                </a:lnTo>
                <a:lnTo>
                  <a:pt x="924" y="5168"/>
                </a:lnTo>
                <a:lnTo>
                  <a:pt x="981" y="5042"/>
                </a:lnTo>
                <a:lnTo>
                  <a:pt x="1038" y="4918"/>
                </a:lnTo>
                <a:lnTo>
                  <a:pt x="1097" y="4793"/>
                </a:lnTo>
                <a:lnTo>
                  <a:pt x="1158" y="4669"/>
                </a:lnTo>
                <a:lnTo>
                  <a:pt x="1220" y="4547"/>
                </a:lnTo>
                <a:lnTo>
                  <a:pt x="1283" y="4425"/>
                </a:lnTo>
                <a:lnTo>
                  <a:pt x="1349" y="4303"/>
                </a:lnTo>
                <a:lnTo>
                  <a:pt x="1416" y="4184"/>
                </a:lnTo>
                <a:lnTo>
                  <a:pt x="1483" y="4064"/>
                </a:lnTo>
                <a:lnTo>
                  <a:pt x="1554" y="3945"/>
                </a:lnTo>
                <a:lnTo>
                  <a:pt x="1625" y="3828"/>
                </a:lnTo>
                <a:lnTo>
                  <a:pt x="1698" y="3712"/>
                </a:lnTo>
                <a:lnTo>
                  <a:pt x="1772" y="3596"/>
                </a:lnTo>
                <a:lnTo>
                  <a:pt x="1848" y="3482"/>
                </a:lnTo>
                <a:lnTo>
                  <a:pt x="1925" y="3368"/>
                </a:lnTo>
                <a:lnTo>
                  <a:pt x="2003" y="3256"/>
                </a:lnTo>
                <a:lnTo>
                  <a:pt x="2084" y="3145"/>
                </a:lnTo>
                <a:lnTo>
                  <a:pt x="2165" y="3035"/>
                </a:lnTo>
                <a:lnTo>
                  <a:pt x="2248" y="2926"/>
                </a:lnTo>
                <a:lnTo>
                  <a:pt x="2332" y="2819"/>
                </a:lnTo>
                <a:lnTo>
                  <a:pt x="2419" y="2712"/>
                </a:lnTo>
                <a:lnTo>
                  <a:pt x="2506" y="2607"/>
                </a:lnTo>
                <a:lnTo>
                  <a:pt x="2595" y="2503"/>
                </a:lnTo>
                <a:lnTo>
                  <a:pt x="2685" y="2402"/>
                </a:lnTo>
                <a:lnTo>
                  <a:pt x="2777" y="2300"/>
                </a:lnTo>
                <a:lnTo>
                  <a:pt x="2869" y="2201"/>
                </a:lnTo>
                <a:lnTo>
                  <a:pt x="2964" y="2103"/>
                </a:lnTo>
                <a:lnTo>
                  <a:pt x="3059" y="2007"/>
                </a:lnTo>
                <a:lnTo>
                  <a:pt x="3157" y="1911"/>
                </a:lnTo>
                <a:lnTo>
                  <a:pt x="3254" y="1817"/>
                </a:lnTo>
                <a:lnTo>
                  <a:pt x="3355" y="1726"/>
                </a:lnTo>
                <a:lnTo>
                  <a:pt x="3456" y="1635"/>
                </a:lnTo>
                <a:lnTo>
                  <a:pt x="3558" y="1546"/>
                </a:lnTo>
                <a:lnTo>
                  <a:pt x="3663" y="1459"/>
                </a:lnTo>
                <a:lnTo>
                  <a:pt x="3767" y="1374"/>
                </a:lnTo>
                <a:lnTo>
                  <a:pt x="3874" y="1291"/>
                </a:lnTo>
                <a:lnTo>
                  <a:pt x="3982" y="1208"/>
                </a:lnTo>
                <a:lnTo>
                  <a:pt x="4091" y="1129"/>
                </a:lnTo>
                <a:lnTo>
                  <a:pt x="4202" y="1050"/>
                </a:lnTo>
                <a:lnTo>
                  <a:pt x="4314" y="974"/>
                </a:lnTo>
                <a:lnTo>
                  <a:pt x="4370" y="936"/>
                </a:lnTo>
                <a:lnTo>
                  <a:pt x="4427" y="899"/>
                </a:lnTo>
                <a:lnTo>
                  <a:pt x="4484" y="862"/>
                </a:lnTo>
                <a:lnTo>
                  <a:pt x="4542" y="827"/>
                </a:lnTo>
                <a:lnTo>
                  <a:pt x="4600" y="792"/>
                </a:lnTo>
                <a:lnTo>
                  <a:pt x="4658" y="758"/>
                </a:lnTo>
                <a:lnTo>
                  <a:pt x="4717" y="723"/>
                </a:lnTo>
                <a:lnTo>
                  <a:pt x="4775" y="691"/>
                </a:lnTo>
                <a:lnTo>
                  <a:pt x="4834" y="658"/>
                </a:lnTo>
                <a:lnTo>
                  <a:pt x="4895" y="627"/>
                </a:lnTo>
                <a:lnTo>
                  <a:pt x="4954" y="596"/>
                </a:lnTo>
                <a:lnTo>
                  <a:pt x="5015" y="566"/>
                </a:lnTo>
                <a:lnTo>
                  <a:pt x="5075" y="536"/>
                </a:lnTo>
                <a:lnTo>
                  <a:pt x="5135" y="507"/>
                </a:lnTo>
                <a:lnTo>
                  <a:pt x="5197" y="479"/>
                </a:lnTo>
                <a:lnTo>
                  <a:pt x="5258" y="452"/>
                </a:lnTo>
                <a:lnTo>
                  <a:pt x="5319" y="425"/>
                </a:lnTo>
                <a:lnTo>
                  <a:pt x="5381" y="399"/>
                </a:lnTo>
                <a:lnTo>
                  <a:pt x="5443" y="373"/>
                </a:lnTo>
                <a:lnTo>
                  <a:pt x="5505" y="349"/>
                </a:lnTo>
                <a:lnTo>
                  <a:pt x="5568" y="325"/>
                </a:lnTo>
                <a:lnTo>
                  <a:pt x="5630" y="302"/>
                </a:lnTo>
                <a:lnTo>
                  <a:pt x="5693" y="280"/>
                </a:lnTo>
                <a:lnTo>
                  <a:pt x="5757" y="259"/>
                </a:lnTo>
                <a:lnTo>
                  <a:pt x="5820" y="239"/>
                </a:lnTo>
                <a:lnTo>
                  <a:pt x="5883" y="219"/>
                </a:lnTo>
                <a:lnTo>
                  <a:pt x="5948" y="199"/>
                </a:lnTo>
                <a:lnTo>
                  <a:pt x="6011" y="181"/>
                </a:lnTo>
                <a:lnTo>
                  <a:pt x="6076" y="164"/>
                </a:lnTo>
                <a:lnTo>
                  <a:pt x="6140" y="148"/>
                </a:lnTo>
                <a:lnTo>
                  <a:pt x="6204" y="132"/>
                </a:lnTo>
                <a:lnTo>
                  <a:pt x="6270" y="117"/>
                </a:lnTo>
                <a:lnTo>
                  <a:pt x="6334" y="103"/>
                </a:lnTo>
                <a:lnTo>
                  <a:pt x="6399" y="90"/>
                </a:lnTo>
                <a:lnTo>
                  <a:pt x="6465" y="78"/>
                </a:lnTo>
                <a:lnTo>
                  <a:pt x="6530" y="67"/>
                </a:lnTo>
                <a:lnTo>
                  <a:pt x="6595" y="56"/>
                </a:lnTo>
                <a:lnTo>
                  <a:pt x="6661" y="47"/>
                </a:lnTo>
                <a:lnTo>
                  <a:pt x="6726" y="38"/>
                </a:lnTo>
                <a:lnTo>
                  <a:pt x="6793" y="30"/>
                </a:lnTo>
                <a:lnTo>
                  <a:pt x="6858" y="24"/>
                </a:lnTo>
                <a:lnTo>
                  <a:pt x="6924" y="17"/>
                </a:lnTo>
                <a:lnTo>
                  <a:pt x="6991" y="12"/>
                </a:lnTo>
                <a:lnTo>
                  <a:pt x="7057" y="8"/>
                </a:lnTo>
                <a:lnTo>
                  <a:pt x="7123" y="4"/>
                </a:lnTo>
                <a:lnTo>
                  <a:pt x="7190" y="2"/>
                </a:lnTo>
                <a:lnTo>
                  <a:pt x="7256" y="1"/>
                </a:lnTo>
                <a:lnTo>
                  <a:pt x="7324" y="0"/>
                </a:lnTo>
                <a:lnTo>
                  <a:pt x="7390" y="1"/>
                </a:lnTo>
                <a:lnTo>
                  <a:pt x="7456" y="3"/>
                </a:lnTo>
                <a:lnTo>
                  <a:pt x="7524" y="5"/>
                </a:lnTo>
                <a:lnTo>
                  <a:pt x="7590" y="9"/>
                </a:lnTo>
                <a:lnTo>
                  <a:pt x="7658" y="13"/>
                </a:lnTo>
                <a:lnTo>
                  <a:pt x="7724" y="19"/>
                </a:lnTo>
                <a:lnTo>
                  <a:pt x="7791" y="26"/>
                </a:lnTo>
                <a:lnTo>
                  <a:pt x="7859" y="34"/>
                </a:lnTo>
                <a:lnTo>
                  <a:pt x="7925" y="43"/>
                </a:lnTo>
                <a:lnTo>
                  <a:pt x="7992" y="52"/>
                </a:lnTo>
                <a:lnTo>
                  <a:pt x="8060" y="63"/>
                </a:lnTo>
                <a:lnTo>
                  <a:pt x="8127" y="75"/>
                </a:lnTo>
                <a:lnTo>
                  <a:pt x="8194" y="87"/>
                </a:lnTo>
                <a:lnTo>
                  <a:pt x="8261" y="101"/>
                </a:lnTo>
                <a:lnTo>
                  <a:pt x="8328" y="116"/>
                </a:lnTo>
                <a:lnTo>
                  <a:pt x="8395" y="132"/>
                </a:lnTo>
                <a:lnTo>
                  <a:pt x="8444" y="144"/>
                </a:lnTo>
                <a:lnTo>
                  <a:pt x="8492" y="157"/>
                </a:lnTo>
                <a:lnTo>
                  <a:pt x="8541" y="171"/>
                </a:lnTo>
                <a:lnTo>
                  <a:pt x="8589" y="185"/>
                </a:lnTo>
                <a:lnTo>
                  <a:pt x="8637" y="199"/>
                </a:lnTo>
                <a:lnTo>
                  <a:pt x="8684" y="216"/>
                </a:lnTo>
                <a:lnTo>
                  <a:pt x="8732" y="231"/>
                </a:lnTo>
                <a:lnTo>
                  <a:pt x="8779" y="248"/>
                </a:lnTo>
                <a:lnTo>
                  <a:pt x="8872" y="282"/>
                </a:lnTo>
                <a:lnTo>
                  <a:pt x="8964" y="318"/>
                </a:lnTo>
                <a:lnTo>
                  <a:pt x="9055" y="357"/>
                </a:lnTo>
                <a:lnTo>
                  <a:pt x="9146" y="398"/>
                </a:lnTo>
                <a:lnTo>
                  <a:pt x="9234" y="440"/>
                </a:lnTo>
                <a:lnTo>
                  <a:pt x="9323" y="485"/>
                </a:lnTo>
                <a:lnTo>
                  <a:pt x="9409" y="531"/>
                </a:lnTo>
                <a:lnTo>
                  <a:pt x="9496" y="579"/>
                </a:lnTo>
                <a:lnTo>
                  <a:pt x="9580" y="629"/>
                </a:lnTo>
                <a:lnTo>
                  <a:pt x="9665" y="680"/>
                </a:lnTo>
                <a:lnTo>
                  <a:pt x="9748" y="733"/>
                </a:lnTo>
                <a:lnTo>
                  <a:pt x="9831" y="788"/>
                </a:lnTo>
                <a:lnTo>
                  <a:pt x="9912" y="843"/>
                </a:lnTo>
                <a:lnTo>
                  <a:pt x="9993" y="901"/>
                </a:lnTo>
                <a:lnTo>
                  <a:pt x="10072" y="960"/>
                </a:lnTo>
                <a:lnTo>
                  <a:pt x="10151" y="1020"/>
                </a:lnTo>
                <a:lnTo>
                  <a:pt x="10229" y="1081"/>
                </a:lnTo>
                <a:lnTo>
                  <a:pt x="10306" y="1144"/>
                </a:lnTo>
                <a:lnTo>
                  <a:pt x="10382" y="1207"/>
                </a:lnTo>
                <a:lnTo>
                  <a:pt x="10457" y="1272"/>
                </a:lnTo>
                <a:lnTo>
                  <a:pt x="10532" y="1338"/>
                </a:lnTo>
                <a:lnTo>
                  <a:pt x="10606" y="1404"/>
                </a:lnTo>
                <a:lnTo>
                  <a:pt x="10680" y="1473"/>
                </a:lnTo>
                <a:lnTo>
                  <a:pt x="10752" y="1541"/>
                </a:lnTo>
                <a:lnTo>
                  <a:pt x="10824" y="1610"/>
                </a:lnTo>
                <a:lnTo>
                  <a:pt x="10895" y="1680"/>
                </a:lnTo>
                <a:lnTo>
                  <a:pt x="10964" y="1751"/>
                </a:lnTo>
                <a:lnTo>
                  <a:pt x="11035" y="1823"/>
                </a:lnTo>
                <a:close/>
              </a:path>
            </a:pathLst>
          </a:custGeom>
          <a:solidFill>
            <a:srgbClr val="966F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292" name="TextBox 29"/>
          <p:cNvSpPr txBox="1">
            <a:spLocks noChangeArrowheads="1"/>
          </p:cNvSpPr>
          <p:nvPr/>
        </p:nvSpPr>
        <p:spPr bwMode="auto">
          <a:xfrm>
            <a:off x="7810500" y="2658534"/>
            <a:ext cx="608292" cy="24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5449" tIns="27724" rIns="55449" bIns="27724">
            <a:spAutoFit/>
          </a:bodyPr>
          <a:lstStyle>
            <a:lvl1pPr defTabSz="41592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38138" indent="-130175" defTabSz="41592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19113" indent="-103188" defTabSz="41592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27075" indent="-103188" defTabSz="41592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35038" indent="-103188" defTabSz="41592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392238" indent="-103188" defTabSz="41592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849438" indent="-103188" defTabSz="41592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306638" indent="-103188" defTabSz="41592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763838" indent="-103188" defTabSz="41592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uk-UA" altLang="ru-RU" sz="1200" dirty="0">
                <a:solidFill>
                  <a:schemeClr val="bg1"/>
                </a:solidFill>
                <a:latin typeface="Calibri" panose="020F0502020204030204" pitchFamily="34" charset="0"/>
              </a:rPr>
              <a:t>Мозок</a:t>
            </a:r>
            <a:endParaRPr lang="ru-RU" altLang="ru-RU" sz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25293" name="Freeform 10"/>
          <p:cNvSpPr>
            <a:spLocks/>
          </p:cNvSpPr>
          <p:nvPr/>
        </p:nvSpPr>
        <p:spPr bwMode="auto">
          <a:xfrm>
            <a:off x="8314267" y="1534584"/>
            <a:ext cx="2436284" cy="1642533"/>
          </a:xfrm>
          <a:custGeom>
            <a:avLst/>
            <a:gdLst>
              <a:gd name="T0" fmla="*/ 3782358 w 12590"/>
              <a:gd name="T1" fmla="*/ 2693019 h 8493"/>
              <a:gd name="T2" fmla="*/ 3772148 w 12590"/>
              <a:gd name="T3" fmla="*/ 2644507 h 8493"/>
              <a:gd name="T4" fmla="*/ 3741516 w 12590"/>
              <a:gd name="T5" fmla="*/ 2592485 h 8493"/>
              <a:gd name="T6" fmla="*/ 3672914 w 12590"/>
              <a:gd name="T7" fmla="*/ 2518122 h 8493"/>
              <a:gd name="T8" fmla="*/ 3631753 w 12590"/>
              <a:gd name="T9" fmla="*/ 2491951 h 8493"/>
              <a:gd name="T10" fmla="*/ 3536987 w 12590"/>
              <a:gd name="T11" fmla="*/ 2459717 h 8493"/>
              <a:gd name="T12" fmla="*/ 3427224 w 12590"/>
              <a:gd name="T13" fmla="*/ 2449504 h 8493"/>
              <a:gd name="T14" fmla="*/ 3236415 w 12590"/>
              <a:gd name="T15" fmla="*/ 2459717 h 8493"/>
              <a:gd name="T16" fmla="*/ 3130800 w 12590"/>
              <a:gd name="T17" fmla="*/ 2463227 h 8493"/>
              <a:gd name="T18" fmla="*/ 3023909 w 12590"/>
              <a:gd name="T19" fmla="*/ 2455568 h 8493"/>
              <a:gd name="T20" fmla="*/ 2842034 w 12590"/>
              <a:gd name="T21" fmla="*/ 2420142 h 8493"/>
              <a:gd name="T22" fmla="*/ 2666541 w 12590"/>
              <a:gd name="T23" fmla="*/ 2364290 h 8493"/>
              <a:gd name="T24" fmla="*/ 2466478 w 12590"/>
              <a:gd name="T25" fmla="*/ 2270778 h 8493"/>
              <a:gd name="T26" fmla="*/ 2284284 w 12590"/>
              <a:gd name="T27" fmla="*/ 2147585 h 8493"/>
              <a:gd name="T28" fmla="*/ 2135274 w 12590"/>
              <a:gd name="T29" fmla="*/ 2009072 h 8493"/>
              <a:gd name="T30" fmla="*/ 2064758 w 12590"/>
              <a:gd name="T31" fmla="*/ 1925135 h 8493"/>
              <a:gd name="T32" fmla="*/ 2001899 w 12590"/>
              <a:gd name="T33" fmla="*/ 1834495 h 8493"/>
              <a:gd name="T34" fmla="*/ 1947018 w 12590"/>
              <a:gd name="T35" fmla="*/ 1737791 h 8493"/>
              <a:gd name="T36" fmla="*/ 1766738 w 12590"/>
              <a:gd name="T37" fmla="*/ 1381935 h 8493"/>
              <a:gd name="T38" fmla="*/ 1643255 w 12590"/>
              <a:gd name="T39" fmla="*/ 1162677 h 8493"/>
              <a:gd name="T40" fmla="*/ 1502541 w 12590"/>
              <a:gd name="T41" fmla="*/ 956184 h 8493"/>
              <a:gd name="T42" fmla="*/ 1374591 w 12590"/>
              <a:gd name="T43" fmla="*/ 806820 h 8493"/>
              <a:gd name="T44" fmla="*/ 1282377 w 12590"/>
              <a:gd name="T45" fmla="*/ 719053 h 8493"/>
              <a:gd name="T46" fmla="*/ 1181229 w 12590"/>
              <a:gd name="T47" fmla="*/ 637988 h 8493"/>
              <a:gd name="T48" fmla="*/ 1069552 w 12590"/>
              <a:gd name="T49" fmla="*/ 564264 h 8493"/>
              <a:gd name="T50" fmla="*/ 946387 w 12590"/>
              <a:gd name="T51" fmla="*/ 498518 h 8493"/>
              <a:gd name="T52" fmla="*/ 810779 w 12590"/>
              <a:gd name="T53" fmla="*/ 442028 h 8493"/>
              <a:gd name="T54" fmla="*/ 661450 w 12590"/>
              <a:gd name="T55" fmla="*/ 394793 h 8493"/>
              <a:gd name="T56" fmla="*/ 497444 w 12590"/>
              <a:gd name="T57" fmla="*/ 357771 h 8493"/>
              <a:gd name="T58" fmla="*/ 317483 w 12590"/>
              <a:gd name="T59" fmla="*/ 332239 h 8493"/>
              <a:gd name="T60" fmla="*/ 120612 w 12590"/>
              <a:gd name="T61" fmla="*/ 318515 h 8493"/>
              <a:gd name="T62" fmla="*/ 8934 w 12590"/>
              <a:gd name="T63" fmla="*/ 315324 h 8493"/>
              <a:gd name="T64" fmla="*/ 63497 w 12590"/>
              <a:gd name="T65" fmla="*/ 295536 h 8493"/>
              <a:gd name="T66" fmla="*/ 164645 w 12590"/>
              <a:gd name="T67" fmla="*/ 240323 h 8493"/>
              <a:gd name="T68" fmla="*/ 328013 w 12590"/>
              <a:gd name="T69" fmla="*/ 178726 h 8493"/>
              <a:gd name="T70" fmla="*/ 550092 w 12590"/>
              <a:gd name="T71" fmla="*/ 112023 h 8493"/>
              <a:gd name="T72" fmla="*/ 762279 w 12590"/>
              <a:gd name="T73" fmla="*/ 63512 h 8493"/>
              <a:gd name="T74" fmla="*/ 1059979 w 12590"/>
              <a:gd name="T75" fmla="*/ 19149 h 8493"/>
              <a:gd name="T76" fmla="*/ 1363742 w 12590"/>
              <a:gd name="T77" fmla="*/ 638 h 8493"/>
              <a:gd name="T78" fmla="*/ 1670058 w 12590"/>
              <a:gd name="T79" fmla="*/ 7979 h 8493"/>
              <a:gd name="T80" fmla="*/ 1975097 w 12590"/>
              <a:gd name="T81" fmla="*/ 42128 h 8493"/>
              <a:gd name="T82" fmla="*/ 2276307 w 12590"/>
              <a:gd name="T83" fmla="*/ 102767 h 8493"/>
              <a:gd name="T84" fmla="*/ 2569221 w 12590"/>
              <a:gd name="T85" fmla="*/ 190535 h 8493"/>
              <a:gd name="T86" fmla="*/ 2850968 w 12590"/>
              <a:gd name="T87" fmla="*/ 306068 h 8493"/>
              <a:gd name="T88" fmla="*/ 3117718 w 12590"/>
              <a:gd name="T89" fmla="*/ 449687 h 8493"/>
              <a:gd name="T90" fmla="*/ 3332138 w 12590"/>
              <a:gd name="T91" fmla="*/ 595221 h 8493"/>
              <a:gd name="T92" fmla="*/ 3449559 w 12590"/>
              <a:gd name="T93" fmla="*/ 690968 h 8493"/>
              <a:gd name="T94" fmla="*/ 3558365 w 12590"/>
              <a:gd name="T95" fmla="*/ 794693 h 8493"/>
              <a:gd name="T96" fmla="*/ 3658556 w 12590"/>
              <a:gd name="T97" fmla="*/ 906077 h 8493"/>
              <a:gd name="T98" fmla="*/ 3748217 w 12590"/>
              <a:gd name="T99" fmla="*/ 1024802 h 8493"/>
              <a:gd name="T100" fmla="*/ 3826710 w 12590"/>
              <a:gd name="T101" fmla="*/ 1150549 h 8493"/>
              <a:gd name="T102" fmla="*/ 3893078 w 12590"/>
              <a:gd name="T103" fmla="*/ 1282678 h 8493"/>
              <a:gd name="T104" fmla="*/ 3946365 w 12590"/>
              <a:gd name="T105" fmla="*/ 1421830 h 8493"/>
              <a:gd name="T106" fmla="*/ 3985611 w 12590"/>
              <a:gd name="T107" fmla="*/ 1566087 h 8493"/>
              <a:gd name="T108" fmla="*/ 4009542 w 12590"/>
              <a:gd name="T109" fmla="*/ 1716408 h 8493"/>
              <a:gd name="T110" fmla="*/ 4016881 w 12590"/>
              <a:gd name="T111" fmla="*/ 1818537 h 8493"/>
              <a:gd name="T112" fmla="*/ 4009861 w 12590"/>
              <a:gd name="T113" fmla="*/ 1992476 h 8493"/>
              <a:gd name="T114" fmla="*/ 3971891 w 12590"/>
              <a:gd name="T115" fmla="*/ 2209181 h 8493"/>
              <a:gd name="T116" fmla="*/ 3906480 w 12590"/>
              <a:gd name="T117" fmla="*/ 2420142 h 8493"/>
              <a:gd name="T118" fmla="*/ 3819690 w 12590"/>
              <a:gd name="T119" fmla="*/ 2625039 h 849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2590"/>
              <a:gd name="T181" fmla="*/ 0 h 8493"/>
              <a:gd name="T182" fmla="*/ 12590 w 12590"/>
              <a:gd name="T183" fmla="*/ 8493 h 849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2590" h="8493">
                <a:moveTo>
                  <a:pt x="11839" y="8493"/>
                </a:moveTo>
                <a:lnTo>
                  <a:pt x="11839" y="8493"/>
                </a:lnTo>
                <a:lnTo>
                  <a:pt x="11843" y="8485"/>
                </a:lnTo>
                <a:lnTo>
                  <a:pt x="11846" y="8476"/>
                </a:lnTo>
                <a:lnTo>
                  <a:pt x="11849" y="8467"/>
                </a:lnTo>
                <a:lnTo>
                  <a:pt x="11851" y="8458"/>
                </a:lnTo>
                <a:lnTo>
                  <a:pt x="11854" y="8438"/>
                </a:lnTo>
                <a:lnTo>
                  <a:pt x="11855" y="8418"/>
                </a:lnTo>
                <a:lnTo>
                  <a:pt x="11854" y="8398"/>
                </a:lnTo>
                <a:lnTo>
                  <a:pt x="11851" y="8376"/>
                </a:lnTo>
                <a:lnTo>
                  <a:pt x="11846" y="8354"/>
                </a:lnTo>
                <a:lnTo>
                  <a:pt x="11839" y="8331"/>
                </a:lnTo>
                <a:lnTo>
                  <a:pt x="11831" y="8309"/>
                </a:lnTo>
                <a:lnTo>
                  <a:pt x="11822" y="8286"/>
                </a:lnTo>
                <a:lnTo>
                  <a:pt x="11811" y="8262"/>
                </a:lnTo>
                <a:lnTo>
                  <a:pt x="11799" y="8239"/>
                </a:lnTo>
                <a:lnTo>
                  <a:pt x="11786" y="8216"/>
                </a:lnTo>
                <a:lnTo>
                  <a:pt x="11772" y="8192"/>
                </a:lnTo>
                <a:lnTo>
                  <a:pt x="11757" y="8168"/>
                </a:lnTo>
                <a:lnTo>
                  <a:pt x="11742" y="8145"/>
                </a:lnTo>
                <a:lnTo>
                  <a:pt x="11726" y="8123"/>
                </a:lnTo>
                <a:lnTo>
                  <a:pt x="11709" y="8100"/>
                </a:lnTo>
                <a:lnTo>
                  <a:pt x="11674" y="8057"/>
                </a:lnTo>
                <a:lnTo>
                  <a:pt x="11639" y="8016"/>
                </a:lnTo>
                <a:lnTo>
                  <a:pt x="11605" y="7978"/>
                </a:lnTo>
                <a:lnTo>
                  <a:pt x="11571" y="7944"/>
                </a:lnTo>
                <a:lnTo>
                  <a:pt x="11540" y="7915"/>
                </a:lnTo>
                <a:lnTo>
                  <a:pt x="11511" y="7890"/>
                </a:lnTo>
                <a:lnTo>
                  <a:pt x="11487" y="7872"/>
                </a:lnTo>
                <a:lnTo>
                  <a:pt x="11467" y="7858"/>
                </a:lnTo>
                <a:lnTo>
                  <a:pt x="11446" y="7845"/>
                </a:lnTo>
                <a:lnTo>
                  <a:pt x="11425" y="7832"/>
                </a:lnTo>
                <a:lnTo>
                  <a:pt x="11404" y="7819"/>
                </a:lnTo>
                <a:lnTo>
                  <a:pt x="11382" y="7808"/>
                </a:lnTo>
                <a:lnTo>
                  <a:pt x="11361" y="7797"/>
                </a:lnTo>
                <a:lnTo>
                  <a:pt x="11316" y="7777"/>
                </a:lnTo>
                <a:lnTo>
                  <a:pt x="11271" y="7759"/>
                </a:lnTo>
                <a:lnTo>
                  <a:pt x="11226" y="7743"/>
                </a:lnTo>
                <a:lnTo>
                  <a:pt x="11180" y="7729"/>
                </a:lnTo>
                <a:lnTo>
                  <a:pt x="11132" y="7717"/>
                </a:lnTo>
                <a:lnTo>
                  <a:pt x="11085" y="7707"/>
                </a:lnTo>
                <a:lnTo>
                  <a:pt x="11038" y="7698"/>
                </a:lnTo>
                <a:lnTo>
                  <a:pt x="10988" y="7691"/>
                </a:lnTo>
                <a:lnTo>
                  <a:pt x="10940" y="7685"/>
                </a:lnTo>
                <a:lnTo>
                  <a:pt x="10891" y="7681"/>
                </a:lnTo>
                <a:lnTo>
                  <a:pt x="10842" y="7678"/>
                </a:lnTo>
                <a:lnTo>
                  <a:pt x="10791" y="7676"/>
                </a:lnTo>
                <a:lnTo>
                  <a:pt x="10741" y="7675"/>
                </a:lnTo>
                <a:lnTo>
                  <a:pt x="10691" y="7675"/>
                </a:lnTo>
                <a:lnTo>
                  <a:pt x="10641" y="7676"/>
                </a:lnTo>
                <a:lnTo>
                  <a:pt x="10590" y="7678"/>
                </a:lnTo>
                <a:lnTo>
                  <a:pt x="10540" y="7680"/>
                </a:lnTo>
                <a:lnTo>
                  <a:pt x="10439" y="7686"/>
                </a:lnTo>
                <a:lnTo>
                  <a:pt x="10340" y="7693"/>
                </a:lnTo>
                <a:lnTo>
                  <a:pt x="10143" y="7707"/>
                </a:lnTo>
                <a:lnTo>
                  <a:pt x="10047" y="7713"/>
                </a:lnTo>
                <a:lnTo>
                  <a:pt x="10000" y="7716"/>
                </a:lnTo>
                <a:lnTo>
                  <a:pt x="9954" y="7718"/>
                </a:lnTo>
                <a:lnTo>
                  <a:pt x="9906" y="7719"/>
                </a:lnTo>
                <a:lnTo>
                  <a:pt x="9859" y="7719"/>
                </a:lnTo>
                <a:lnTo>
                  <a:pt x="9812" y="7718"/>
                </a:lnTo>
                <a:lnTo>
                  <a:pt x="9764" y="7717"/>
                </a:lnTo>
                <a:lnTo>
                  <a:pt x="9716" y="7715"/>
                </a:lnTo>
                <a:lnTo>
                  <a:pt x="9668" y="7712"/>
                </a:lnTo>
                <a:lnTo>
                  <a:pt x="9621" y="7709"/>
                </a:lnTo>
                <a:lnTo>
                  <a:pt x="9572" y="7705"/>
                </a:lnTo>
                <a:lnTo>
                  <a:pt x="9525" y="7700"/>
                </a:lnTo>
                <a:lnTo>
                  <a:pt x="9477" y="7694"/>
                </a:lnTo>
                <a:lnTo>
                  <a:pt x="9430" y="7688"/>
                </a:lnTo>
                <a:lnTo>
                  <a:pt x="9381" y="7682"/>
                </a:lnTo>
                <a:lnTo>
                  <a:pt x="9286" y="7667"/>
                </a:lnTo>
                <a:lnTo>
                  <a:pt x="9190" y="7648"/>
                </a:lnTo>
                <a:lnTo>
                  <a:pt x="9096" y="7628"/>
                </a:lnTo>
                <a:lnTo>
                  <a:pt x="9001" y="7607"/>
                </a:lnTo>
                <a:lnTo>
                  <a:pt x="8907" y="7583"/>
                </a:lnTo>
                <a:lnTo>
                  <a:pt x="8814" y="7558"/>
                </a:lnTo>
                <a:lnTo>
                  <a:pt x="8722" y="7531"/>
                </a:lnTo>
                <a:lnTo>
                  <a:pt x="8630" y="7503"/>
                </a:lnTo>
                <a:lnTo>
                  <a:pt x="8540" y="7474"/>
                </a:lnTo>
                <a:lnTo>
                  <a:pt x="8450" y="7442"/>
                </a:lnTo>
                <a:lnTo>
                  <a:pt x="8357" y="7408"/>
                </a:lnTo>
                <a:lnTo>
                  <a:pt x="8264" y="7372"/>
                </a:lnTo>
                <a:lnTo>
                  <a:pt x="8172" y="7334"/>
                </a:lnTo>
                <a:lnTo>
                  <a:pt x="8082" y="7294"/>
                </a:lnTo>
                <a:lnTo>
                  <a:pt x="7992" y="7252"/>
                </a:lnTo>
                <a:lnTo>
                  <a:pt x="7904" y="7208"/>
                </a:lnTo>
                <a:lnTo>
                  <a:pt x="7816" y="7163"/>
                </a:lnTo>
                <a:lnTo>
                  <a:pt x="7730" y="7115"/>
                </a:lnTo>
                <a:lnTo>
                  <a:pt x="7644" y="7065"/>
                </a:lnTo>
                <a:lnTo>
                  <a:pt x="7560" y="7014"/>
                </a:lnTo>
                <a:lnTo>
                  <a:pt x="7478" y="6961"/>
                </a:lnTo>
                <a:lnTo>
                  <a:pt x="7396" y="6905"/>
                </a:lnTo>
                <a:lnTo>
                  <a:pt x="7316" y="6849"/>
                </a:lnTo>
                <a:lnTo>
                  <a:pt x="7236" y="6791"/>
                </a:lnTo>
                <a:lnTo>
                  <a:pt x="7159" y="6729"/>
                </a:lnTo>
                <a:lnTo>
                  <a:pt x="7082" y="6668"/>
                </a:lnTo>
                <a:lnTo>
                  <a:pt x="7008" y="6604"/>
                </a:lnTo>
                <a:lnTo>
                  <a:pt x="6935" y="6538"/>
                </a:lnTo>
                <a:lnTo>
                  <a:pt x="6863" y="6471"/>
                </a:lnTo>
                <a:lnTo>
                  <a:pt x="6794" y="6402"/>
                </a:lnTo>
                <a:lnTo>
                  <a:pt x="6725" y="6331"/>
                </a:lnTo>
                <a:lnTo>
                  <a:pt x="6692" y="6295"/>
                </a:lnTo>
                <a:lnTo>
                  <a:pt x="6659" y="6259"/>
                </a:lnTo>
                <a:lnTo>
                  <a:pt x="6627" y="6222"/>
                </a:lnTo>
                <a:lnTo>
                  <a:pt x="6595" y="6184"/>
                </a:lnTo>
                <a:lnTo>
                  <a:pt x="6563" y="6147"/>
                </a:lnTo>
                <a:lnTo>
                  <a:pt x="6532" y="6109"/>
                </a:lnTo>
                <a:lnTo>
                  <a:pt x="6501" y="6070"/>
                </a:lnTo>
                <a:lnTo>
                  <a:pt x="6471" y="6032"/>
                </a:lnTo>
                <a:lnTo>
                  <a:pt x="6442" y="5992"/>
                </a:lnTo>
                <a:lnTo>
                  <a:pt x="6412" y="5952"/>
                </a:lnTo>
                <a:lnTo>
                  <a:pt x="6383" y="5912"/>
                </a:lnTo>
                <a:lnTo>
                  <a:pt x="6355" y="5872"/>
                </a:lnTo>
                <a:lnTo>
                  <a:pt x="6327" y="5830"/>
                </a:lnTo>
                <a:lnTo>
                  <a:pt x="6300" y="5789"/>
                </a:lnTo>
                <a:lnTo>
                  <a:pt x="6274" y="5748"/>
                </a:lnTo>
                <a:lnTo>
                  <a:pt x="6248" y="5706"/>
                </a:lnTo>
                <a:lnTo>
                  <a:pt x="6221" y="5663"/>
                </a:lnTo>
                <a:lnTo>
                  <a:pt x="6196" y="5620"/>
                </a:lnTo>
                <a:lnTo>
                  <a:pt x="6172" y="5577"/>
                </a:lnTo>
                <a:lnTo>
                  <a:pt x="6148" y="5534"/>
                </a:lnTo>
                <a:lnTo>
                  <a:pt x="6124" y="5489"/>
                </a:lnTo>
                <a:lnTo>
                  <a:pt x="6102" y="5445"/>
                </a:lnTo>
                <a:lnTo>
                  <a:pt x="5999" y="5242"/>
                </a:lnTo>
                <a:lnTo>
                  <a:pt x="5897" y="5038"/>
                </a:lnTo>
                <a:lnTo>
                  <a:pt x="5795" y="4835"/>
                </a:lnTo>
                <a:lnTo>
                  <a:pt x="5692" y="4632"/>
                </a:lnTo>
                <a:lnTo>
                  <a:pt x="5589" y="4431"/>
                </a:lnTo>
                <a:lnTo>
                  <a:pt x="5537" y="4330"/>
                </a:lnTo>
                <a:lnTo>
                  <a:pt x="5484" y="4231"/>
                </a:lnTo>
                <a:lnTo>
                  <a:pt x="5430" y="4131"/>
                </a:lnTo>
                <a:lnTo>
                  <a:pt x="5376" y="4031"/>
                </a:lnTo>
                <a:lnTo>
                  <a:pt x="5320" y="3934"/>
                </a:lnTo>
                <a:lnTo>
                  <a:pt x="5265" y="3836"/>
                </a:lnTo>
                <a:lnTo>
                  <a:pt x="5208" y="3739"/>
                </a:lnTo>
                <a:lnTo>
                  <a:pt x="5150" y="3643"/>
                </a:lnTo>
                <a:lnTo>
                  <a:pt x="5091" y="3548"/>
                </a:lnTo>
                <a:lnTo>
                  <a:pt x="5031" y="3453"/>
                </a:lnTo>
                <a:lnTo>
                  <a:pt x="4969" y="3360"/>
                </a:lnTo>
                <a:lnTo>
                  <a:pt x="4907" y="3267"/>
                </a:lnTo>
                <a:lnTo>
                  <a:pt x="4843" y="3176"/>
                </a:lnTo>
                <a:lnTo>
                  <a:pt x="4776" y="3085"/>
                </a:lnTo>
                <a:lnTo>
                  <a:pt x="4709" y="2996"/>
                </a:lnTo>
                <a:lnTo>
                  <a:pt x="4640" y="2908"/>
                </a:lnTo>
                <a:lnTo>
                  <a:pt x="4570" y="2821"/>
                </a:lnTo>
                <a:lnTo>
                  <a:pt x="4497" y="2735"/>
                </a:lnTo>
                <a:lnTo>
                  <a:pt x="4422" y="2652"/>
                </a:lnTo>
                <a:lnTo>
                  <a:pt x="4385" y="2609"/>
                </a:lnTo>
                <a:lnTo>
                  <a:pt x="4346" y="2568"/>
                </a:lnTo>
                <a:lnTo>
                  <a:pt x="4308" y="2528"/>
                </a:lnTo>
                <a:lnTo>
                  <a:pt x="4267" y="2487"/>
                </a:lnTo>
                <a:lnTo>
                  <a:pt x="4228" y="2448"/>
                </a:lnTo>
                <a:lnTo>
                  <a:pt x="4187" y="2407"/>
                </a:lnTo>
                <a:lnTo>
                  <a:pt x="4146" y="2368"/>
                </a:lnTo>
                <a:lnTo>
                  <a:pt x="4104" y="2329"/>
                </a:lnTo>
                <a:lnTo>
                  <a:pt x="4062" y="2291"/>
                </a:lnTo>
                <a:lnTo>
                  <a:pt x="4019" y="2253"/>
                </a:lnTo>
                <a:lnTo>
                  <a:pt x="3976" y="2215"/>
                </a:lnTo>
                <a:lnTo>
                  <a:pt x="3931" y="2178"/>
                </a:lnTo>
                <a:lnTo>
                  <a:pt x="3887" y="2141"/>
                </a:lnTo>
                <a:lnTo>
                  <a:pt x="3842" y="2105"/>
                </a:lnTo>
                <a:lnTo>
                  <a:pt x="3796" y="2069"/>
                </a:lnTo>
                <a:lnTo>
                  <a:pt x="3749" y="2033"/>
                </a:lnTo>
                <a:lnTo>
                  <a:pt x="3702" y="1999"/>
                </a:lnTo>
                <a:lnTo>
                  <a:pt x="3654" y="1964"/>
                </a:lnTo>
                <a:lnTo>
                  <a:pt x="3606" y="1931"/>
                </a:lnTo>
                <a:lnTo>
                  <a:pt x="3556" y="1897"/>
                </a:lnTo>
                <a:lnTo>
                  <a:pt x="3506" y="1863"/>
                </a:lnTo>
                <a:lnTo>
                  <a:pt x="3456" y="1831"/>
                </a:lnTo>
                <a:lnTo>
                  <a:pt x="3404" y="1799"/>
                </a:lnTo>
                <a:lnTo>
                  <a:pt x="3352" y="1768"/>
                </a:lnTo>
                <a:lnTo>
                  <a:pt x="3299" y="1737"/>
                </a:lnTo>
                <a:lnTo>
                  <a:pt x="3245" y="1706"/>
                </a:lnTo>
                <a:lnTo>
                  <a:pt x="3191" y="1676"/>
                </a:lnTo>
                <a:lnTo>
                  <a:pt x="3136" y="1647"/>
                </a:lnTo>
                <a:lnTo>
                  <a:pt x="3081" y="1618"/>
                </a:lnTo>
                <a:lnTo>
                  <a:pt x="3024" y="1590"/>
                </a:lnTo>
                <a:lnTo>
                  <a:pt x="2966" y="1562"/>
                </a:lnTo>
                <a:lnTo>
                  <a:pt x="2909" y="1535"/>
                </a:lnTo>
                <a:lnTo>
                  <a:pt x="2849" y="1508"/>
                </a:lnTo>
                <a:lnTo>
                  <a:pt x="2789" y="1482"/>
                </a:lnTo>
                <a:lnTo>
                  <a:pt x="2729" y="1457"/>
                </a:lnTo>
                <a:lnTo>
                  <a:pt x="2667" y="1432"/>
                </a:lnTo>
                <a:lnTo>
                  <a:pt x="2605" y="1408"/>
                </a:lnTo>
                <a:lnTo>
                  <a:pt x="2541" y="1385"/>
                </a:lnTo>
                <a:lnTo>
                  <a:pt x="2477" y="1362"/>
                </a:lnTo>
                <a:lnTo>
                  <a:pt x="2412" y="1338"/>
                </a:lnTo>
                <a:lnTo>
                  <a:pt x="2346" y="1317"/>
                </a:lnTo>
                <a:lnTo>
                  <a:pt x="2279" y="1296"/>
                </a:lnTo>
                <a:lnTo>
                  <a:pt x="2212" y="1276"/>
                </a:lnTo>
                <a:lnTo>
                  <a:pt x="2143" y="1256"/>
                </a:lnTo>
                <a:lnTo>
                  <a:pt x="2073" y="1237"/>
                </a:lnTo>
                <a:lnTo>
                  <a:pt x="2002" y="1218"/>
                </a:lnTo>
                <a:lnTo>
                  <a:pt x="1931" y="1201"/>
                </a:lnTo>
                <a:lnTo>
                  <a:pt x="1859" y="1184"/>
                </a:lnTo>
                <a:lnTo>
                  <a:pt x="1785" y="1166"/>
                </a:lnTo>
                <a:lnTo>
                  <a:pt x="1711" y="1151"/>
                </a:lnTo>
                <a:lnTo>
                  <a:pt x="1635" y="1136"/>
                </a:lnTo>
                <a:lnTo>
                  <a:pt x="1559" y="1121"/>
                </a:lnTo>
                <a:lnTo>
                  <a:pt x="1481" y="1108"/>
                </a:lnTo>
                <a:lnTo>
                  <a:pt x="1403" y="1095"/>
                </a:lnTo>
                <a:lnTo>
                  <a:pt x="1324" y="1083"/>
                </a:lnTo>
                <a:lnTo>
                  <a:pt x="1243" y="1071"/>
                </a:lnTo>
                <a:lnTo>
                  <a:pt x="1162" y="1061"/>
                </a:lnTo>
                <a:lnTo>
                  <a:pt x="1078" y="1051"/>
                </a:lnTo>
                <a:lnTo>
                  <a:pt x="995" y="1041"/>
                </a:lnTo>
                <a:lnTo>
                  <a:pt x="910" y="1033"/>
                </a:lnTo>
                <a:lnTo>
                  <a:pt x="824" y="1025"/>
                </a:lnTo>
                <a:lnTo>
                  <a:pt x="737" y="1018"/>
                </a:lnTo>
                <a:lnTo>
                  <a:pt x="649" y="1012"/>
                </a:lnTo>
                <a:lnTo>
                  <a:pt x="560" y="1007"/>
                </a:lnTo>
                <a:lnTo>
                  <a:pt x="470" y="1002"/>
                </a:lnTo>
                <a:lnTo>
                  <a:pt x="378" y="998"/>
                </a:lnTo>
                <a:lnTo>
                  <a:pt x="286" y="996"/>
                </a:lnTo>
                <a:lnTo>
                  <a:pt x="191" y="993"/>
                </a:lnTo>
                <a:lnTo>
                  <a:pt x="97" y="992"/>
                </a:lnTo>
                <a:lnTo>
                  <a:pt x="0" y="992"/>
                </a:lnTo>
                <a:lnTo>
                  <a:pt x="14" y="991"/>
                </a:lnTo>
                <a:lnTo>
                  <a:pt x="28" y="988"/>
                </a:lnTo>
                <a:lnTo>
                  <a:pt x="43" y="986"/>
                </a:lnTo>
                <a:lnTo>
                  <a:pt x="59" y="982"/>
                </a:lnTo>
                <a:lnTo>
                  <a:pt x="75" y="978"/>
                </a:lnTo>
                <a:lnTo>
                  <a:pt x="92" y="972"/>
                </a:lnTo>
                <a:lnTo>
                  <a:pt x="127" y="959"/>
                </a:lnTo>
                <a:lnTo>
                  <a:pt x="163" y="944"/>
                </a:lnTo>
                <a:lnTo>
                  <a:pt x="199" y="926"/>
                </a:lnTo>
                <a:lnTo>
                  <a:pt x="237" y="907"/>
                </a:lnTo>
                <a:lnTo>
                  <a:pt x="275" y="887"/>
                </a:lnTo>
                <a:lnTo>
                  <a:pt x="350" y="845"/>
                </a:lnTo>
                <a:lnTo>
                  <a:pt x="421" y="803"/>
                </a:lnTo>
                <a:lnTo>
                  <a:pt x="456" y="785"/>
                </a:lnTo>
                <a:lnTo>
                  <a:pt x="487" y="768"/>
                </a:lnTo>
                <a:lnTo>
                  <a:pt x="516" y="753"/>
                </a:lnTo>
                <a:lnTo>
                  <a:pt x="542" y="742"/>
                </a:lnTo>
                <a:lnTo>
                  <a:pt x="639" y="703"/>
                </a:lnTo>
                <a:lnTo>
                  <a:pt x="735" y="666"/>
                </a:lnTo>
                <a:lnTo>
                  <a:pt x="833" y="629"/>
                </a:lnTo>
                <a:lnTo>
                  <a:pt x="930" y="594"/>
                </a:lnTo>
                <a:lnTo>
                  <a:pt x="1028" y="560"/>
                </a:lnTo>
                <a:lnTo>
                  <a:pt x="1126" y="527"/>
                </a:lnTo>
                <a:lnTo>
                  <a:pt x="1225" y="495"/>
                </a:lnTo>
                <a:lnTo>
                  <a:pt x="1324" y="465"/>
                </a:lnTo>
                <a:lnTo>
                  <a:pt x="1423" y="434"/>
                </a:lnTo>
                <a:lnTo>
                  <a:pt x="1523" y="405"/>
                </a:lnTo>
                <a:lnTo>
                  <a:pt x="1623" y="378"/>
                </a:lnTo>
                <a:lnTo>
                  <a:pt x="1724" y="351"/>
                </a:lnTo>
                <a:lnTo>
                  <a:pt x="1823" y="325"/>
                </a:lnTo>
                <a:lnTo>
                  <a:pt x="1925" y="301"/>
                </a:lnTo>
                <a:lnTo>
                  <a:pt x="2026" y="277"/>
                </a:lnTo>
                <a:lnTo>
                  <a:pt x="2127" y="253"/>
                </a:lnTo>
                <a:lnTo>
                  <a:pt x="2257" y="225"/>
                </a:lnTo>
                <a:lnTo>
                  <a:pt x="2389" y="199"/>
                </a:lnTo>
                <a:lnTo>
                  <a:pt x="2520" y="175"/>
                </a:lnTo>
                <a:lnTo>
                  <a:pt x="2653" y="152"/>
                </a:lnTo>
                <a:lnTo>
                  <a:pt x="2786" y="130"/>
                </a:lnTo>
                <a:lnTo>
                  <a:pt x="2919" y="111"/>
                </a:lnTo>
                <a:lnTo>
                  <a:pt x="3052" y="92"/>
                </a:lnTo>
                <a:lnTo>
                  <a:pt x="3187" y="75"/>
                </a:lnTo>
                <a:lnTo>
                  <a:pt x="3322" y="60"/>
                </a:lnTo>
                <a:lnTo>
                  <a:pt x="3457" y="47"/>
                </a:lnTo>
                <a:lnTo>
                  <a:pt x="3592" y="35"/>
                </a:lnTo>
                <a:lnTo>
                  <a:pt x="3728" y="25"/>
                </a:lnTo>
                <a:lnTo>
                  <a:pt x="3864" y="17"/>
                </a:lnTo>
                <a:lnTo>
                  <a:pt x="4001" y="10"/>
                </a:lnTo>
                <a:lnTo>
                  <a:pt x="4138" y="5"/>
                </a:lnTo>
                <a:lnTo>
                  <a:pt x="4274" y="2"/>
                </a:lnTo>
                <a:lnTo>
                  <a:pt x="4411" y="0"/>
                </a:lnTo>
                <a:lnTo>
                  <a:pt x="4548" y="0"/>
                </a:lnTo>
                <a:lnTo>
                  <a:pt x="4685" y="2"/>
                </a:lnTo>
                <a:lnTo>
                  <a:pt x="4822" y="5"/>
                </a:lnTo>
                <a:lnTo>
                  <a:pt x="4959" y="10"/>
                </a:lnTo>
                <a:lnTo>
                  <a:pt x="5096" y="17"/>
                </a:lnTo>
                <a:lnTo>
                  <a:pt x="5234" y="25"/>
                </a:lnTo>
                <a:lnTo>
                  <a:pt x="5371" y="35"/>
                </a:lnTo>
                <a:lnTo>
                  <a:pt x="5507" y="47"/>
                </a:lnTo>
                <a:lnTo>
                  <a:pt x="5645" y="60"/>
                </a:lnTo>
                <a:lnTo>
                  <a:pt x="5781" y="75"/>
                </a:lnTo>
                <a:lnTo>
                  <a:pt x="5918" y="93"/>
                </a:lnTo>
                <a:lnTo>
                  <a:pt x="6054" y="111"/>
                </a:lnTo>
                <a:lnTo>
                  <a:pt x="6190" y="132"/>
                </a:lnTo>
                <a:lnTo>
                  <a:pt x="6326" y="153"/>
                </a:lnTo>
                <a:lnTo>
                  <a:pt x="6462" y="177"/>
                </a:lnTo>
                <a:lnTo>
                  <a:pt x="6597" y="202"/>
                </a:lnTo>
                <a:lnTo>
                  <a:pt x="6731" y="229"/>
                </a:lnTo>
                <a:lnTo>
                  <a:pt x="6866" y="258"/>
                </a:lnTo>
                <a:lnTo>
                  <a:pt x="7000" y="290"/>
                </a:lnTo>
                <a:lnTo>
                  <a:pt x="7134" y="322"/>
                </a:lnTo>
                <a:lnTo>
                  <a:pt x="7266" y="356"/>
                </a:lnTo>
                <a:lnTo>
                  <a:pt x="7398" y="391"/>
                </a:lnTo>
                <a:lnTo>
                  <a:pt x="7531" y="429"/>
                </a:lnTo>
                <a:lnTo>
                  <a:pt x="7662" y="469"/>
                </a:lnTo>
                <a:lnTo>
                  <a:pt x="7792" y="510"/>
                </a:lnTo>
                <a:lnTo>
                  <a:pt x="7922" y="552"/>
                </a:lnTo>
                <a:lnTo>
                  <a:pt x="8052" y="597"/>
                </a:lnTo>
                <a:lnTo>
                  <a:pt x="8181" y="644"/>
                </a:lnTo>
                <a:lnTo>
                  <a:pt x="8308" y="692"/>
                </a:lnTo>
                <a:lnTo>
                  <a:pt x="8435" y="742"/>
                </a:lnTo>
                <a:lnTo>
                  <a:pt x="8561" y="793"/>
                </a:lnTo>
                <a:lnTo>
                  <a:pt x="8686" y="847"/>
                </a:lnTo>
                <a:lnTo>
                  <a:pt x="8811" y="902"/>
                </a:lnTo>
                <a:lnTo>
                  <a:pt x="8935" y="959"/>
                </a:lnTo>
                <a:lnTo>
                  <a:pt x="9057" y="1019"/>
                </a:lnTo>
                <a:lnTo>
                  <a:pt x="9178" y="1079"/>
                </a:lnTo>
                <a:lnTo>
                  <a:pt x="9299" y="1141"/>
                </a:lnTo>
                <a:lnTo>
                  <a:pt x="9419" y="1206"/>
                </a:lnTo>
                <a:lnTo>
                  <a:pt x="9537" y="1272"/>
                </a:lnTo>
                <a:lnTo>
                  <a:pt x="9655" y="1339"/>
                </a:lnTo>
                <a:lnTo>
                  <a:pt x="9771" y="1409"/>
                </a:lnTo>
                <a:lnTo>
                  <a:pt x="9886" y="1480"/>
                </a:lnTo>
                <a:lnTo>
                  <a:pt x="10000" y="1554"/>
                </a:lnTo>
                <a:lnTo>
                  <a:pt x="10113" y="1629"/>
                </a:lnTo>
                <a:lnTo>
                  <a:pt x="10224" y="1706"/>
                </a:lnTo>
                <a:lnTo>
                  <a:pt x="10335" y="1785"/>
                </a:lnTo>
                <a:lnTo>
                  <a:pt x="10443" y="1865"/>
                </a:lnTo>
                <a:lnTo>
                  <a:pt x="10498" y="1907"/>
                </a:lnTo>
                <a:lnTo>
                  <a:pt x="10551" y="1948"/>
                </a:lnTo>
                <a:lnTo>
                  <a:pt x="10604" y="1990"/>
                </a:lnTo>
                <a:lnTo>
                  <a:pt x="10657" y="2033"/>
                </a:lnTo>
                <a:lnTo>
                  <a:pt x="10709" y="2077"/>
                </a:lnTo>
                <a:lnTo>
                  <a:pt x="10760" y="2121"/>
                </a:lnTo>
                <a:lnTo>
                  <a:pt x="10811" y="2165"/>
                </a:lnTo>
                <a:lnTo>
                  <a:pt x="10862" y="2209"/>
                </a:lnTo>
                <a:lnTo>
                  <a:pt x="10911" y="2255"/>
                </a:lnTo>
                <a:lnTo>
                  <a:pt x="10961" y="2301"/>
                </a:lnTo>
                <a:lnTo>
                  <a:pt x="11010" y="2347"/>
                </a:lnTo>
                <a:lnTo>
                  <a:pt x="11058" y="2394"/>
                </a:lnTo>
                <a:lnTo>
                  <a:pt x="11106" y="2442"/>
                </a:lnTo>
                <a:lnTo>
                  <a:pt x="11152" y="2490"/>
                </a:lnTo>
                <a:lnTo>
                  <a:pt x="11200" y="2538"/>
                </a:lnTo>
                <a:lnTo>
                  <a:pt x="11245" y="2586"/>
                </a:lnTo>
                <a:lnTo>
                  <a:pt x="11291" y="2637"/>
                </a:lnTo>
                <a:lnTo>
                  <a:pt x="11335" y="2686"/>
                </a:lnTo>
                <a:lnTo>
                  <a:pt x="11380" y="2736"/>
                </a:lnTo>
                <a:lnTo>
                  <a:pt x="11423" y="2787"/>
                </a:lnTo>
                <a:lnTo>
                  <a:pt x="11466" y="2839"/>
                </a:lnTo>
                <a:lnTo>
                  <a:pt x="11508" y="2890"/>
                </a:lnTo>
                <a:lnTo>
                  <a:pt x="11550" y="2942"/>
                </a:lnTo>
                <a:lnTo>
                  <a:pt x="11591" y="2996"/>
                </a:lnTo>
                <a:lnTo>
                  <a:pt x="11630" y="3049"/>
                </a:lnTo>
                <a:lnTo>
                  <a:pt x="11670" y="3102"/>
                </a:lnTo>
                <a:lnTo>
                  <a:pt x="11709" y="3157"/>
                </a:lnTo>
                <a:lnTo>
                  <a:pt x="11747" y="3211"/>
                </a:lnTo>
                <a:lnTo>
                  <a:pt x="11784" y="3266"/>
                </a:lnTo>
                <a:lnTo>
                  <a:pt x="11821" y="3321"/>
                </a:lnTo>
                <a:lnTo>
                  <a:pt x="11856" y="3377"/>
                </a:lnTo>
                <a:lnTo>
                  <a:pt x="11892" y="3433"/>
                </a:lnTo>
                <a:lnTo>
                  <a:pt x="11927" y="3490"/>
                </a:lnTo>
                <a:lnTo>
                  <a:pt x="11960" y="3548"/>
                </a:lnTo>
                <a:lnTo>
                  <a:pt x="11993" y="3605"/>
                </a:lnTo>
                <a:lnTo>
                  <a:pt x="12025" y="3663"/>
                </a:lnTo>
                <a:lnTo>
                  <a:pt x="12057" y="3722"/>
                </a:lnTo>
                <a:lnTo>
                  <a:pt x="12087" y="3780"/>
                </a:lnTo>
                <a:lnTo>
                  <a:pt x="12117" y="3839"/>
                </a:lnTo>
                <a:lnTo>
                  <a:pt x="12146" y="3900"/>
                </a:lnTo>
                <a:lnTo>
                  <a:pt x="12174" y="3959"/>
                </a:lnTo>
                <a:lnTo>
                  <a:pt x="12201" y="4019"/>
                </a:lnTo>
                <a:lnTo>
                  <a:pt x="12228" y="4081"/>
                </a:lnTo>
                <a:lnTo>
                  <a:pt x="12253" y="4142"/>
                </a:lnTo>
                <a:lnTo>
                  <a:pt x="12278" y="4203"/>
                </a:lnTo>
                <a:lnTo>
                  <a:pt x="12302" y="4266"/>
                </a:lnTo>
                <a:lnTo>
                  <a:pt x="12325" y="4328"/>
                </a:lnTo>
                <a:lnTo>
                  <a:pt x="12347" y="4391"/>
                </a:lnTo>
                <a:lnTo>
                  <a:pt x="12368" y="4455"/>
                </a:lnTo>
                <a:lnTo>
                  <a:pt x="12388" y="4518"/>
                </a:lnTo>
                <a:lnTo>
                  <a:pt x="12408" y="4582"/>
                </a:lnTo>
                <a:lnTo>
                  <a:pt x="12427" y="4647"/>
                </a:lnTo>
                <a:lnTo>
                  <a:pt x="12444" y="4711"/>
                </a:lnTo>
                <a:lnTo>
                  <a:pt x="12461" y="4777"/>
                </a:lnTo>
                <a:lnTo>
                  <a:pt x="12476" y="4842"/>
                </a:lnTo>
                <a:lnTo>
                  <a:pt x="12491" y="4907"/>
                </a:lnTo>
                <a:lnTo>
                  <a:pt x="12505" y="4974"/>
                </a:lnTo>
                <a:lnTo>
                  <a:pt x="12517" y="5040"/>
                </a:lnTo>
                <a:lnTo>
                  <a:pt x="12529" y="5107"/>
                </a:lnTo>
                <a:lnTo>
                  <a:pt x="12540" y="5175"/>
                </a:lnTo>
                <a:lnTo>
                  <a:pt x="12550" y="5242"/>
                </a:lnTo>
                <a:lnTo>
                  <a:pt x="12558" y="5309"/>
                </a:lnTo>
                <a:lnTo>
                  <a:pt x="12566" y="5378"/>
                </a:lnTo>
                <a:lnTo>
                  <a:pt x="12574" y="5446"/>
                </a:lnTo>
                <a:lnTo>
                  <a:pt x="12578" y="5497"/>
                </a:lnTo>
                <a:lnTo>
                  <a:pt x="12582" y="5547"/>
                </a:lnTo>
                <a:lnTo>
                  <a:pt x="12585" y="5597"/>
                </a:lnTo>
                <a:lnTo>
                  <a:pt x="12587" y="5647"/>
                </a:lnTo>
                <a:lnTo>
                  <a:pt x="12589" y="5698"/>
                </a:lnTo>
                <a:lnTo>
                  <a:pt x="12590" y="5748"/>
                </a:lnTo>
                <a:lnTo>
                  <a:pt x="12590" y="5797"/>
                </a:lnTo>
                <a:lnTo>
                  <a:pt x="12590" y="5847"/>
                </a:lnTo>
                <a:lnTo>
                  <a:pt x="12588" y="5947"/>
                </a:lnTo>
                <a:lnTo>
                  <a:pt x="12584" y="6046"/>
                </a:lnTo>
                <a:lnTo>
                  <a:pt x="12577" y="6144"/>
                </a:lnTo>
                <a:lnTo>
                  <a:pt x="12567" y="6243"/>
                </a:lnTo>
                <a:lnTo>
                  <a:pt x="12556" y="6341"/>
                </a:lnTo>
                <a:lnTo>
                  <a:pt x="12543" y="6439"/>
                </a:lnTo>
                <a:lnTo>
                  <a:pt x="12528" y="6536"/>
                </a:lnTo>
                <a:lnTo>
                  <a:pt x="12511" y="6633"/>
                </a:lnTo>
                <a:lnTo>
                  <a:pt x="12492" y="6729"/>
                </a:lnTo>
                <a:lnTo>
                  <a:pt x="12471" y="6826"/>
                </a:lnTo>
                <a:lnTo>
                  <a:pt x="12448" y="6922"/>
                </a:lnTo>
                <a:lnTo>
                  <a:pt x="12424" y="7018"/>
                </a:lnTo>
                <a:lnTo>
                  <a:pt x="12398" y="7113"/>
                </a:lnTo>
                <a:lnTo>
                  <a:pt x="12369" y="7208"/>
                </a:lnTo>
                <a:lnTo>
                  <a:pt x="12340" y="7303"/>
                </a:lnTo>
                <a:lnTo>
                  <a:pt x="12309" y="7396"/>
                </a:lnTo>
                <a:lnTo>
                  <a:pt x="12276" y="7490"/>
                </a:lnTo>
                <a:lnTo>
                  <a:pt x="12243" y="7583"/>
                </a:lnTo>
                <a:lnTo>
                  <a:pt x="12207" y="7676"/>
                </a:lnTo>
                <a:lnTo>
                  <a:pt x="12170" y="7768"/>
                </a:lnTo>
                <a:lnTo>
                  <a:pt x="12133" y="7861"/>
                </a:lnTo>
                <a:lnTo>
                  <a:pt x="12094" y="7952"/>
                </a:lnTo>
                <a:lnTo>
                  <a:pt x="12054" y="8044"/>
                </a:lnTo>
                <a:lnTo>
                  <a:pt x="12013" y="8134"/>
                </a:lnTo>
                <a:lnTo>
                  <a:pt x="11971" y="8225"/>
                </a:lnTo>
                <a:lnTo>
                  <a:pt x="11928" y="8315"/>
                </a:lnTo>
                <a:lnTo>
                  <a:pt x="11884" y="8405"/>
                </a:lnTo>
                <a:lnTo>
                  <a:pt x="11839" y="8493"/>
                </a:lnTo>
                <a:close/>
              </a:path>
            </a:pathLst>
          </a:custGeom>
          <a:solidFill>
            <a:srgbClr val="C08D2C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225294" name="Freeform 13"/>
          <p:cNvSpPr>
            <a:spLocks/>
          </p:cNvSpPr>
          <p:nvPr/>
        </p:nvSpPr>
        <p:spPr bwMode="auto">
          <a:xfrm>
            <a:off x="10035118" y="2250018"/>
            <a:ext cx="1240367" cy="2645833"/>
          </a:xfrm>
          <a:custGeom>
            <a:avLst/>
            <a:gdLst>
              <a:gd name="T0" fmla="*/ 28407 w 6408"/>
              <a:gd name="T1" fmla="*/ 4324160 h 13673"/>
              <a:gd name="T2" fmla="*/ 71815 w 6408"/>
              <a:gd name="T3" fmla="*/ 4299277 h 13673"/>
              <a:gd name="T4" fmla="*/ 112032 w 6408"/>
              <a:gd name="T5" fmla="*/ 4254616 h 13673"/>
              <a:gd name="T6" fmla="*/ 161504 w 6408"/>
              <a:gd name="T7" fmla="*/ 4166889 h 13673"/>
              <a:gd name="T8" fmla="*/ 174271 w 6408"/>
              <a:gd name="T9" fmla="*/ 4119357 h 13673"/>
              <a:gd name="T10" fmla="*/ 176186 w 6408"/>
              <a:gd name="T11" fmla="*/ 4019826 h 13673"/>
              <a:gd name="T12" fmla="*/ 152567 w 6408"/>
              <a:gd name="T13" fmla="*/ 3912001 h 13673"/>
              <a:gd name="T14" fmla="*/ 84582 w 6408"/>
              <a:gd name="T15" fmla="*/ 3733356 h 13673"/>
              <a:gd name="T16" fmla="*/ 48834 w 6408"/>
              <a:gd name="T17" fmla="*/ 3633826 h 13673"/>
              <a:gd name="T18" fmla="*/ 23938 w 6408"/>
              <a:gd name="T19" fmla="*/ 3529510 h 13673"/>
              <a:gd name="T20" fmla="*/ 2553 w 6408"/>
              <a:gd name="T21" fmla="*/ 3345761 h 13673"/>
              <a:gd name="T22" fmla="*/ 2234 w 6408"/>
              <a:gd name="T23" fmla="*/ 3161693 h 13673"/>
              <a:gd name="T24" fmla="*/ 30641 w 6408"/>
              <a:gd name="T25" fmla="*/ 2942535 h 13673"/>
              <a:gd name="T26" fmla="*/ 92243 w 6408"/>
              <a:gd name="T27" fmla="*/ 2731670 h 13673"/>
              <a:gd name="T28" fmla="*/ 179378 w 6408"/>
              <a:gd name="T29" fmla="*/ 2547602 h 13673"/>
              <a:gd name="T30" fmla="*/ 238107 w 6408"/>
              <a:gd name="T31" fmla="*/ 2454770 h 13673"/>
              <a:gd name="T32" fmla="*/ 305135 w 6408"/>
              <a:gd name="T33" fmla="*/ 2367362 h 13673"/>
              <a:gd name="T34" fmla="*/ 380461 w 6408"/>
              <a:gd name="T35" fmla="*/ 2285696 h 13673"/>
              <a:gd name="T36" fmla="*/ 664529 w 6408"/>
              <a:gd name="T37" fmla="*/ 2005925 h 13673"/>
              <a:gd name="T38" fmla="*/ 835928 w 6408"/>
              <a:gd name="T39" fmla="*/ 1821858 h 13673"/>
              <a:gd name="T40" fmla="*/ 990091 w 6408"/>
              <a:gd name="T41" fmla="*/ 1625348 h 13673"/>
              <a:gd name="T42" fmla="*/ 1093505 w 6408"/>
              <a:gd name="T43" fmla="*/ 1457550 h 13673"/>
              <a:gd name="T44" fmla="*/ 1149042 w 6408"/>
              <a:gd name="T45" fmla="*/ 1343345 h 13673"/>
              <a:gd name="T46" fmla="*/ 1195642 w 6408"/>
              <a:gd name="T47" fmla="*/ 1222440 h 13673"/>
              <a:gd name="T48" fmla="*/ 1232028 w 6408"/>
              <a:gd name="T49" fmla="*/ 1093880 h 13673"/>
              <a:gd name="T50" fmla="*/ 1256924 w 6408"/>
              <a:gd name="T51" fmla="*/ 956387 h 13673"/>
              <a:gd name="T52" fmla="*/ 1269691 w 6408"/>
              <a:gd name="T53" fmla="*/ 810282 h 13673"/>
              <a:gd name="T54" fmla="*/ 1269372 w 6408"/>
              <a:gd name="T55" fmla="*/ 653649 h 13673"/>
              <a:gd name="T56" fmla="*/ 1254371 w 6408"/>
              <a:gd name="T57" fmla="*/ 486169 h 13673"/>
              <a:gd name="T58" fmla="*/ 1224049 w 6408"/>
              <a:gd name="T59" fmla="*/ 306886 h 13673"/>
              <a:gd name="T60" fmla="*/ 1177449 w 6408"/>
              <a:gd name="T61" fmla="*/ 115481 h 13673"/>
              <a:gd name="T62" fmla="*/ 1146169 w 6408"/>
              <a:gd name="T63" fmla="*/ 8294 h 13673"/>
              <a:gd name="T64" fmla="*/ 1181917 w 6408"/>
              <a:gd name="T65" fmla="*/ 53912 h 13673"/>
              <a:gd name="T66" fmla="*/ 1265223 w 6408"/>
              <a:gd name="T67" fmla="*/ 133665 h 13673"/>
              <a:gd name="T68" fmla="*/ 1373744 w 6408"/>
              <a:gd name="T69" fmla="*/ 270200 h 13673"/>
              <a:gd name="T70" fmla="*/ 1504607 w 6408"/>
              <a:gd name="T71" fmla="*/ 461605 h 13673"/>
              <a:gd name="T72" fmla="*/ 1615362 w 6408"/>
              <a:gd name="T73" fmla="*/ 648863 h 13673"/>
              <a:gd name="T74" fmla="*/ 1748459 w 6408"/>
              <a:gd name="T75" fmla="*/ 919063 h 13673"/>
              <a:gd name="T76" fmla="*/ 1858576 w 6408"/>
              <a:gd name="T77" fmla="*/ 1202343 h 13673"/>
              <a:gd name="T78" fmla="*/ 1944435 w 6408"/>
              <a:gd name="T79" fmla="*/ 1496469 h 13673"/>
              <a:gd name="T80" fmla="*/ 2004759 w 6408"/>
              <a:gd name="T81" fmla="*/ 1797613 h 13673"/>
              <a:gd name="T82" fmla="*/ 2038592 w 6408"/>
              <a:gd name="T83" fmla="*/ 2102266 h 13673"/>
              <a:gd name="T84" fmla="*/ 2044018 w 6408"/>
              <a:gd name="T85" fmla="*/ 2408195 h 13673"/>
              <a:gd name="T86" fmla="*/ 2019761 w 6408"/>
              <a:gd name="T87" fmla="*/ 2711573 h 13673"/>
              <a:gd name="T88" fmla="*/ 1963905 w 6408"/>
              <a:gd name="T89" fmla="*/ 3009526 h 13673"/>
              <a:gd name="T90" fmla="*/ 1890174 w 6408"/>
              <a:gd name="T91" fmla="*/ 3258034 h 13673"/>
              <a:gd name="T92" fmla="*/ 1834957 w 6408"/>
              <a:gd name="T93" fmla="*/ 3398717 h 13673"/>
              <a:gd name="T94" fmla="*/ 1769206 w 6408"/>
              <a:gd name="T95" fmla="*/ 3533976 h 13673"/>
              <a:gd name="T96" fmla="*/ 1693561 w 6408"/>
              <a:gd name="T97" fmla="*/ 3662856 h 13673"/>
              <a:gd name="T98" fmla="*/ 1607702 w 6408"/>
              <a:gd name="T99" fmla="*/ 3784398 h 13673"/>
              <a:gd name="T100" fmla="*/ 1511629 w 6408"/>
              <a:gd name="T101" fmla="*/ 3897327 h 13673"/>
              <a:gd name="T102" fmla="*/ 1405662 w 6408"/>
              <a:gd name="T103" fmla="*/ 4001005 h 13673"/>
              <a:gd name="T104" fmla="*/ 1289800 w 6408"/>
              <a:gd name="T105" fmla="*/ 4094155 h 13673"/>
              <a:gd name="T106" fmla="*/ 1163724 w 6408"/>
              <a:gd name="T107" fmla="*/ 4175183 h 13673"/>
              <a:gd name="T108" fmla="*/ 1028074 w 6408"/>
              <a:gd name="T109" fmla="*/ 4243770 h 13673"/>
              <a:gd name="T110" fmla="*/ 932958 w 6408"/>
              <a:gd name="T111" fmla="*/ 4281413 h 13673"/>
              <a:gd name="T112" fmla="*/ 765071 w 6408"/>
              <a:gd name="T113" fmla="*/ 4327988 h 13673"/>
              <a:gd name="T114" fmla="*/ 547072 w 6408"/>
              <a:gd name="T115" fmla="*/ 4357337 h 13673"/>
              <a:gd name="T116" fmla="*/ 325881 w 6408"/>
              <a:gd name="T117" fmla="*/ 4358932 h 13673"/>
              <a:gd name="T118" fmla="*/ 104371 w 6408"/>
              <a:gd name="T119" fmla="*/ 4338834 h 1367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408"/>
              <a:gd name="T181" fmla="*/ 0 h 13673"/>
              <a:gd name="T182" fmla="*/ 6408 w 6408"/>
              <a:gd name="T183" fmla="*/ 13673 h 1367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408" h="13673">
                <a:moveTo>
                  <a:pt x="32" y="13558"/>
                </a:moveTo>
                <a:lnTo>
                  <a:pt x="32" y="13558"/>
                </a:lnTo>
                <a:lnTo>
                  <a:pt x="41" y="13559"/>
                </a:lnTo>
                <a:lnTo>
                  <a:pt x="51" y="13559"/>
                </a:lnTo>
                <a:lnTo>
                  <a:pt x="60" y="13559"/>
                </a:lnTo>
                <a:lnTo>
                  <a:pt x="70" y="13559"/>
                </a:lnTo>
                <a:lnTo>
                  <a:pt x="89" y="13555"/>
                </a:lnTo>
                <a:lnTo>
                  <a:pt x="108" y="13550"/>
                </a:lnTo>
                <a:lnTo>
                  <a:pt x="127" y="13543"/>
                </a:lnTo>
                <a:lnTo>
                  <a:pt x="147" y="13533"/>
                </a:lnTo>
                <a:lnTo>
                  <a:pt x="167" y="13522"/>
                </a:lnTo>
                <a:lnTo>
                  <a:pt x="186" y="13509"/>
                </a:lnTo>
                <a:lnTo>
                  <a:pt x="206" y="13494"/>
                </a:lnTo>
                <a:lnTo>
                  <a:pt x="225" y="13477"/>
                </a:lnTo>
                <a:lnTo>
                  <a:pt x="243" y="13460"/>
                </a:lnTo>
                <a:lnTo>
                  <a:pt x="262" y="13442"/>
                </a:lnTo>
                <a:lnTo>
                  <a:pt x="280" y="13422"/>
                </a:lnTo>
                <a:lnTo>
                  <a:pt x="298" y="13402"/>
                </a:lnTo>
                <a:lnTo>
                  <a:pt x="316" y="13381"/>
                </a:lnTo>
                <a:lnTo>
                  <a:pt x="333" y="13359"/>
                </a:lnTo>
                <a:lnTo>
                  <a:pt x="351" y="13337"/>
                </a:lnTo>
                <a:lnTo>
                  <a:pt x="367" y="13314"/>
                </a:lnTo>
                <a:lnTo>
                  <a:pt x="398" y="13268"/>
                </a:lnTo>
                <a:lnTo>
                  <a:pt x="426" y="13222"/>
                </a:lnTo>
                <a:lnTo>
                  <a:pt x="451" y="13178"/>
                </a:lnTo>
                <a:lnTo>
                  <a:pt x="473" y="13136"/>
                </a:lnTo>
                <a:lnTo>
                  <a:pt x="492" y="13096"/>
                </a:lnTo>
                <a:lnTo>
                  <a:pt x="506" y="13062"/>
                </a:lnTo>
                <a:lnTo>
                  <a:pt x="517" y="13033"/>
                </a:lnTo>
                <a:lnTo>
                  <a:pt x="524" y="13010"/>
                </a:lnTo>
                <a:lnTo>
                  <a:pt x="531" y="12986"/>
                </a:lnTo>
                <a:lnTo>
                  <a:pt x="536" y="12962"/>
                </a:lnTo>
                <a:lnTo>
                  <a:pt x="541" y="12937"/>
                </a:lnTo>
                <a:lnTo>
                  <a:pt x="546" y="12913"/>
                </a:lnTo>
                <a:lnTo>
                  <a:pt x="550" y="12890"/>
                </a:lnTo>
                <a:lnTo>
                  <a:pt x="555" y="12842"/>
                </a:lnTo>
                <a:lnTo>
                  <a:pt x="559" y="12794"/>
                </a:lnTo>
                <a:lnTo>
                  <a:pt x="560" y="12745"/>
                </a:lnTo>
                <a:lnTo>
                  <a:pt x="560" y="12697"/>
                </a:lnTo>
                <a:lnTo>
                  <a:pt x="557" y="12649"/>
                </a:lnTo>
                <a:lnTo>
                  <a:pt x="552" y="12601"/>
                </a:lnTo>
                <a:lnTo>
                  <a:pt x="546" y="12552"/>
                </a:lnTo>
                <a:lnTo>
                  <a:pt x="538" y="12503"/>
                </a:lnTo>
                <a:lnTo>
                  <a:pt x="529" y="12455"/>
                </a:lnTo>
                <a:lnTo>
                  <a:pt x="518" y="12407"/>
                </a:lnTo>
                <a:lnTo>
                  <a:pt x="505" y="12359"/>
                </a:lnTo>
                <a:lnTo>
                  <a:pt x="492" y="12311"/>
                </a:lnTo>
                <a:lnTo>
                  <a:pt x="478" y="12263"/>
                </a:lnTo>
                <a:lnTo>
                  <a:pt x="462" y="12215"/>
                </a:lnTo>
                <a:lnTo>
                  <a:pt x="446" y="12167"/>
                </a:lnTo>
                <a:lnTo>
                  <a:pt x="430" y="12120"/>
                </a:lnTo>
                <a:lnTo>
                  <a:pt x="412" y="12073"/>
                </a:lnTo>
                <a:lnTo>
                  <a:pt x="377" y="11978"/>
                </a:lnTo>
                <a:lnTo>
                  <a:pt x="340" y="11886"/>
                </a:lnTo>
                <a:lnTo>
                  <a:pt x="265" y="11703"/>
                </a:lnTo>
                <a:lnTo>
                  <a:pt x="230" y="11613"/>
                </a:lnTo>
                <a:lnTo>
                  <a:pt x="214" y="11570"/>
                </a:lnTo>
                <a:lnTo>
                  <a:pt x="198" y="11526"/>
                </a:lnTo>
                <a:lnTo>
                  <a:pt x="183" y="11481"/>
                </a:lnTo>
                <a:lnTo>
                  <a:pt x="168" y="11436"/>
                </a:lnTo>
                <a:lnTo>
                  <a:pt x="153" y="11391"/>
                </a:lnTo>
                <a:lnTo>
                  <a:pt x="140" y="11345"/>
                </a:lnTo>
                <a:lnTo>
                  <a:pt x="128" y="11298"/>
                </a:lnTo>
                <a:lnTo>
                  <a:pt x="116" y="11252"/>
                </a:lnTo>
                <a:lnTo>
                  <a:pt x="105" y="11206"/>
                </a:lnTo>
                <a:lnTo>
                  <a:pt x="94" y="11159"/>
                </a:lnTo>
                <a:lnTo>
                  <a:pt x="84" y="11111"/>
                </a:lnTo>
                <a:lnTo>
                  <a:pt x="75" y="11064"/>
                </a:lnTo>
                <a:lnTo>
                  <a:pt x="66" y="11017"/>
                </a:lnTo>
                <a:lnTo>
                  <a:pt x="58" y="10969"/>
                </a:lnTo>
                <a:lnTo>
                  <a:pt x="44" y="10874"/>
                </a:lnTo>
                <a:lnTo>
                  <a:pt x="32" y="10777"/>
                </a:lnTo>
                <a:lnTo>
                  <a:pt x="22" y="10681"/>
                </a:lnTo>
                <a:lnTo>
                  <a:pt x="14" y="10584"/>
                </a:lnTo>
                <a:lnTo>
                  <a:pt x="8" y="10488"/>
                </a:lnTo>
                <a:lnTo>
                  <a:pt x="3" y="10391"/>
                </a:lnTo>
                <a:lnTo>
                  <a:pt x="1" y="10295"/>
                </a:lnTo>
                <a:lnTo>
                  <a:pt x="0" y="10199"/>
                </a:lnTo>
                <a:lnTo>
                  <a:pt x="1" y="10104"/>
                </a:lnTo>
                <a:lnTo>
                  <a:pt x="3" y="10009"/>
                </a:lnTo>
                <a:lnTo>
                  <a:pt x="7" y="9911"/>
                </a:lnTo>
                <a:lnTo>
                  <a:pt x="14" y="9811"/>
                </a:lnTo>
                <a:lnTo>
                  <a:pt x="22" y="9713"/>
                </a:lnTo>
                <a:lnTo>
                  <a:pt x="33" y="9614"/>
                </a:lnTo>
                <a:lnTo>
                  <a:pt x="45" y="9516"/>
                </a:lnTo>
                <a:lnTo>
                  <a:pt x="60" y="9418"/>
                </a:lnTo>
                <a:lnTo>
                  <a:pt x="77" y="9321"/>
                </a:lnTo>
                <a:lnTo>
                  <a:pt x="96" y="9224"/>
                </a:lnTo>
                <a:lnTo>
                  <a:pt x="117" y="9127"/>
                </a:lnTo>
                <a:lnTo>
                  <a:pt x="140" y="9032"/>
                </a:lnTo>
                <a:lnTo>
                  <a:pt x="167" y="8936"/>
                </a:lnTo>
                <a:lnTo>
                  <a:pt x="194" y="8842"/>
                </a:lnTo>
                <a:lnTo>
                  <a:pt x="224" y="8748"/>
                </a:lnTo>
                <a:lnTo>
                  <a:pt x="255" y="8656"/>
                </a:lnTo>
                <a:lnTo>
                  <a:pt x="289" y="8563"/>
                </a:lnTo>
                <a:lnTo>
                  <a:pt x="325" y="8472"/>
                </a:lnTo>
                <a:lnTo>
                  <a:pt x="364" y="8381"/>
                </a:lnTo>
                <a:lnTo>
                  <a:pt x="404" y="8292"/>
                </a:lnTo>
                <a:lnTo>
                  <a:pt x="446" y="8203"/>
                </a:lnTo>
                <a:lnTo>
                  <a:pt x="490" y="8116"/>
                </a:lnTo>
                <a:lnTo>
                  <a:pt x="538" y="8029"/>
                </a:lnTo>
                <a:lnTo>
                  <a:pt x="562" y="7986"/>
                </a:lnTo>
                <a:lnTo>
                  <a:pt x="586" y="7944"/>
                </a:lnTo>
                <a:lnTo>
                  <a:pt x="612" y="7901"/>
                </a:lnTo>
                <a:lnTo>
                  <a:pt x="637" y="7860"/>
                </a:lnTo>
                <a:lnTo>
                  <a:pt x="663" y="7818"/>
                </a:lnTo>
                <a:lnTo>
                  <a:pt x="690" y="7777"/>
                </a:lnTo>
                <a:lnTo>
                  <a:pt x="718" y="7737"/>
                </a:lnTo>
                <a:lnTo>
                  <a:pt x="746" y="7695"/>
                </a:lnTo>
                <a:lnTo>
                  <a:pt x="774" y="7655"/>
                </a:lnTo>
                <a:lnTo>
                  <a:pt x="803" y="7615"/>
                </a:lnTo>
                <a:lnTo>
                  <a:pt x="832" y="7576"/>
                </a:lnTo>
                <a:lnTo>
                  <a:pt x="862" y="7536"/>
                </a:lnTo>
                <a:lnTo>
                  <a:pt x="893" y="7497"/>
                </a:lnTo>
                <a:lnTo>
                  <a:pt x="924" y="7459"/>
                </a:lnTo>
                <a:lnTo>
                  <a:pt x="956" y="7421"/>
                </a:lnTo>
                <a:lnTo>
                  <a:pt x="988" y="7384"/>
                </a:lnTo>
                <a:lnTo>
                  <a:pt x="1020" y="7346"/>
                </a:lnTo>
                <a:lnTo>
                  <a:pt x="1054" y="7309"/>
                </a:lnTo>
                <a:lnTo>
                  <a:pt x="1088" y="7272"/>
                </a:lnTo>
                <a:lnTo>
                  <a:pt x="1122" y="7237"/>
                </a:lnTo>
                <a:lnTo>
                  <a:pt x="1156" y="7201"/>
                </a:lnTo>
                <a:lnTo>
                  <a:pt x="1192" y="7165"/>
                </a:lnTo>
                <a:lnTo>
                  <a:pt x="1354" y="7005"/>
                </a:lnTo>
                <a:lnTo>
                  <a:pt x="1517" y="6847"/>
                </a:lnTo>
                <a:lnTo>
                  <a:pt x="1680" y="6688"/>
                </a:lnTo>
                <a:lnTo>
                  <a:pt x="1842" y="6529"/>
                </a:lnTo>
                <a:lnTo>
                  <a:pt x="2003" y="6369"/>
                </a:lnTo>
                <a:lnTo>
                  <a:pt x="2082" y="6288"/>
                </a:lnTo>
                <a:lnTo>
                  <a:pt x="2162" y="6208"/>
                </a:lnTo>
                <a:lnTo>
                  <a:pt x="2240" y="6127"/>
                </a:lnTo>
                <a:lnTo>
                  <a:pt x="2318" y="6044"/>
                </a:lnTo>
                <a:lnTo>
                  <a:pt x="2394" y="5962"/>
                </a:lnTo>
                <a:lnTo>
                  <a:pt x="2471" y="5879"/>
                </a:lnTo>
                <a:lnTo>
                  <a:pt x="2546" y="5796"/>
                </a:lnTo>
                <a:lnTo>
                  <a:pt x="2619" y="5711"/>
                </a:lnTo>
                <a:lnTo>
                  <a:pt x="2693" y="5626"/>
                </a:lnTo>
                <a:lnTo>
                  <a:pt x="2764" y="5540"/>
                </a:lnTo>
                <a:lnTo>
                  <a:pt x="2835" y="5453"/>
                </a:lnTo>
                <a:lnTo>
                  <a:pt x="2904" y="5365"/>
                </a:lnTo>
                <a:lnTo>
                  <a:pt x="2971" y="5276"/>
                </a:lnTo>
                <a:lnTo>
                  <a:pt x="3038" y="5185"/>
                </a:lnTo>
                <a:lnTo>
                  <a:pt x="3102" y="5095"/>
                </a:lnTo>
                <a:lnTo>
                  <a:pt x="3166" y="5002"/>
                </a:lnTo>
                <a:lnTo>
                  <a:pt x="3226" y="4908"/>
                </a:lnTo>
                <a:lnTo>
                  <a:pt x="3286" y="4813"/>
                </a:lnTo>
                <a:lnTo>
                  <a:pt x="3344" y="4717"/>
                </a:lnTo>
                <a:lnTo>
                  <a:pt x="3372" y="4667"/>
                </a:lnTo>
                <a:lnTo>
                  <a:pt x="3399" y="4619"/>
                </a:lnTo>
                <a:lnTo>
                  <a:pt x="3426" y="4569"/>
                </a:lnTo>
                <a:lnTo>
                  <a:pt x="3452" y="4520"/>
                </a:lnTo>
                <a:lnTo>
                  <a:pt x="3478" y="4469"/>
                </a:lnTo>
                <a:lnTo>
                  <a:pt x="3504" y="4418"/>
                </a:lnTo>
                <a:lnTo>
                  <a:pt x="3529" y="4367"/>
                </a:lnTo>
                <a:lnTo>
                  <a:pt x="3554" y="4316"/>
                </a:lnTo>
                <a:lnTo>
                  <a:pt x="3577" y="4263"/>
                </a:lnTo>
                <a:lnTo>
                  <a:pt x="3600" y="4211"/>
                </a:lnTo>
                <a:lnTo>
                  <a:pt x="3623" y="4159"/>
                </a:lnTo>
                <a:lnTo>
                  <a:pt x="3645" y="4105"/>
                </a:lnTo>
                <a:lnTo>
                  <a:pt x="3666" y="4051"/>
                </a:lnTo>
                <a:lnTo>
                  <a:pt x="3688" y="3997"/>
                </a:lnTo>
                <a:lnTo>
                  <a:pt x="3708" y="3942"/>
                </a:lnTo>
                <a:lnTo>
                  <a:pt x="3727" y="3887"/>
                </a:lnTo>
                <a:lnTo>
                  <a:pt x="3746" y="3832"/>
                </a:lnTo>
                <a:lnTo>
                  <a:pt x="3764" y="3776"/>
                </a:lnTo>
                <a:lnTo>
                  <a:pt x="3782" y="3719"/>
                </a:lnTo>
                <a:lnTo>
                  <a:pt x="3799" y="3662"/>
                </a:lnTo>
                <a:lnTo>
                  <a:pt x="3815" y="3605"/>
                </a:lnTo>
                <a:lnTo>
                  <a:pt x="3830" y="3546"/>
                </a:lnTo>
                <a:lnTo>
                  <a:pt x="3845" y="3488"/>
                </a:lnTo>
                <a:lnTo>
                  <a:pt x="3860" y="3429"/>
                </a:lnTo>
                <a:lnTo>
                  <a:pt x="3874" y="3368"/>
                </a:lnTo>
                <a:lnTo>
                  <a:pt x="3886" y="3308"/>
                </a:lnTo>
                <a:lnTo>
                  <a:pt x="3898" y="3248"/>
                </a:lnTo>
                <a:lnTo>
                  <a:pt x="3909" y="3186"/>
                </a:lnTo>
                <a:lnTo>
                  <a:pt x="3920" y="3124"/>
                </a:lnTo>
                <a:lnTo>
                  <a:pt x="3930" y="3062"/>
                </a:lnTo>
                <a:lnTo>
                  <a:pt x="3938" y="2998"/>
                </a:lnTo>
                <a:lnTo>
                  <a:pt x="3947" y="2935"/>
                </a:lnTo>
                <a:lnTo>
                  <a:pt x="3954" y="2870"/>
                </a:lnTo>
                <a:lnTo>
                  <a:pt x="3960" y="2805"/>
                </a:lnTo>
                <a:lnTo>
                  <a:pt x="3966" y="2740"/>
                </a:lnTo>
                <a:lnTo>
                  <a:pt x="3971" y="2673"/>
                </a:lnTo>
                <a:lnTo>
                  <a:pt x="3975" y="2607"/>
                </a:lnTo>
                <a:lnTo>
                  <a:pt x="3978" y="2540"/>
                </a:lnTo>
                <a:lnTo>
                  <a:pt x="3981" y="2471"/>
                </a:lnTo>
                <a:lnTo>
                  <a:pt x="3982" y="2403"/>
                </a:lnTo>
                <a:lnTo>
                  <a:pt x="3983" y="2334"/>
                </a:lnTo>
                <a:lnTo>
                  <a:pt x="3983" y="2263"/>
                </a:lnTo>
                <a:lnTo>
                  <a:pt x="3982" y="2193"/>
                </a:lnTo>
                <a:lnTo>
                  <a:pt x="3980" y="2121"/>
                </a:lnTo>
                <a:lnTo>
                  <a:pt x="3977" y="2049"/>
                </a:lnTo>
                <a:lnTo>
                  <a:pt x="3973" y="1976"/>
                </a:lnTo>
                <a:lnTo>
                  <a:pt x="3968" y="1902"/>
                </a:lnTo>
                <a:lnTo>
                  <a:pt x="3963" y="1828"/>
                </a:lnTo>
                <a:lnTo>
                  <a:pt x="3956" y="1753"/>
                </a:lnTo>
                <a:lnTo>
                  <a:pt x="3948" y="1678"/>
                </a:lnTo>
                <a:lnTo>
                  <a:pt x="3940" y="1601"/>
                </a:lnTo>
                <a:lnTo>
                  <a:pt x="3930" y="1524"/>
                </a:lnTo>
                <a:lnTo>
                  <a:pt x="3920" y="1446"/>
                </a:lnTo>
                <a:lnTo>
                  <a:pt x="3909" y="1367"/>
                </a:lnTo>
                <a:lnTo>
                  <a:pt x="3896" y="1288"/>
                </a:lnTo>
                <a:lnTo>
                  <a:pt x="3883" y="1207"/>
                </a:lnTo>
                <a:lnTo>
                  <a:pt x="3868" y="1127"/>
                </a:lnTo>
                <a:lnTo>
                  <a:pt x="3852" y="1044"/>
                </a:lnTo>
                <a:lnTo>
                  <a:pt x="3835" y="962"/>
                </a:lnTo>
                <a:lnTo>
                  <a:pt x="3817" y="878"/>
                </a:lnTo>
                <a:lnTo>
                  <a:pt x="3799" y="795"/>
                </a:lnTo>
                <a:lnTo>
                  <a:pt x="3779" y="709"/>
                </a:lnTo>
                <a:lnTo>
                  <a:pt x="3758" y="624"/>
                </a:lnTo>
                <a:lnTo>
                  <a:pt x="3736" y="538"/>
                </a:lnTo>
                <a:lnTo>
                  <a:pt x="3713" y="450"/>
                </a:lnTo>
                <a:lnTo>
                  <a:pt x="3689" y="362"/>
                </a:lnTo>
                <a:lnTo>
                  <a:pt x="3663" y="272"/>
                </a:lnTo>
                <a:lnTo>
                  <a:pt x="3637" y="183"/>
                </a:lnTo>
                <a:lnTo>
                  <a:pt x="3609" y="91"/>
                </a:lnTo>
                <a:lnTo>
                  <a:pt x="3581" y="0"/>
                </a:lnTo>
                <a:lnTo>
                  <a:pt x="3586" y="13"/>
                </a:lnTo>
                <a:lnTo>
                  <a:pt x="3591" y="26"/>
                </a:lnTo>
                <a:lnTo>
                  <a:pt x="3599" y="39"/>
                </a:lnTo>
                <a:lnTo>
                  <a:pt x="3607" y="53"/>
                </a:lnTo>
                <a:lnTo>
                  <a:pt x="3616" y="67"/>
                </a:lnTo>
                <a:lnTo>
                  <a:pt x="3626" y="81"/>
                </a:lnTo>
                <a:lnTo>
                  <a:pt x="3649" y="110"/>
                </a:lnTo>
                <a:lnTo>
                  <a:pt x="3674" y="140"/>
                </a:lnTo>
                <a:lnTo>
                  <a:pt x="3703" y="169"/>
                </a:lnTo>
                <a:lnTo>
                  <a:pt x="3733" y="200"/>
                </a:lnTo>
                <a:lnTo>
                  <a:pt x="3764" y="230"/>
                </a:lnTo>
                <a:lnTo>
                  <a:pt x="3827" y="288"/>
                </a:lnTo>
                <a:lnTo>
                  <a:pt x="3888" y="344"/>
                </a:lnTo>
                <a:lnTo>
                  <a:pt x="3916" y="371"/>
                </a:lnTo>
                <a:lnTo>
                  <a:pt x="3941" y="395"/>
                </a:lnTo>
                <a:lnTo>
                  <a:pt x="3964" y="419"/>
                </a:lnTo>
                <a:lnTo>
                  <a:pt x="3983" y="440"/>
                </a:lnTo>
                <a:lnTo>
                  <a:pt x="4050" y="520"/>
                </a:lnTo>
                <a:lnTo>
                  <a:pt x="4114" y="601"/>
                </a:lnTo>
                <a:lnTo>
                  <a:pt x="4178" y="682"/>
                </a:lnTo>
                <a:lnTo>
                  <a:pt x="4242" y="765"/>
                </a:lnTo>
                <a:lnTo>
                  <a:pt x="4304" y="847"/>
                </a:lnTo>
                <a:lnTo>
                  <a:pt x="4365" y="931"/>
                </a:lnTo>
                <a:lnTo>
                  <a:pt x="4426" y="1015"/>
                </a:lnTo>
                <a:lnTo>
                  <a:pt x="4485" y="1101"/>
                </a:lnTo>
                <a:lnTo>
                  <a:pt x="4544" y="1186"/>
                </a:lnTo>
                <a:lnTo>
                  <a:pt x="4602" y="1273"/>
                </a:lnTo>
                <a:lnTo>
                  <a:pt x="4659" y="1359"/>
                </a:lnTo>
                <a:lnTo>
                  <a:pt x="4714" y="1447"/>
                </a:lnTo>
                <a:lnTo>
                  <a:pt x="4770" y="1534"/>
                </a:lnTo>
                <a:lnTo>
                  <a:pt x="4824" y="1623"/>
                </a:lnTo>
                <a:lnTo>
                  <a:pt x="4877" y="1711"/>
                </a:lnTo>
                <a:lnTo>
                  <a:pt x="4930" y="1801"/>
                </a:lnTo>
                <a:lnTo>
                  <a:pt x="4996" y="1917"/>
                </a:lnTo>
                <a:lnTo>
                  <a:pt x="5061" y="2034"/>
                </a:lnTo>
                <a:lnTo>
                  <a:pt x="5125" y="2152"/>
                </a:lnTo>
                <a:lnTo>
                  <a:pt x="5187" y="2271"/>
                </a:lnTo>
                <a:lnTo>
                  <a:pt x="5248" y="2391"/>
                </a:lnTo>
                <a:lnTo>
                  <a:pt x="5308" y="2512"/>
                </a:lnTo>
                <a:lnTo>
                  <a:pt x="5365" y="2634"/>
                </a:lnTo>
                <a:lnTo>
                  <a:pt x="5422" y="2757"/>
                </a:lnTo>
                <a:lnTo>
                  <a:pt x="5478" y="2881"/>
                </a:lnTo>
                <a:lnTo>
                  <a:pt x="5531" y="3005"/>
                </a:lnTo>
                <a:lnTo>
                  <a:pt x="5583" y="3131"/>
                </a:lnTo>
                <a:lnTo>
                  <a:pt x="5635" y="3257"/>
                </a:lnTo>
                <a:lnTo>
                  <a:pt x="5684" y="3384"/>
                </a:lnTo>
                <a:lnTo>
                  <a:pt x="5731" y="3512"/>
                </a:lnTo>
                <a:lnTo>
                  <a:pt x="5777" y="3641"/>
                </a:lnTo>
                <a:lnTo>
                  <a:pt x="5823" y="3769"/>
                </a:lnTo>
                <a:lnTo>
                  <a:pt x="5866" y="3899"/>
                </a:lnTo>
                <a:lnTo>
                  <a:pt x="5907" y="4030"/>
                </a:lnTo>
                <a:lnTo>
                  <a:pt x="5947" y="4161"/>
                </a:lnTo>
                <a:lnTo>
                  <a:pt x="5986" y="4292"/>
                </a:lnTo>
                <a:lnTo>
                  <a:pt x="6023" y="4425"/>
                </a:lnTo>
                <a:lnTo>
                  <a:pt x="6058" y="4558"/>
                </a:lnTo>
                <a:lnTo>
                  <a:pt x="6092" y="4691"/>
                </a:lnTo>
                <a:lnTo>
                  <a:pt x="6124" y="4824"/>
                </a:lnTo>
                <a:lnTo>
                  <a:pt x="6155" y="4959"/>
                </a:lnTo>
                <a:lnTo>
                  <a:pt x="6184" y="5093"/>
                </a:lnTo>
                <a:lnTo>
                  <a:pt x="6211" y="5228"/>
                </a:lnTo>
                <a:lnTo>
                  <a:pt x="6236" y="5363"/>
                </a:lnTo>
                <a:lnTo>
                  <a:pt x="6260" y="5499"/>
                </a:lnTo>
                <a:lnTo>
                  <a:pt x="6281" y="5635"/>
                </a:lnTo>
                <a:lnTo>
                  <a:pt x="6302" y="5771"/>
                </a:lnTo>
                <a:lnTo>
                  <a:pt x="6321" y="5906"/>
                </a:lnTo>
                <a:lnTo>
                  <a:pt x="6338" y="6043"/>
                </a:lnTo>
                <a:lnTo>
                  <a:pt x="6353" y="6180"/>
                </a:lnTo>
                <a:lnTo>
                  <a:pt x="6366" y="6317"/>
                </a:lnTo>
                <a:lnTo>
                  <a:pt x="6378" y="6453"/>
                </a:lnTo>
                <a:lnTo>
                  <a:pt x="6387" y="6590"/>
                </a:lnTo>
                <a:lnTo>
                  <a:pt x="6395" y="6728"/>
                </a:lnTo>
                <a:lnTo>
                  <a:pt x="6401" y="6865"/>
                </a:lnTo>
                <a:lnTo>
                  <a:pt x="6405" y="7001"/>
                </a:lnTo>
                <a:lnTo>
                  <a:pt x="6408" y="7138"/>
                </a:lnTo>
                <a:lnTo>
                  <a:pt x="6408" y="7276"/>
                </a:lnTo>
                <a:lnTo>
                  <a:pt x="6407" y="7413"/>
                </a:lnTo>
                <a:lnTo>
                  <a:pt x="6404" y="7549"/>
                </a:lnTo>
                <a:lnTo>
                  <a:pt x="6399" y="7685"/>
                </a:lnTo>
                <a:lnTo>
                  <a:pt x="6392" y="7822"/>
                </a:lnTo>
                <a:lnTo>
                  <a:pt x="6383" y="7958"/>
                </a:lnTo>
                <a:lnTo>
                  <a:pt x="6372" y="8095"/>
                </a:lnTo>
                <a:lnTo>
                  <a:pt x="6359" y="8229"/>
                </a:lnTo>
                <a:lnTo>
                  <a:pt x="6344" y="8365"/>
                </a:lnTo>
                <a:lnTo>
                  <a:pt x="6328" y="8500"/>
                </a:lnTo>
                <a:lnTo>
                  <a:pt x="6308" y="8635"/>
                </a:lnTo>
                <a:lnTo>
                  <a:pt x="6287" y="8769"/>
                </a:lnTo>
                <a:lnTo>
                  <a:pt x="6264" y="8903"/>
                </a:lnTo>
                <a:lnTo>
                  <a:pt x="6240" y="9037"/>
                </a:lnTo>
                <a:lnTo>
                  <a:pt x="6213" y="9169"/>
                </a:lnTo>
                <a:lnTo>
                  <a:pt x="6184" y="9302"/>
                </a:lnTo>
                <a:lnTo>
                  <a:pt x="6153" y="9434"/>
                </a:lnTo>
                <a:lnTo>
                  <a:pt x="6119" y="9566"/>
                </a:lnTo>
                <a:lnTo>
                  <a:pt x="6084" y="9696"/>
                </a:lnTo>
                <a:lnTo>
                  <a:pt x="6047" y="9826"/>
                </a:lnTo>
                <a:lnTo>
                  <a:pt x="6008" y="9956"/>
                </a:lnTo>
                <a:lnTo>
                  <a:pt x="5966" y="10085"/>
                </a:lnTo>
                <a:lnTo>
                  <a:pt x="5922" y="10213"/>
                </a:lnTo>
                <a:lnTo>
                  <a:pt x="5899" y="10277"/>
                </a:lnTo>
                <a:lnTo>
                  <a:pt x="5876" y="10340"/>
                </a:lnTo>
                <a:lnTo>
                  <a:pt x="5852" y="10403"/>
                </a:lnTo>
                <a:lnTo>
                  <a:pt x="5828" y="10467"/>
                </a:lnTo>
                <a:lnTo>
                  <a:pt x="5802" y="10530"/>
                </a:lnTo>
                <a:lnTo>
                  <a:pt x="5775" y="10592"/>
                </a:lnTo>
                <a:lnTo>
                  <a:pt x="5749" y="10654"/>
                </a:lnTo>
                <a:lnTo>
                  <a:pt x="5722" y="10716"/>
                </a:lnTo>
                <a:lnTo>
                  <a:pt x="5694" y="10777"/>
                </a:lnTo>
                <a:lnTo>
                  <a:pt x="5665" y="10839"/>
                </a:lnTo>
                <a:lnTo>
                  <a:pt x="5636" y="10899"/>
                </a:lnTo>
                <a:lnTo>
                  <a:pt x="5605" y="10959"/>
                </a:lnTo>
                <a:lnTo>
                  <a:pt x="5575" y="11019"/>
                </a:lnTo>
                <a:lnTo>
                  <a:pt x="5543" y="11078"/>
                </a:lnTo>
                <a:lnTo>
                  <a:pt x="5512" y="11137"/>
                </a:lnTo>
                <a:lnTo>
                  <a:pt x="5479" y="11196"/>
                </a:lnTo>
                <a:lnTo>
                  <a:pt x="5446" y="11254"/>
                </a:lnTo>
                <a:lnTo>
                  <a:pt x="5411" y="11312"/>
                </a:lnTo>
                <a:lnTo>
                  <a:pt x="5377" y="11370"/>
                </a:lnTo>
                <a:lnTo>
                  <a:pt x="5342" y="11426"/>
                </a:lnTo>
                <a:lnTo>
                  <a:pt x="5306" y="11482"/>
                </a:lnTo>
                <a:lnTo>
                  <a:pt x="5270" y="11539"/>
                </a:lnTo>
                <a:lnTo>
                  <a:pt x="5232" y="11594"/>
                </a:lnTo>
                <a:lnTo>
                  <a:pt x="5195" y="11649"/>
                </a:lnTo>
                <a:lnTo>
                  <a:pt x="5156" y="11704"/>
                </a:lnTo>
                <a:lnTo>
                  <a:pt x="5117" y="11758"/>
                </a:lnTo>
                <a:lnTo>
                  <a:pt x="5077" y="11811"/>
                </a:lnTo>
                <a:lnTo>
                  <a:pt x="5037" y="11863"/>
                </a:lnTo>
                <a:lnTo>
                  <a:pt x="4996" y="11916"/>
                </a:lnTo>
                <a:lnTo>
                  <a:pt x="4955" y="11968"/>
                </a:lnTo>
                <a:lnTo>
                  <a:pt x="4911" y="12019"/>
                </a:lnTo>
                <a:lnTo>
                  <a:pt x="4869" y="12070"/>
                </a:lnTo>
                <a:lnTo>
                  <a:pt x="4825" y="12120"/>
                </a:lnTo>
                <a:lnTo>
                  <a:pt x="4781" y="12169"/>
                </a:lnTo>
                <a:lnTo>
                  <a:pt x="4736" y="12217"/>
                </a:lnTo>
                <a:lnTo>
                  <a:pt x="4690" y="12266"/>
                </a:lnTo>
                <a:lnTo>
                  <a:pt x="4645" y="12314"/>
                </a:lnTo>
                <a:lnTo>
                  <a:pt x="4598" y="12360"/>
                </a:lnTo>
                <a:lnTo>
                  <a:pt x="4550" y="12407"/>
                </a:lnTo>
                <a:lnTo>
                  <a:pt x="4502" y="12453"/>
                </a:lnTo>
                <a:lnTo>
                  <a:pt x="4454" y="12498"/>
                </a:lnTo>
                <a:lnTo>
                  <a:pt x="4404" y="12542"/>
                </a:lnTo>
                <a:lnTo>
                  <a:pt x="4354" y="12585"/>
                </a:lnTo>
                <a:lnTo>
                  <a:pt x="4303" y="12629"/>
                </a:lnTo>
                <a:lnTo>
                  <a:pt x="4252" y="12671"/>
                </a:lnTo>
                <a:lnTo>
                  <a:pt x="4200" y="12713"/>
                </a:lnTo>
                <a:lnTo>
                  <a:pt x="4148" y="12753"/>
                </a:lnTo>
                <a:lnTo>
                  <a:pt x="4095" y="12794"/>
                </a:lnTo>
                <a:lnTo>
                  <a:pt x="4041" y="12834"/>
                </a:lnTo>
                <a:lnTo>
                  <a:pt x="3986" y="12872"/>
                </a:lnTo>
                <a:lnTo>
                  <a:pt x="3931" y="12910"/>
                </a:lnTo>
                <a:lnTo>
                  <a:pt x="3876" y="12947"/>
                </a:lnTo>
                <a:lnTo>
                  <a:pt x="3819" y="12984"/>
                </a:lnTo>
                <a:lnTo>
                  <a:pt x="3762" y="13019"/>
                </a:lnTo>
                <a:lnTo>
                  <a:pt x="3705" y="13054"/>
                </a:lnTo>
                <a:lnTo>
                  <a:pt x="3646" y="13088"/>
                </a:lnTo>
                <a:lnTo>
                  <a:pt x="3588" y="13121"/>
                </a:lnTo>
                <a:lnTo>
                  <a:pt x="3528" y="13154"/>
                </a:lnTo>
                <a:lnTo>
                  <a:pt x="3468" y="13186"/>
                </a:lnTo>
                <a:lnTo>
                  <a:pt x="3407" y="13216"/>
                </a:lnTo>
                <a:lnTo>
                  <a:pt x="3346" y="13246"/>
                </a:lnTo>
                <a:lnTo>
                  <a:pt x="3284" y="13275"/>
                </a:lnTo>
                <a:lnTo>
                  <a:pt x="3221" y="13303"/>
                </a:lnTo>
                <a:lnTo>
                  <a:pt x="3158" y="13331"/>
                </a:lnTo>
                <a:lnTo>
                  <a:pt x="3111" y="13350"/>
                </a:lnTo>
                <a:lnTo>
                  <a:pt x="3064" y="13369"/>
                </a:lnTo>
                <a:lnTo>
                  <a:pt x="3018" y="13387"/>
                </a:lnTo>
                <a:lnTo>
                  <a:pt x="2970" y="13404"/>
                </a:lnTo>
                <a:lnTo>
                  <a:pt x="2923" y="13421"/>
                </a:lnTo>
                <a:lnTo>
                  <a:pt x="2876" y="13437"/>
                </a:lnTo>
                <a:lnTo>
                  <a:pt x="2829" y="13453"/>
                </a:lnTo>
                <a:lnTo>
                  <a:pt x="2781" y="13468"/>
                </a:lnTo>
                <a:lnTo>
                  <a:pt x="2686" y="13497"/>
                </a:lnTo>
                <a:lnTo>
                  <a:pt x="2590" y="13523"/>
                </a:lnTo>
                <a:lnTo>
                  <a:pt x="2494" y="13546"/>
                </a:lnTo>
                <a:lnTo>
                  <a:pt x="2397" y="13567"/>
                </a:lnTo>
                <a:lnTo>
                  <a:pt x="2301" y="13587"/>
                </a:lnTo>
                <a:lnTo>
                  <a:pt x="2203" y="13604"/>
                </a:lnTo>
                <a:lnTo>
                  <a:pt x="2107" y="13619"/>
                </a:lnTo>
                <a:lnTo>
                  <a:pt x="2008" y="13632"/>
                </a:lnTo>
                <a:lnTo>
                  <a:pt x="1910" y="13643"/>
                </a:lnTo>
                <a:lnTo>
                  <a:pt x="1812" y="13652"/>
                </a:lnTo>
                <a:lnTo>
                  <a:pt x="1714" y="13659"/>
                </a:lnTo>
                <a:lnTo>
                  <a:pt x="1616" y="13665"/>
                </a:lnTo>
                <a:lnTo>
                  <a:pt x="1516" y="13669"/>
                </a:lnTo>
                <a:lnTo>
                  <a:pt x="1418" y="13672"/>
                </a:lnTo>
                <a:lnTo>
                  <a:pt x="1319" y="13673"/>
                </a:lnTo>
                <a:lnTo>
                  <a:pt x="1220" y="13672"/>
                </a:lnTo>
                <a:lnTo>
                  <a:pt x="1121" y="13668"/>
                </a:lnTo>
                <a:lnTo>
                  <a:pt x="1021" y="13664"/>
                </a:lnTo>
                <a:lnTo>
                  <a:pt x="922" y="13659"/>
                </a:lnTo>
                <a:lnTo>
                  <a:pt x="823" y="13652"/>
                </a:lnTo>
                <a:lnTo>
                  <a:pt x="724" y="13644"/>
                </a:lnTo>
                <a:lnTo>
                  <a:pt x="625" y="13635"/>
                </a:lnTo>
                <a:lnTo>
                  <a:pt x="526" y="13625"/>
                </a:lnTo>
                <a:lnTo>
                  <a:pt x="427" y="13614"/>
                </a:lnTo>
                <a:lnTo>
                  <a:pt x="327" y="13601"/>
                </a:lnTo>
                <a:lnTo>
                  <a:pt x="229" y="13588"/>
                </a:lnTo>
                <a:lnTo>
                  <a:pt x="130" y="13573"/>
                </a:lnTo>
                <a:lnTo>
                  <a:pt x="32" y="13558"/>
                </a:lnTo>
                <a:close/>
              </a:path>
            </a:pathLst>
          </a:custGeom>
          <a:solidFill>
            <a:srgbClr val="AF5A94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225295" name="Freeform 21"/>
          <p:cNvSpPr>
            <a:spLocks/>
          </p:cNvSpPr>
          <p:nvPr/>
        </p:nvSpPr>
        <p:spPr bwMode="auto">
          <a:xfrm>
            <a:off x="7107767" y="3162300"/>
            <a:ext cx="1612900" cy="2506133"/>
          </a:xfrm>
          <a:custGeom>
            <a:avLst/>
            <a:gdLst>
              <a:gd name="T0" fmla="*/ 931709 w 8330"/>
              <a:gd name="T1" fmla="*/ 11489 h 12948"/>
              <a:gd name="T2" fmla="*/ 912246 w 8330"/>
              <a:gd name="T3" fmla="*/ 57443 h 12948"/>
              <a:gd name="T4" fmla="*/ 907460 w 8330"/>
              <a:gd name="T5" fmla="*/ 117758 h 12948"/>
              <a:gd name="T6" fmla="*/ 920542 w 8330"/>
              <a:gd name="T7" fmla="*/ 217645 h 12948"/>
              <a:gd name="T8" fmla="*/ 939367 w 8330"/>
              <a:gd name="T9" fmla="*/ 262642 h 12948"/>
              <a:gd name="T10" fmla="*/ 998078 w 8330"/>
              <a:gd name="T11" fmla="*/ 343701 h 12948"/>
              <a:gd name="T12" fmla="*/ 1081995 w 8330"/>
              <a:gd name="T13" fmla="*/ 415185 h 12948"/>
              <a:gd name="T14" fmla="*/ 1244406 w 8330"/>
              <a:gd name="T15" fmla="*/ 516668 h 12948"/>
              <a:gd name="T16" fmla="*/ 1332472 w 8330"/>
              <a:gd name="T17" fmla="*/ 574749 h 12948"/>
              <a:gd name="T18" fmla="*/ 1415752 w 8330"/>
              <a:gd name="T19" fmla="*/ 642404 h 12948"/>
              <a:gd name="T20" fmla="*/ 1544021 w 8330"/>
              <a:gd name="T21" fmla="*/ 775800 h 12948"/>
              <a:gd name="T22" fmla="*/ 1655380 w 8330"/>
              <a:gd name="T23" fmla="*/ 922598 h 12948"/>
              <a:gd name="T24" fmla="*/ 1765143 w 8330"/>
              <a:gd name="T25" fmla="*/ 1114394 h 12948"/>
              <a:gd name="T26" fmla="*/ 1843317 w 8330"/>
              <a:gd name="T27" fmla="*/ 1319593 h 12948"/>
              <a:gd name="T28" fmla="*/ 1885435 w 8330"/>
              <a:gd name="T29" fmla="*/ 1518729 h 12948"/>
              <a:gd name="T30" fmla="*/ 1894689 w 8330"/>
              <a:gd name="T31" fmla="*/ 1628190 h 12948"/>
              <a:gd name="T32" fmla="*/ 1894050 w 8330"/>
              <a:gd name="T33" fmla="*/ 1738608 h 12948"/>
              <a:gd name="T34" fmla="*/ 1883521 w 8330"/>
              <a:gd name="T35" fmla="*/ 1849026 h 12948"/>
              <a:gd name="T36" fmla="*/ 1826087 w 8330"/>
              <a:gd name="T37" fmla="*/ 2243787 h 12948"/>
              <a:gd name="T38" fmla="*/ 1801199 w 8330"/>
              <a:gd name="T39" fmla="*/ 2493983 h 12948"/>
              <a:gd name="T40" fmla="*/ 1797370 w 8330"/>
              <a:gd name="T41" fmla="*/ 2744180 h 12948"/>
              <a:gd name="T42" fmla="*/ 1816195 w 8330"/>
              <a:gd name="T43" fmla="*/ 2940124 h 12948"/>
              <a:gd name="T44" fmla="*/ 1840764 w 8330"/>
              <a:gd name="T45" fmla="*/ 3064584 h 12948"/>
              <a:gd name="T46" fmla="*/ 1876820 w 8330"/>
              <a:gd name="T47" fmla="*/ 3189044 h 12948"/>
              <a:gd name="T48" fmla="*/ 1925958 w 8330"/>
              <a:gd name="T49" fmla="*/ 3313504 h 12948"/>
              <a:gd name="T50" fmla="*/ 1988817 w 8330"/>
              <a:gd name="T51" fmla="*/ 3438282 h 12948"/>
              <a:gd name="T52" fmla="*/ 2066991 w 8330"/>
              <a:gd name="T53" fmla="*/ 3562742 h 12948"/>
              <a:gd name="T54" fmla="*/ 2162076 w 8330"/>
              <a:gd name="T55" fmla="*/ 3687202 h 12948"/>
              <a:gd name="T56" fmla="*/ 2275030 w 8330"/>
              <a:gd name="T57" fmla="*/ 3811662 h 12948"/>
              <a:gd name="T58" fmla="*/ 2407448 w 8330"/>
              <a:gd name="T59" fmla="*/ 3936122 h 12948"/>
              <a:gd name="T60" fmla="*/ 2560605 w 8330"/>
              <a:gd name="T61" fmla="*/ 4060581 h 12948"/>
              <a:gd name="T62" fmla="*/ 2650267 w 8330"/>
              <a:gd name="T63" fmla="*/ 4127279 h 12948"/>
              <a:gd name="T64" fmla="*/ 2594109 w 8330"/>
              <a:gd name="T65" fmla="*/ 4111961 h 12948"/>
              <a:gd name="T66" fmla="*/ 2479879 w 8330"/>
              <a:gd name="T67" fmla="*/ 4099196 h 12948"/>
              <a:gd name="T68" fmla="*/ 2310767 w 8330"/>
              <a:gd name="T69" fmla="*/ 4055475 h 12948"/>
              <a:gd name="T70" fmla="*/ 2090922 w 8330"/>
              <a:gd name="T71" fmla="*/ 3982395 h 12948"/>
              <a:gd name="T72" fmla="*/ 1889264 w 8330"/>
              <a:gd name="T73" fmla="*/ 3900060 h 12948"/>
              <a:gd name="T74" fmla="*/ 1619962 w 8330"/>
              <a:gd name="T75" fmla="*/ 3764750 h 12948"/>
              <a:gd name="T76" fmla="*/ 1361189 w 8330"/>
              <a:gd name="T77" fmla="*/ 3605505 h 12948"/>
              <a:gd name="T78" fmla="*/ 1114861 w 8330"/>
              <a:gd name="T79" fmla="*/ 3422964 h 12948"/>
              <a:gd name="T80" fmla="*/ 884486 w 8330"/>
              <a:gd name="T81" fmla="*/ 3219680 h 12948"/>
              <a:gd name="T82" fmla="*/ 673575 w 8330"/>
              <a:gd name="T83" fmla="*/ 2996929 h 12948"/>
              <a:gd name="T84" fmla="*/ 484361 w 8330"/>
              <a:gd name="T85" fmla="*/ 2756626 h 12948"/>
              <a:gd name="T86" fmla="*/ 320355 w 8330"/>
              <a:gd name="T87" fmla="*/ 2499727 h 12948"/>
              <a:gd name="T88" fmla="*/ 184747 w 8330"/>
              <a:gd name="T89" fmla="*/ 2228788 h 12948"/>
              <a:gd name="T90" fmla="*/ 93171 w 8330"/>
              <a:gd name="T91" fmla="*/ 1986251 h 12948"/>
              <a:gd name="T92" fmla="*/ 52329 w 8330"/>
              <a:gd name="T93" fmla="*/ 1840729 h 12948"/>
              <a:gd name="T94" fmla="*/ 22655 w 8330"/>
              <a:gd name="T95" fmla="*/ 1692973 h 12948"/>
              <a:gd name="T96" fmla="*/ 5105 w 8330"/>
              <a:gd name="T97" fmla="*/ 1544578 h 12948"/>
              <a:gd name="T98" fmla="*/ 0 w 8330"/>
              <a:gd name="T99" fmla="*/ 1395865 h 12948"/>
              <a:gd name="T100" fmla="*/ 8296 w 8330"/>
              <a:gd name="T101" fmla="*/ 1247470 h 12948"/>
              <a:gd name="T102" fmla="*/ 29993 w 8330"/>
              <a:gd name="T103" fmla="*/ 1101310 h 12948"/>
              <a:gd name="T104" fmla="*/ 66368 w 8330"/>
              <a:gd name="T105" fmla="*/ 957064 h 12948"/>
              <a:gd name="T106" fmla="*/ 117421 w 8330"/>
              <a:gd name="T107" fmla="*/ 816329 h 12948"/>
              <a:gd name="T108" fmla="*/ 184108 w 8330"/>
              <a:gd name="T109" fmla="*/ 679742 h 12948"/>
              <a:gd name="T110" fmla="*/ 237075 w 8330"/>
              <a:gd name="T111" fmla="*/ 592301 h 12948"/>
              <a:gd name="T112" fmla="*/ 342690 w 8330"/>
              <a:gd name="T113" fmla="*/ 453800 h 12948"/>
              <a:gd name="T114" fmla="*/ 498401 w 8330"/>
              <a:gd name="T115" fmla="*/ 298384 h 12948"/>
              <a:gd name="T116" fmla="*/ 673575 w 8330"/>
              <a:gd name="T117" fmla="*/ 163713 h 12948"/>
              <a:gd name="T118" fmla="*/ 862150 w 8330"/>
              <a:gd name="T119" fmla="*/ 45954 h 1294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8330"/>
              <a:gd name="T181" fmla="*/ 0 h 12948"/>
              <a:gd name="T182" fmla="*/ 8330 w 8330"/>
              <a:gd name="T183" fmla="*/ 12948 h 1294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8330" h="12948">
                <a:moveTo>
                  <a:pt x="2964" y="0"/>
                </a:moveTo>
                <a:lnTo>
                  <a:pt x="2964" y="0"/>
                </a:lnTo>
                <a:lnTo>
                  <a:pt x="2956" y="5"/>
                </a:lnTo>
                <a:lnTo>
                  <a:pt x="2948" y="10"/>
                </a:lnTo>
                <a:lnTo>
                  <a:pt x="2940" y="16"/>
                </a:lnTo>
                <a:lnTo>
                  <a:pt x="2933" y="22"/>
                </a:lnTo>
                <a:lnTo>
                  <a:pt x="2920" y="36"/>
                </a:lnTo>
                <a:lnTo>
                  <a:pt x="2908" y="52"/>
                </a:lnTo>
                <a:lnTo>
                  <a:pt x="2897" y="70"/>
                </a:lnTo>
                <a:lnTo>
                  <a:pt x="2887" y="89"/>
                </a:lnTo>
                <a:lnTo>
                  <a:pt x="2879" y="110"/>
                </a:lnTo>
                <a:lnTo>
                  <a:pt x="2871" y="132"/>
                </a:lnTo>
                <a:lnTo>
                  <a:pt x="2865" y="156"/>
                </a:lnTo>
                <a:lnTo>
                  <a:pt x="2859" y="180"/>
                </a:lnTo>
                <a:lnTo>
                  <a:pt x="2855" y="205"/>
                </a:lnTo>
                <a:lnTo>
                  <a:pt x="2851" y="231"/>
                </a:lnTo>
                <a:lnTo>
                  <a:pt x="2848" y="258"/>
                </a:lnTo>
                <a:lnTo>
                  <a:pt x="2846" y="285"/>
                </a:lnTo>
                <a:lnTo>
                  <a:pt x="2845" y="312"/>
                </a:lnTo>
                <a:lnTo>
                  <a:pt x="2844" y="341"/>
                </a:lnTo>
                <a:lnTo>
                  <a:pt x="2844" y="369"/>
                </a:lnTo>
                <a:lnTo>
                  <a:pt x="2845" y="397"/>
                </a:lnTo>
                <a:lnTo>
                  <a:pt x="2848" y="452"/>
                </a:lnTo>
                <a:lnTo>
                  <a:pt x="2853" y="506"/>
                </a:lnTo>
                <a:lnTo>
                  <a:pt x="2860" y="557"/>
                </a:lnTo>
                <a:lnTo>
                  <a:pt x="2868" y="603"/>
                </a:lnTo>
                <a:lnTo>
                  <a:pt x="2876" y="645"/>
                </a:lnTo>
                <a:lnTo>
                  <a:pt x="2885" y="682"/>
                </a:lnTo>
                <a:lnTo>
                  <a:pt x="2895" y="711"/>
                </a:lnTo>
                <a:lnTo>
                  <a:pt x="2903" y="734"/>
                </a:lnTo>
                <a:lnTo>
                  <a:pt x="2913" y="757"/>
                </a:lnTo>
                <a:lnTo>
                  <a:pt x="2922" y="779"/>
                </a:lnTo>
                <a:lnTo>
                  <a:pt x="2933" y="801"/>
                </a:lnTo>
                <a:lnTo>
                  <a:pt x="2944" y="823"/>
                </a:lnTo>
                <a:lnTo>
                  <a:pt x="2955" y="844"/>
                </a:lnTo>
                <a:lnTo>
                  <a:pt x="2980" y="887"/>
                </a:lnTo>
                <a:lnTo>
                  <a:pt x="3007" y="927"/>
                </a:lnTo>
                <a:lnTo>
                  <a:pt x="3035" y="966"/>
                </a:lnTo>
                <a:lnTo>
                  <a:pt x="3064" y="1004"/>
                </a:lnTo>
                <a:lnTo>
                  <a:pt x="3095" y="1042"/>
                </a:lnTo>
                <a:lnTo>
                  <a:pt x="3128" y="1077"/>
                </a:lnTo>
                <a:lnTo>
                  <a:pt x="3163" y="1112"/>
                </a:lnTo>
                <a:lnTo>
                  <a:pt x="3198" y="1146"/>
                </a:lnTo>
                <a:lnTo>
                  <a:pt x="3235" y="1178"/>
                </a:lnTo>
                <a:lnTo>
                  <a:pt x="3272" y="1210"/>
                </a:lnTo>
                <a:lnTo>
                  <a:pt x="3311" y="1242"/>
                </a:lnTo>
                <a:lnTo>
                  <a:pt x="3351" y="1272"/>
                </a:lnTo>
                <a:lnTo>
                  <a:pt x="3391" y="1301"/>
                </a:lnTo>
                <a:lnTo>
                  <a:pt x="3432" y="1330"/>
                </a:lnTo>
                <a:lnTo>
                  <a:pt x="3474" y="1358"/>
                </a:lnTo>
                <a:lnTo>
                  <a:pt x="3516" y="1386"/>
                </a:lnTo>
                <a:lnTo>
                  <a:pt x="3559" y="1414"/>
                </a:lnTo>
                <a:lnTo>
                  <a:pt x="3644" y="1466"/>
                </a:lnTo>
                <a:lnTo>
                  <a:pt x="3730" y="1518"/>
                </a:lnTo>
                <a:lnTo>
                  <a:pt x="3900" y="1619"/>
                </a:lnTo>
                <a:lnTo>
                  <a:pt x="3981" y="1669"/>
                </a:lnTo>
                <a:lnTo>
                  <a:pt x="4021" y="1694"/>
                </a:lnTo>
                <a:lnTo>
                  <a:pt x="4060" y="1719"/>
                </a:lnTo>
                <a:lnTo>
                  <a:pt x="4099" y="1745"/>
                </a:lnTo>
                <a:lnTo>
                  <a:pt x="4138" y="1773"/>
                </a:lnTo>
                <a:lnTo>
                  <a:pt x="4176" y="1801"/>
                </a:lnTo>
                <a:lnTo>
                  <a:pt x="4215" y="1829"/>
                </a:lnTo>
                <a:lnTo>
                  <a:pt x="4253" y="1858"/>
                </a:lnTo>
                <a:lnTo>
                  <a:pt x="4290" y="1888"/>
                </a:lnTo>
                <a:lnTo>
                  <a:pt x="4327" y="1918"/>
                </a:lnTo>
                <a:lnTo>
                  <a:pt x="4364" y="1950"/>
                </a:lnTo>
                <a:lnTo>
                  <a:pt x="4401" y="1981"/>
                </a:lnTo>
                <a:lnTo>
                  <a:pt x="4437" y="2013"/>
                </a:lnTo>
                <a:lnTo>
                  <a:pt x="4472" y="2045"/>
                </a:lnTo>
                <a:lnTo>
                  <a:pt x="4507" y="2078"/>
                </a:lnTo>
                <a:lnTo>
                  <a:pt x="4577" y="2146"/>
                </a:lnTo>
                <a:lnTo>
                  <a:pt x="4645" y="2215"/>
                </a:lnTo>
                <a:lnTo>
                  <a:pt x="4711" y="2285"/>
                </a:lnTo>
                <a:lnTo>
                  <a:pt x="4776" y="2358"/>
                </a:lnTo>
                <a:lnTo>
                  <a:pt x="4839" y="2431"/>
                </a:lnTo>
                <a:lnTo>
                  <a:pt x="4900" y="2506"/>
                </a:lnTo>
                <a:lnTo>
                  <a:pt x="4961" y="2581"/>
                </a:lnTo>
                <a:lnTo>
                  <a:pt x="5019" y="2657"/>
                </a:lnTo>
                <a:lnTo>
                  <a:pt x="5076" y="2733"/>
                </a:lnTo>
                <a:lnTo>
                  <a:pt x="5132" y="2809"/>
                </a:lnTo>
                <a:lnTo>
                  <a:pt x="5188" y="2891"/>
                </a:lnTo>
                <a:lnTo>
                  <a:pt x="5243" y="2974"/>
                </a:lnTo>
                <a:lnTo>
                  <a:pt x="5296" y="3058"/>
                </a:lnTo>
                <a:lnTo>
                  <a:pt x="5347" y="3142"/>
                </a:lnTo>
                <a:lnTo>
                  <a:pt x="5396" y="3229"/>
                </a:lnTo>
                <a:lnTo>
                  <a:pt x="5444" y="3315"/>
                </a:lnTo>
                <a:lnTo>
                  <a:pt x="5489" y="3403"/>
                </a:lnTo>
                <a:lnTo>
                  <a:pt x="5532" y="3492"/>
                </a:lnTo>
                <a:lnTo>
                  <a:pt x="5573" y="3582"/>
                </a:lnTo>
                <a:lnTo>
                  <a:pt x="5612" y="3672"/>
                </a:lnTo>
                <a:lnTo>
                  <a:pt x="5650" y="3763"/>
                </a:lnTo>
                <a:lnTo>
                  <a:pt x="5685" y="3855"/>
                </a:lnTo>
                <a:lnTo>
                  <a:pt x="5718" y="3948"/>
                </a:lnTo>
                <a:lnTo>
                  <a:pt x="5749" y="4041"/>
                </a:lnTo>
                <a:lnTo>
                  <a:pt x="5777" y="4135"/>
                </a:lnTo>
                <a:lnTo>
                  <a:pt x="5805" y="4229"/>
                </a:lnTo>
                <a:lnTo>
                  <a:pt x="5829" y="4325"/>
                </a:lnTo>
                <a:lnTo>
                  <a:pt x="5851" y="4420"/>
                </a:lnTo>
                <a:lnTo>
                  <a:pt x="5870" y="4517"/>
                </a:lnTo>
                <a:lnTo>
                  <a:pt x="5887" y="4613"/>
                </a:lnTo>
                <a:lnTo>
                  <a:pt x="5902" y="4711"/>
                </a:lnTo>
                <a:lnTo>
                  <a:pt x="5909" y="4759"/>
                </a:lnTo>
                <a:lnTo>
                  <a:pt x="5915" y="4808"/>
                </a:lnTo>
                <a:lnTo>
                  <a:pt x="5920" y="4857"/>
                </a:lnTo>
                <a:lnTo>
                  <a:pt x="5925" y="4906"/>
                </a:lnTo>
                <a:lnTo>
                  <a:pt x="5929" y="4954"/>
                </a:lnTo>
                <a:lnTo>
                  <a:pt x="5933" y="5004"/>
                </a:lnTo>
                <a:lnTo>
                  <a:pt x="5936" y="5053"/>
                </a:lnTo>
                <a:lnTo>
                  <a:pt x="5938" y="5102"/>
                </a:lnTo>
                <a:lnTo>
                  <a:pt x="5940" y="5151"/>
                </a:lnTo>
                <a:lnTo>
                  <a:pt x="5941" y="5201"/>
                </a:lnTo>
                <a:lnTo>
                  <a:pt x="5941" y="5250"/>
                </a:lnTo>
                <a:lnTo>
                  <a:pt x="5941" y="5299"/>
                </a:lnTo>
                <a:lnTo>
                  <a:pt x="5940" y="5348"/>
                </a:lnTo>
                <a:lnTo>
                  <a:pt x="5938" y="5399"/>
                </a:lnTo>
                <a:lnTo>
                  <a:pt x="5936" y="5448"/>
                </a:lnTo>
                <a:lnTo>
                  <a:pt x="5934" y="5497"/>
                </a:lnTo>
                <a:lnTo>
                  <a:pt x="5930" y="5547"/>
                </a:lnTo>
                <a:lnTo>
                  <a:pt x="5926" y="5596"/>
                </a:lnTo>
                <a:lnTo>
                  <a:pt x="5921" y="5646"/>
                </a:lnTo>
                <a:lnTo>
                  <a:pt x="5916" y="5695"/>
                </a:lnTo>
                <a:lnTo>
                  <a:pt x="5910" y="5745"/>
                </a:lnTo>
                <a:lnTo>
                  <a:pt x="5903" y="5794"/>
                </a:lnTo>
                <a:lnTo>
                  <a:pt x="5870" y="6019"/>
                </a:lnTo>
                <a:lnTo>
                  <a:pt x="5836" y="6244"/>
                </a:lnTo>
                <a:lnTo>
                  <a:pt x="5803" y="6470"/>
                </a:lnTo>
                <a:lnTo>
                  <a:pt x="5769" y="6694"/>
                </a:lnTo>
                <a:lnTo>
                  <a:pt x="5738" y="6919"/>
                </a:lnTo>
                <a:lnTo>
                  <a:pt x="5723" y="7031"/>
                </a:lnTo>
                <a:lnTo>
                  <a:pt x="5709" y="7143"/>
                </a:lnTo>
                <a:lnTo>
                  <a:pt x="5696" y="7255"/>
                </a:lnTo>
                <a:lnTo>
                  <a:pt x="5683" y="7368"/>
                </a:lnTo>
                <a:lnTo>
                  <a:pt x="5672" y="7479"/>
                </a:lnTo>
                <a:lnTo>
                  <a:pt x="5662" y="7592"/>
                </a:lnTo>
                <a:lnTo>
                  <a:pt x="5652" y="7704"/>
                </a:lnTo>
                <a:lnTo>
                  <a:pt x="5645" y="7815"/>
                </a:lnTo>
                <a:lnTo>
                  <a:pt x="5638" y="7928"/>
                </a:lnTo>
                <a:lnTo>
                  <a:pt x="5633" y="8039"/>
                </a:lnTo>
                <a:lnTo>
                  <a:pt x="5629" y="8151"/>
                </a:lnTo>
                <a:lnTo>
                  <a:pt x="5628" y="8263"/>
                </a:lnTo>
                <a:lnTo>
                  <a:pt x="5627" y="8375"/>
                </a:lnTo>
                <a:lnTo>
                  <a:pt x="5629" y="8487"/>
                </a:lnTo>
                <a:lnTo>
                  <a:pt x="5633" y="8599"/>
                </a:lnTo>
                <a:lnTo>
                  <a:pt x="5638" y="8710"/>
                </a:lnTo>
                <a:lnTo>
                  <a:pt x="5646" y="8822"/>
                </a:lnTo>
                <a:lnTo>
                  <a:pt x="5656" y="8933"/>
                </a:lnTo>
                <a:lnTo>
                  <a:pt x="5669" y="9045"/>
                </a:lnTo>
                <a:lnTo>
                  <a:pt x="5676" y="9101"/>
                </a:lnTo>
                <a:lnTo>
                  <a:pt x="5684" y="9157"/>
                </a:lnTo>
                <a:lnTo>
                  <a:pt x="5692" y="9213"/>
                </a:lnTo>
                <a:lnTo>
                  <a:pt x="5701" y="9268"/>
                </a:lnTo>
                <a:lnTo>
                  <a:pt x="5710" y="9325"/>
                </a:lnTo>
                <a:lnTo>
                  <a:pt x="5721" y="9380"/>
                </a:lnTo>
                <a:lnTo>
                  <a:pt x="5732" y="9436"/>
                </a:lnTo>
                <a:lnTo>
                  <a:pt x="5743" y="9491"/>
                </a:lnTo>
                <a:lnTo>
                  <a:pt x="5756" y="9548"/>
                </a:lnTo>
                <a:lnTo>
                  <a:pt x="5769" y="9603"/>
                </a:lnTo>
                <a:lnTo>
                  <a:pt x="5783" y="9658"/>
                </a:lnTo>
                <a:lnTo>
                  <a:pt x="5798" y="9715"/>
                </a:lnTo>
                <a:lnTo>
                  <a:pt x="5814" y="9770"/>
                </a:lnTo>
                <a:lnTo>
                  <a:pt x="5830" y="9826"/>
                </a:lnTo>
                <a:lnTo>
                  <a:pt x="5846" y="9882"/>
                </a:lnTo>
                <a:lnTo>
                  <a:pt x="5864" y="9938"/>
                </a:lnTo>
                <a:lnTo>
                  <a:pt x="5882" y="9993"/>
                </a:lnTo>
                <a:lnTo>
                  <a:pt x="5902" y="10050"/>
                </a:lnTo>
                <a:lnTo>
                  <a:pt x="5922" y="10105"/>
                </a:lnTo>
                <a:lnTo>
                  <a:pt x="5943" y="10160"/>
                </a:lnTo>
                <a:lnTo>
                  <a:pt x="5964" y="10217"/>
                </a:lnTo>
                <a:lnTo>
                  <a:pt x="5988" y="10272"/>
                </a:lnTo>
                <a:lnTo>
                  <a:pt x="6011" y="10328"/>
                </a:lnTo>
                <a:lnTo>
                  <a:pt x="6036" y="10383"/>
                </a:lnTo>
                <a:lnTo>
                  <a:pt x="6061" y="10440"/>
                </a:lnTo>
                <a:lnTo>
                  <a:pt x="6087" y="10495"/>
                </a:lnTo>
                <a:lnTo>
                  <a:pt x="6114" y="10550"/>
                </a:lnTo>
                <a:lnTo>
                  <a:pt x="6142" y="10607"/>
                </a:lnTo>
                <a:lnTo>
                  <a:pt x="6172" y="10662"/>
                </a:lnTo>
                <a:lnTo>
                  <a:pt x="6202" y="10718"/>
                </a:lnTo>
                <a:lnTo>
                  <a:pt x="6233" y="10774"/>
                </a:lnTo>
                <a:lnTo>
                  <a:pt x="6265" y="10830"/>
                </a:lnTo>
                <a:lnTo>
                  <a:pt x="6297" y="10885"/>
                </a:lnTo>
                <a:lnTo>
                  <a:pt x="6332" y="10941"/>
                </a:lnTo>
                <a:lnTo>
                  <a:pt x="6367" y="10997"/>
                </a:lnTo>
                <a:lnTo>
                  <a:pt x="6403" y="11052"/>
                </a:lnTo>
                <a:lnTo>
                  <a:pt x="6440" y="11108"/>
                </a:lnTo>
                <a:lnTo>
                  <a:pt x="6478" y="11164"/>
                </a:lnTo>
                <a:lnTo>
                  <a:pt x="6518" y="11219"/>
                </a:lnTo>
                <a:lnTo>
                  <a:pt x="6558" y="11275"/>
                </a:lnTo>
                <a:lnTo>
                  <a:pt x="6599" y="11331"/>
                </a:lnTo>
                <a:lnTo>
                  <a:pt x="6641" y="11387"/>
                </a:lnTo>
                <a:lnTo>
                  <a:pt x="6686" y="11442"/>
                </a:lnTo>
                <a:lnTo>
                  <a:pt x="6730" y="11498"/>
                </a:lnTo>
                <a:lnTo>
                  <a:pt x="6776" y="11554"/>
                </a:lnTo>
                <a:lnTo>
                  <a:pt x="6823" y="11609"/>
                </a:lnTo>
                <a:lnTo>
                  <a:pt x="6872" y="11666"/>
                </a:lnTo>
                <a:lnTo>
                  <a:pt x="6921" y="11721"/>
                </a:lnTo>
                <a:lnTo>
                  <a:pt x="6971" y="11776"/>
                </a:lnTo>
                <a:lnTo>
                  <a:pt x="7024" y="11832"/>
                </a:lnTo>
                <a:lnTo>
                  <a:pt x="7076" y="11888"/>
                </a:lnTo>
                <a:lnTo>
                  <a:pt x="7130" y="11944"/>
                </a:lnTo>
                <a:lnTo>
                  <a:pt x="7185" y="11999"/>
                </a:lnTo>
                <a:lnTo>
                  <a:pt x="7243" y="12056"/>
                </a:lnTo>
                <a:lnTo>
                  <a:pt x="7300" y="12111"/>
                </a:lnTo>
                <a:lnTo>
                  <a:pt x="7359" y="12166"/>
                </a:lnTo>
                <a:lnTo>
                  <a:pt x="7421" y="12223"/>
                </a:lnTo>
                <a:lnTo>
                  <a:pt x="7482" y="12278"/>
                </a:lnTo>
                <a:lnTo>
                  <a:pt x="7545" y="12334"/>
                </a:lnTo>
                <a:lnTo>
                  <a:pt x="7610" y="12390"/>
                </a:lnTo>
                <a:lnTo>
                  <a:pt x="7675" y="12446"/>
                </a:lnTo>
                <a:lnTo>
                  <a:pt x="7743" y="12501"/>
                </a:lnTo>
                <a:lnTo>
                  <a:pt x="7811" y="12557"/>
                </a:lnTo>
                <a:lnTo>
                  <a:pt x="7881" y="12613"/>
                </a:lnTo>
                <a:lnTo>
                  <a:pt x="7953" y="12668"/>
                </a:lnTo>
                <a:lnTo>
                  <a:pt x="8025" y="12724"/>
                </a:lnTo>
                <a:lnTo>
                  <a:pt x="8100" y="12780"/>
                </a:lnTo>
                <a:lnTo>
                  <a:pt x="8175" y="12836"/>
                </a:lnTo>
                <a:lnTo>
                  <a:pt x="8251" y="12891"/>
                </a:lnTo>
                <a:lnTo>
                  <a:pt x="8330" y="12948"/>
                </a:lnTo>
                <a:lnTo>
                  <a:pt x="8319" y="12940"/>
                </a:lnTo>
                <a:lnTo>
                  <a:pt x="8306" y="12933"/>
                </a:lnTo>
                <a:lnTo>
                  <a:pt x="8292" y="12927"/>
                </a:lnTo>
                <a:lnTo>
                  <a:pt x="8278" y="12921"/>
                </a:lnTo>
                <a:lnTo>
                  <a:pt x="8262" y="12915"/>
                </a:lnTo>
                <a:lnTo>
                  <a:pt x="8244" y="12909"/>
                </a:lnTo>
                <a:lnTo>
                  <a:pt x="8209" y="12900"/>
                </a:lnTo>
                <a:lnTo>
                  <a:pt x="8170" y="12892"/>
                </a:lnTo>
                <a:lnTo>
                  <a:pt x="8130" y="12885"/>
                </a:lnTo>
                <a:lnTo>
                  <a:pt x="8088" y="12879"/>
                </a:lnTo>
                <a:lnTo>
                  <a:pt x="8045" y="12874"/>
                </a:lnTo>
                <a:lnTo>
                  <a:pt x="7960" y="12866"/>
                </a:lnTo>
                <a:lnTo>
                  <a:pt x="7877" y="12858"/>
                </a:lnTo>
                <a:lnTo>
                  <a:pt x="7839" y="12854"/>
                </a:lnTo>
                <a:lnTo>
                  <a:pt x="7804" y="12850"/>
                </a:lnTo>
                <a:lnTo>
                  <a:pt x="7772" y="12845"/>
                </a:lnTo>
                <a:lnTo>
                  <a:pt x="7744" y="12839"/>
                </a:lnTo>
                <a:lnTo>
                  <a:pt x="7642" y="12815"/>
                </a:lnTo>
                <a:lnTo>
                  <a:pt x="7541" y="12791"/>
                </a:lnTo>
                <a:lnTo>
                  <a:pt x="7441" y="12765"/>
                </a:lnTo>
                <a:lnTo>
                  <a:pt x="7341" y="12737"/>
                </a:lnTo>
                <a:lnTo>
                  <a:pt x="7242" y="12708"/>
                </a:lnTo>
                <a:lnTo>
                  <a:pt x="7142" y="12679"/>
                </a:lnTo>
                <a:lnTo>
                  <a:pt x="7043" y="12648"/>
                </a:lnTo>
                <a:lnTo>
                  <a:pt x="6944" y="12617"/>
                </a:lnTo>
                <a:lnTo>
                  <a:pt x="6845" y="12584"/>
                </a:lnTo>
                <a:lnTo>
                  <a:pt x="6748" y="12549"/>
                </a:lnTo>
                <a:lnTo>
                  <a:pt x="6649" y="12515"/>
                </a:lnTo>
                <a:lnTo>
                  <a:pt x="6553" y="12479"/>
                </a:lnTo>
                <a:lnTo>
                  <a:pt x="6455" y="12443"/>
                </a:lnTo>
                <a:lnTo>
                  <a:pt x="6359" y="12405"/>
                </a:lnTo>
                <a:lnTo>
                  <a:pt x="6262" y="12366"/>
                </a:lnTo>
                <a:lnTo>
                  <a:pt x="6167" y="12327"/>
                </a:lnTo>
                <a:lnTo>
                  <a:pt x="6044" y="12275"/>
                </a:lnTo>
                <a:lnTo>
                  <a:pt x="5921" y="12221"/>
                </a:lnTo>
                <a:lnTo>
                  <a:pt x="5800" y="12165"/>
                </a:lnTo>
                <a:lnTo>
                  <a:pt x="5678" y="12108"/>
                </a:lnTo>
                <a:lnTo>
                  <a:pt x="5556" y="12049"/>
                </a:lnTo>
                <a:lnTo>
                  <a:pt x="5436" y="11988"/>
                </a:lnTo>
                <a:lnTo>
                  <a:pt x="5316" y="11926"/>
                </a:lnTo>
                <a:lnTo>
                  <a:pt x="5196" y="11863"/>
                </a:lnTo>
                <a:lnTo>
                  <a:pt x="5077" y="11797"/>
                </a:lnTo>
                <a:lnTo>
                  <a:pt x="4960" y="11731"/>
                </a:lnTo>
                <a:lnTo>
                  <a:pt x="4842" y="11663"/>
                </a:lnTo>
                <a:lnTo>
                  <a:pt x="4725" y="11592"/>
                </a:lnTo>
                <a:lnTo>
                  <a:pt x="4609" y="11521"/>
                </a:lnTo>
                <a:lnTo>
                  <a:pt x="4494" y="11447"/>
                </a:lnTo>
                <a:lnTo>
                  <a:pt x="4379" y="11373"/>
                </a:lnTo>
                <a:lnTo>
                  <a:pt x="4266" y="11298"/>
                </a:lnTo>
                <a:lnTo>
                  <a:pt x="4152" y="11220"/>
                </a:lnTo>
                <a:lnTo>
                  <a:pt x="4041" y="11142"/>
                </a:lnTo>
                <a:lnTo>
                  <a:pt x="3929" y="11061"/>
                </a:lnTo>
                <a:lnTo>
                  <a:pt x="3819" y="10980"/>
                </a:lnTo>
                <a:lnTo>
                  <a:pt x="3710" y="10896"/>
                </a:lnTo>
                <a:lnTo>
                  <a:pt x="3601" y="10812"/>
                </a:lnTo>
                <a:lnTo>
                  <a:pt x="3494" y="10726"/>
                </a:lnTo>
                <a:lnTo>
                  <a:pt x="3388" y="10639"/>
                </a:lnTo>
                <a:lnTo>
                  <a:pt x="3282" y="10550"/>
                </a:lnTo>
                <a:lnTo>
                  <a:pt x="3178" y="10461"/>
                </a:lnTo>
                <a:lnTo>
                  <a:pt x="3075" y="10370"/>
                </a:lnTo>
                <a:lnTo>
                  <a:pt x="2973" y="10278"/>
                </a:lnTo>
                <a:lnTo>
                  <a:pt x="2872" y="10184"/>
                </a:lnTo>
                <a:lnTo>
                  <a:pt x="2772" y="10089"/>
                </a:lnTo>
                <a:lnTo>
                  <a:pt x="2674" y="9993"/>
                </a:lnTo>
                <a:lnTo>
                  <a:pt x="2577" y="9896"/>
                </a:lnTo>
                <a:lnTo>
                  <a:pt x="2481" y="9797"/>
                </a:lnTo>
                <a:lnTo>
                  <a:pt x="2386" y="9698"/>
                </a:lnTo>
                <a:lnTo>
                  <a:pt x="2294" y="9596"/>
                </a:lnTo>
                <a:lnTo>
                  <a:pt x="2201" y="9495"/>
                </a:lnTo>
                <a:lnTo>
                  <a:pt x="2111" y="9391"/>
                </a:lnTo>
                <a:lnTo>
                  <a:pt x="2022" y="9286"/>
                </a:lnTo>
                <a:lnTo>
                  <a:pt x="1935" y="9181"/>
                </a:lnTo>
                <a:lnTo>
                  <a:pt x="1848" y="9074"/>
                </a:lnTo>
                <a:lnTo>
                  <a:pt x="1764" y="8967"/>
                </a:lnTo>
                <a:lnTo>
                  <a:pt x="1680" y="8858"/>
                </a:lnTo>
                <a:lnTo>
                  <a:pt x="1599" y="8748"/>
                </a:lnTo>
                <a:lnTo>
                  <a:pt x="1518" y="8638"/>
                </a:lnTo>
                <a:lnTo>
                  <a:pt x="1440" y="8525"/>
                </a:lnTo>
                <a:lnTo>
                  <a:pt x="1363" y="8412"/>
                </a:lnTo>
                <a:lnTo>
                  <a:pt x="1288" y="8299"/>
                </a:lnTo>
                <a:lnTo>
                  <a:pt x="1214" y="8183"/>
                </a:lnTo>
                <a:lnTo>
                  <a:pt x="1143" y="8068"/>
                </a:lnTo>
                <a:lnTo>
                  <a:pt x="1073" y="7951"/>
                </a:lnTo>
                <a:lnTo>
                  <a:pt x="1004" y="7833"/>
                </a:lnTo>
                <a:lnTo>
                  <a:pt x="938" y="7715"/>
                </a:lnTo>
                <a:lnTo>
                  <a:pt x="874" y="7595"/>
                </a:lnTo>
                <a:lnTo>
                  <a:pt x="811" y="7474"/>
                </a:lnTo>
                <a:lnTo>
                  <a:pt x="750" y="7354"/>
                </a:lnTo>
                <a:lnTo>
                  <a:pt x="692" y="7231"/>
                </a:lnTo>
                <a:lnTo>
                  <a:pt x="634" y="7108"/>
                </a:lnTo>
                <a:lnTo>
                  <a:pt x="579" y="6984"/>
                </a:lnTo>
                <a:lnTo>
                  <a:pt x="527" y="6859"/>
                </a:lnTo>
                <a:lnTo>
                  <a:pt x="475" y="6734"/>
                </a:lnTo>
                <a:lnTo>
                  <a:pt x="426" y="6607"/>
                </a:lnTo>
                <a:lnTo>
                  <a:pt x="380" y="6481"/>
                </a:lnTo>
                <a:lnTo>
                  <a:pt x="334" y="6353"/>
                </a:lnTo>
                <a:lnTo>
                  <a:pt x="292" y="6224"/>
                </a:lnTo>
                <a:lnTo>
                  <a:pt x="271" y="6159"/>
                </a:lnTo>
                <a:lnTo>
                  <a:pt x="252" y="6095"/>
                </a:lnTo>
                <a:lnTo>
                  <a:pt x="233" y="6029"/>
                </a:lnTo>
                <a:lnTo>
                  <a:pt x="215" y="5964"/>
                </a:lnTo>
                <a:lnTo>
                  <a:pt x="197" y="5899"/>
                </a:lnTo>
                <a:lnTo>
                  <a:pt x="180" y="5833"/>
                </a:lnTo>
                <a:lnTo>
                  <a:pt x="164" y="5768"/>
                </a:lnTo>
                <a:lnTo>
                  <a:pt x="148" y="5701"/>
                </a:lnTo>
                <a:lnTo>
                  <a:pt x="133" y="5636"/>
                </a:lnTo>
                <a:lnTo>
                  <a:pt x="119" y="5570"/>
                </a:lnTo>
                <a:lnTo>
                  <a:pt x="106" y="5504"/>
                </a:lnTo>
                <a:lnTo>
                  <a:pt x="93" y="5438"/>
                </a:lnTo>
                <a:lnTo>
                  <a:pt x="82" y="5372"/>
                </a:lnTo>
                <a:lnTo>
                  <a:pt x="71" y="5305"/>
                </a:lnTo>
                <a:lnTo>
                  <a:pt x="61" y="5239"/>
                </a:lnTo>
                <a:lnTo>
                  <a:pt x="51" y="5172"/>
                </a:lnTo>
                <a:lnTo>
                  <a:pt x="43" y="5106"/>
                </a:lnTo>
                <a:lnTo>
                  <a:pt x="35" y="5040"/>
                </a:lnTo>
                <a:lnTo>
                  <a:pt x="28" y="4973"/>
                </a:lnTo>
                <a:lnTo>
                  <a:pt x="21" y="4906"/>
                </a:lnTo>
                <a:lnTo>
                  <a:pt x="16" y="4840"/>
                </a:lnTo>
                <a:lnTo>
                  <a:pt x="11" y="4773"/>
                </a:lnTo>
                <a:lnTo>
                  <a:pt x="7" y="4707"/>
                </a:lnTo>
                <a:lnTo>
                  <a:pt x="4" y="4640"/>
                </a:lnTo>
                <a:lnTo>
                  <a:pt x="2" y="4573"/>
                </a:lnTo>
                <a:lnTo>
                  <a:pt x="1" y="4507"/>
                </a:lnTo>
                <a:lnTo>
                  <a:pt x="0" y="4440"/>
                </a:lnTo>
                <a:lnTo>
                  <a:pt x="0" y="4374"/>
                </a:lnTo>
                <a:lnTo>
                  <a:pt x="1" y="4308"/>
                </a:lnTo>
                <a:lnTo>
                  <a:pt x="3" y="4241"/>
                </a:lnTo>
                <a:lnTo>
                  <a:pt x="6" y="4175"/>
                </a:lnTo>
                <a:lnTo>
                  <a:pt x="10" y="4109"/>
                </a:lnTo>
                <a:lnTo>
                  <a:pt x="14" y="4042"/>
                </a:lnTo>
                <a:lnTo>
                  <a:pt x="20" y="3976"/>
                </a:lnTo>
                <a:lnTo>
                  <a:pt x="26" y="3909"/>
                </a:lnTo>
                <a:lnTo>
                  <a:pt x="33" y="3844"/>
                </a:lnTo>
                <a:lnTo>
                  <a:pt x="41" y="3778"/>
                </a:lnTo>
                <a:lnTo>
                  <a:pt x="50" y="3712"/>
                </a:lnTo>
                <a:lnTo>
                  <a:pt x="59" y="3647"/>
                </a:lnTo>
                <a:lnTo>
                  <a:pt x="70" y="3582"/>
                </a:lnTo>
                <a:lnTo>
                  <a:pt x="82" y="3516"/>
                </a:lnTo>
                <a:lnTo>
                  <a:pt x="94" y="3451"/>
                </a:lnTo>
                <a:lnTo>
                  <a:pt x="107" y="3386"/>
                </a:lnTo>
                <a:lnTo>
                  <a:pt x="122" y="3321"/>
                </a:lnTo>
                <a:lnTo>
                  <a:pt x="137" y="3256"/>
                </a:lnTo>
                <a:lnTo>
                  <a:pt x="153" y="3191"/>
                </a:lnTo>
                <a:lnTo>
                  <a:pt x="171" y="3127"/>
                </a:lnTo>
                <a:lnTo>
                  <a:pt x="189" y="3063"/>
                </a:lnTo>
                <a:lnTo>
                  <a:pt x="208" y="2999"/>
                </a:lnTo>
                <a:lnTo>
                  <a:pt x="228" y="2935"/>
                </a:lnTo>
                <a:lnTo>
                  <a:pt x="249" y="2872"/>
                </a:lnTo>
                <a:lnTo>
                  <a:pt x="270" y="2808"/>
                </a:lnTo>
                <a:lnTo>
                  <a:pt x="293" y="2746"/>
                </a:lnTo>
                <a:lnTo>
                  <a:pt x="317" y="2683"/>
                </a:lnTo>
                <a:lnTo>
                  <a:pt x="343" y="2620"/>
                </a:lnTo>
                <a:lnTo>
                  <a:pt x="368" y="2558"/>
                </a:lnTo>
                <a:lnTo>
                  <a:pt x="395" y="2496"/>
                </a:lnTo>
                <a:lnTo>
                  <a:pt x="423" y="2434"/>
                </a:lnTo>
                <a:lnTo>
                  <a:pt x="451" y="2373"/>
                </a:lnTo>
                <a:lnTo>
                  <a:pt x="481" y="2312"/>
                </a:lnTo>
                <a:lnTo>
                  <a:pt x="512" y="2250"/>
                </a:lnTo>
                <a:lnTo>
                  <a:pt x="544" y="2190"/>
                </a:lnTo>
                <a:lnTo>
                  <a:pt x="577" y="2130"/>
                </a:lnTo>
                <a:lnTo>
                  <a:pt x="611" y="2069"/>
                </a:lnTo>
                <a:lnTo>
                  <a:pt x="636" y="2026"/>
                </a:lnTo>
                <a:lnTo>
                  <a:pt x="662" y="1983"/>
                </a:lnTo>
                <a:lnTo>
                  <a:pt x="688" y="1940"/>
                </a:lnTo>
                <a:lnTo>
                  <a:pt x="716" y="1897"/>
                </a:lnTo>
                <a:lnTo>
                  <a:pt x="743" y="1856"/>
                </a:lnTo>
                <a:lnTo>
                  <a:pt x="771" y="1814"/>
                </a:lnTo>
                <a:lnTo>
                  <a:pt x="799" y="1773"/>
                </a:lnTo>
                <a:lnTo>
                  <a:pt x="827" y="1732"/>
                </a:lnTo>
                <a:lnTo>
                  <a:pt x="887" y="1652"/>
                </a:lnTo>
                <a:lnTo>
                  <a:pt x="947" y="1574"/>
                </a:lnTo>
                <a:lnTo>
                  <a:pt x="1009" y="1497"/>
                </a:lnTo>
                <a:lnTo>
                  <a:pt x="1074" y="1422"/>
                </a:lnTo>
                <a:lnTo>
                  <a:pt x="1139" y="1347"/>
                </a:lnTo>
                <a:lnTo>
                  <a:pt x="1206" y="1276"/>
                </a:lnTo>
                <a:lnTo>
                  <a:pt x="1275" y="1204"/>
                </a:lnTo>
                <a:lnTo>
                  <a:pt x="1344" y="1135"/>
                </a:lnTo>
                <a:lnTo>
                  <a:pt x="1416" y="1067"/>
                </a:lnTo>
                <a:lnTo>
                  <a:pt x="1488" y="1000"/>
                </a:lnTo>
                <a:lnTo>
                  <a:pt x="1562" y="935"/>
                </a:lnTo>
                <a:lnTo>
                  <a:pt x="1637" y="871"/>
                </a:lnTo>
                <a:lnTo>
                  <a:pt x="1713" y="808"/>
                </a:lnTo>
                <a:lnTo>
                  <a:pt x="1791" y="747"/>
                </a:lnTo>
                <a:lnTo>
                  <a:pt x="1869" y="687"/>
                </a:lnTo>
                <a:lnTo>
                  <a:pt x="1949" y="627"/>
                </a:lnTo>
                <a:lnTo>
                  <a:pt x="2029" y="569"/>
                </a:lnTo>
                <a:lnTo>
                  <a:pt x="2111" y="513"/>
                </a:lnTo>
                <a:lnTo>
                  <a:pt x="2193" y="457"/>
                </a:lnTo>
                <a:lnTo>
                  <a:pt x="2277" y="402"/>
                </a:lnTo>
                <a:lnTo>
                  <a:pt x="2360" y="349"/>
                </a:lnTo>
                <a:lnTo>
                  <a:pt x="2444" y="296"/>
                </a:lnTo>
                <a:lnTo>
                  <a:pt x="2530" y="244"/>
                </a:lnTo>
                <a:lnTo>
                  <a:pt x="2615" y="194"/>
                </a:lnTo>
                <a:lnTo>
                  <a:pt x="2702" y="144"/>
                </a:lnTo>
                <a:lnTo>
                  <a:pt x="2789" y="95"/>
                </a:lnTo>
                <a:lnTo>
                  <a:pt x="2877" y="47"/>
                </a:lnTo>
                <a:lnTo>
                  <a:pt x="2964" y="0"/>
                </a:lnTo>
                <a:close/>
              </a:path>
            </a:pathLst>
          </a:custGeom>
          <a:solidFill>
            <a:srgbClr val="53B9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296" name="Freeform 24"/>
          <p:cNvSpPr>
            <a:spLocks/>
          </p:cNvSpPr>
          <p:nvPr/>
        </p:nvSpPr>
        <p:spPr bwMode="auto">
          <a:xfrm>
            <a:off x="8250767" y="4574118"/>
            <a:ext cx="2711451" cy="1138767"/>
          </a:xfrm>
          <a:custGeom>
            <a:avLst/>
            <a:gdLst>
              <a:gd name="T0" fmla="*/ 5742 w 14013"/>
              <a:gd name="T1" fmla="*/ 383403 h 5897"/>
              <a:gd name="T2" fmla="*/ 41790 w 14013"/>
              <a:gd name="T3" fmla="*/ 418170 h 5897"/>
              <a:gd name="T4" fmla="*/ 96022 w 14013"/>
              <a:gd name="T5" fmla="*/ 444007 h 5897"/>
              <a:gd name="T6" fmla="*/ 193958 w 14013"/>
              <a:gd name="T7" fmla="*/ 467611 h 5897"/>
              <a:gd name="T8" fmla="*/ 242767 w 14013"/>
              <a:gd name="T9" fmla="*/ 466654 h 5897"/>
              <a:gd name="T10" fmla="*/ 339427 w 14013"/>
              <a:gd name="T11" fmla="*/ 441136 h 5897"/>
              <a:gd name="T12" fmla="*/ 436406 w 14013"/>
              <a:gd name="T13" fmla="*/ 388506 h 5897"/>
              <a:gd name="T14" fmla="*/ 589531 w 14013"/>
              <a:gd name="T15" fmla="*/ 273996 h 5897"/>
              <a:gd name="T16" fmla="*/ 675345 w 14013"/>
              <a:gd name="T17" fmla="*/ 212434 h 5897"/>
              <a:gd name="T18" fmla="*/ 768496 w 14013"/>
              <a:gd name="T19" fmla="*/ 159485 h 5897"/>
              <a:gd name="T20" fmla="*/ 939485 w 14013"/>
              <a:gd name="T21" fmla="*/ 88036 h 5897"/>
              <a:gd name="T22" fmla="*/ 1116536 w 14013"/>
              <a:gd name="T23" fmla="*/ 37001 h 5897"/>
              <a:gd name="T24" fmla="*/ 1334739 w 14013"/>
              <a:gd name="T25" fmla="*/ 3828 h 5897"/>
              <a:gd name="T26" fmla="*/ 1554537 w 14013"/>
              <a:gd name="T27" fmla="*/ 4785 h 5897"/>
              <a:gd name="T28" fmla="*/ 1755195 w 14013"/>
              <a:gd name="T29" fmla="*/ 37639 h 5897"/>
              <a:gd name="T30" fmla="*/ 1860468 w 14013"/>
              <a:gd name="T31" fmla="*/ 67941 h 5897"/>
              <a:gd name="T32" fmla="*/ 1963189 w 14013"/>
              <a:gd name="T33" fmla="*/ 108450 h 5897"/>
              <a:gd name="T34" fmla="*/ 2062720 w 14013"/>
              <a:gd name="T35" fmla="*/ 158209 h 5897"/>
              <a:gd name="T36" fmla="*/ 2409804 w 14013"/>
              <a:gd name="T37" fmla="*/ 354057 h 5897"/>
              <a:gd name="T38" fmla="*/ 2634387 w 14013"/>
              <a:gd name="T39" fmla="*/ 467611 h 5897"/>
              <a:gd name="T40" fmla="*/ 2865670 w 14013"/>
              <a:gd name="T41" fmla="*/ 561388 h 5897"/>
              <a:gd name="T42" fmla="*/ 3055481 w 14013"/>
              <a:gd name="T43" fmla="*/ 614337 h 5897"/>
              <a:gd name="T44" fmla="*/ 3180533 w 14013"/>
              <a:gd name="T45" fmla="*/ 636027 h 5897"/>
              <a:gd name="T46" fmla="*/ 3309732 w 14013"/>
              <a:gd name="T47" fmla="*/ 647510 h 5897"/>
              <a:gd name="T48" fmla="*/ 3443716 w 14013"/>
              <a:gd name="T49" fmla="*/ 646872 h 5897"/>
              <a:gd name="T50" fmla="*/ 3582167 w 14013"/>
              <a:gd name="T51" fmla="*/ 632837 h 5897"/>
              <a:gd name="T52" fmla="*/ 3726678 w 14013"/>
              <a:gd name="T53" fmla="*/ 605087 h 5897"/>
              <a:gd name="T54" fmla="*/ 3876932 w 14013"/>
              <a:gd name="T55" fmla="*/ 561069 h 5897"/>
              <a:gd name="T56" fmla="*/ 4033885 w 14013"/>
              <a:gd name="T57" fmla="*/ 500465 h 5897"/>
              <a:gd name="T58" fmla="*/ 4197537 w 14013"/>
              <a:gd name="T59" fmla="*/ 421998 h 5897"/>
              <a:gd name="T60" fmla="*/ 4368846 w 14013"/>
              <a:gd name="T61" fmla="*/ 324074 h 5897"/>
              <a:gd name="T62" fmla="*/ 4463273 w 14013"/>
              <a:gd name="T63" fmla="*/ 264745 h 5897"/>
              <a:gd name="T64" fmla="*/ 4428820 w 14013"/>
              <a:gd name="T65" fmla="*/ 311634 h 5897"/>
              <a:gd name="T66" fmla="*/ 4375545 w 14013"/>
              <a:gd name="T67" fmla="*/ 413386 h 5897"/>
              <a:gd name="T68" fmla="*/ 4274100 w 14013"/>
              <a:gd name="T69" fmla="*/ 555647 h 5897"/>
              <a:gd name="T70" fmla="*/ 4126717 w 14013"/>
              <a:gd name="T71" fmla="*/ 734270 h 5897"/>
              <a:gd name="T72" fmla="*/ 3977101 w 14013"/>
              <a:gd name="T73" fmla="*/ 892160 h 5897"/>
              <a:gd name="T74" fmla="*/ 3754113 w 14013"/>
              <a:gd name="T75" fmla="*/ 1094069 h 5897"/>
              <a:gd name="T76" fmla="*/ 3511984 w 14013"/>
              <a:gd name="T77" fmla="*/ 1278753 h 5897"/>
              <a:gd name="T78" fmla="*/ 3252948 w 14013"/>
              <a:gd name="T79" fmla="*/ 1442066 h 5897"/>
              <a:gd name="T80" fmla="*/ 2980513 w 14013"/>
              <a:gd name="T81" fmla="*/ 1583689 h 5897"/>
              <a:gd name="T82" fmla="*/ 2696594 w 14013"/>
              <a:gd name="T83" fmla="*/ 1700113 h 5897"/>
              <a:gd name="T84" fmla="*/ 2404061 w 14013"/>
              <a:gd name="T85" fmla="*/ 1789424 h 5897"/>
              <a:gd name="T86" fmla="*/ 2105787 w 14013"/>
              <a:gd name="T87" fmla="*/ 1849710 h 5897"/>
              <a:gd name="T88" fmla="*/ 1804003 w 14013"/>
              <a:gd name="T89" fmla="*/ 1878736 h 5897"/>
              <a:gd name="T90" fmla="*/ 1544967 w 14013"/>
              <a:gd name="T91" fmla="*/ 1876822 h 5897"/>
              <a:gd name="T92" fmla="*/ 1394394 w 14013"/>
              <a:gd name="T93" fmla="*/ 1862788 h 5897"/>
              <a:gd name="T94" fmla="*/ 1246054 w 14013"/>
              <a:gd name="T95" fmla="*/ 1836951 h 5897"/>
              <a:gd name="T96" fmla="*/ 1101223 w 14013"/>
              <a:gd name="T97" fmla="*/ 1799951 h 5897"/>
              <a:gd name="T98" fmla="*/ 960540 w 14013"/>
              <a:gd name="T99" fmla="*/ 1750829 h 5897"/>
              <a:gd name="T100" fmla="*/ 825599 w 14013"/>
              <a:gd name="T101" fmla="*/ 1689906 h 5897"/>
              <a:gd name="T102" fmla="*/ 697038 w 14013"/>
              <a:gd name="T103" fmla="*/ 1616543 h 5897"/>
              <a:gd name="T104" fmla="*/ 575495 w 14013"/>
              <a:gd name="T105" fmla="*/ 1531058 h 5897"/>
              <a:gd name="T106" fmla="*/ 462565 w 14013"/>
              <a:gd name="T107" fmla="*/ 1432497 h 5897"/>
              <a:gd name="T108" fmla="*/ 359206 w 14013"/>
              <a:gd name="T109" fmla="*/ 1321176 h 5897"/>
              <a:gd name="T110" fmla="*/ 296680 w 14013"/>
              <a:gd name="T111" fmla="*/ 1240157 h 5897"/>
              <a:gd name="T112" fmla="*/ 205762 w 14013"/>
              <a:gd name="T113" fmla="*/ 1091836 h 5897"/>
              <a:gd name="T114" fmla="*/ 117077 w 14013"/>
              <a:gd name="T115" fmla="*/ 890566 h 5897"/>
              <a:gd name="T116" fmla="*/ 54551 w 14013"/>
              <a:gd name="T117" fmla="*/ 678769 h 5897"/>
              <a:gd name="T118" fmla="*/ 12760 w 14013"/>
              <a:gd name="T119" fmla="*/ 460274 h 589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4013"/>
              <a:gd name="T181" fmla="*/ 0 h 5897"/>
              <a:gd name="T182" fmla="*/ 14013 w 14013"/>
              <a:gd name="T183" fmla="*/ 5897 h 5897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4013" h="5897">
                <a:moveTo>
                  <a:pt x="0" y="1148"/>
                </a:moveTo>
                <a:lnTo>
                  <a:pt x="0" y="1148"/>
                </a:lnTo>
                <a:lnTo>
                  <a:pt x="2" y="1157"/>
                </a:lnTo>
                <a:lnTo>
                  <a:pt x="4" y="1166"/>
                </a:lnTo>
                <a:lnTo>
                  <a:pt x="7" y="1175"/>
                </a:lnTo>
                <a:lnTo>
                  <a:pt x="10" y="1184"/>
                </a:lnTo>
                <a:lnTo>
                  <a:pt x="18" y="1202"/>
                </a:lnTo>
                <a:lnTo>
                  <a:pt x="29" y="1219"/>
                </a:lnTo>
                <a:lnTo>
                  <a:pt x="41" y="1235"/>
                </a:lnTo>
                <a:lnTo>
                  <a:pt x="56" y="1251"/>
                </a:lnTo>
                <a:lnTo>
                  <a:pt x="73" y="1267"/>
                </a:lnTo>
                <a:lnTo>
                  <a:pt x="91" y="1282"/>
                </a:lnTo>
                <a:lnTo>
                  <a:pt x="110" y="1296"/>
                </a:lnTo>
                <a:lnTo>
                  <a:pt x="131" y="1311"/>
                </a:lnTo>
                <a:lnTo>
                  <a:pt x="152" y="1324"/>
                </a:lnTo>
                <a:lnTo>
                  <a:pt x="175" y="1337"/>
                </a:lnTo>
                <a:lnTo>
                  <a:pt x="199" y="1349"/>
                </a:lnTo>
                <a:lnTo>
                  <a:pt x="223" y="1361"/>
                </a:lnTo>
                <a:lnTo>
                  <a:pt x="250" y="1372"/>
                </a:lnTo>
                <a:lnTo>
                  <a:pt x="275" y="1382"/>
                </a:lnTo>
                <a:lnTo>
                  <a:pt x="301" y="1392"/>
                </a:lnTo>
                <a:lnTo>
                  <a:pt x="327" y="1402"/>
                </a:lnTo>
                <a:lnTo>
                  <a:pt x="380" y="1419"/>
                </a:lnTo>
                <a:lnTo>
                  <a:pt x="432" y="1433"/>
                </a:lnTo>
                <a:lnTo>
                  <a:pt x="482" y="1445"/>
                </a:lnTo>
                <a:lnTo>
                  <a:pt x="528" y="1455"/>
                </a:lnTo>
                <a:lnTo>
                  <a:pt x="571" y="1462"/>
                </a:lnTo>
                <a:lnTo>
                  <a:pt x="608" y="1466"/>
                </a:lnTo>
                <a:lnTo>
                  <a:pt x="639" y="1468"/>
                </a:lnTo>
                <a:lnTo>
                  <a:pt x="664" y="1468"/>
                </a:lnTo>
                <a:lnTo>
                  <a:pt x="688" y="1468"/>
                </a:lnTo>
                <a:lnTo>
                  <a:pt x="713" y="1467"/>
                </a:lnTo>
                <a:lnTo>
                  <a:pt x="737" y="1465"/>
                </a:lnTo>
                <a:lnTo>
                  <a:pt x="761" y="1463"/>
                </a:lnTo>
                <a:lnTo>
                  <a:pt x="786" y="1460"/>
                </a:lnTo>
                <a:lnTo>
                  <a:pt x="834" y="1452"/>
                </a:lnTo>
                <a:lnTo>
                  <a:pt x="881" y="1442"/>
                </a:lnTo>
                <a:lnTo>
                  <a:pt x="927" y="1430"/>
                </a:lnTo>
                <a:lnTo>
                  <a:pt x="974" y="1416"/>
                </a:lnTo>
                <a:lnTo>
                  <a:pt x="1019" y="1400"/>
                </a:lnTo>
                <a:lnTo>
                  <a:pt x="1064" y="1383"/>
                </a:lnTo>
                <a:lnTo>
                  <a:pt x="1109" y="1364"/>
                </a:lnTo>
                <a:lnTo>
                  <a:pt x="1154" y="1343"/>
                </a:lnTo>
                <a:lnTo>
                  <a:pt x="1197" y="1320"/>
                </a:lnTo>
                <a:lnTo>
                  <a:pt x="1241" y="1296"/>
                </a:lnTo>
                <a:lnTo>
                  <a:pt x="1283" y="1271"/>
                </a:lnTo>
                <a:lnTo>
                  <a:pt x="1327" y="1245"/>
                </a:lnTo>
                <a:lnTo>
                  <a:pt x="1368" y="1218"/>
                </a:lnTo>
                <a:lnTo>
                  <a:pt x="1410" y="1191"/>
                </a:lnTo>
                <a:lnTo>
                  <a:pt x="1451" y="1162"/>
                </a:lnTo>
                <a:lnTo>
                  <a:pt x="1493" y="1133"/>
                </a:lnTo>
                <a:lnTo>
                  <a:pt x="1533" y="1102"/>
                </a:lnTo>
                <a:lnTo>
                  <a:pt x="1613" y="1042"/>
                </a:lnTo>
                <a:lnTo>
                  <a:pt x="1693" y="981"/>
                </a:lnTo>
                <a:lnTo>
                  <a:pt x="1848" y="859"/>
                </a:lnTo>
                <a:lnTo>
                  <a:pt x="1924" y="801"/>
                </a:lnTo>
                <a:lnTo>
                  <a:pt x="1962" y="773"/>
                </a:lnTo>
                <a:lnTo>
                  <a:pt x="2000" y="745"/>
                </a:lnTo>
                <a:lnTo>
                  <a:pt x="2039" y="718"/>
                </a:lnTo>
                <a:lnTo>
                  <a:pt x="2078" y="692"/>
                </a:lnTo>
                <a:lnTo>
                  <a:pt x="2117" y="666"/>
                </a:lnTo>
                <a:lnTo>
                  <a:pt x="2157" y="641"/>
                </a:lnTo>
                <a:lnTo>
                  <a:pt x="2199" y="616"/>
                </a:lnTo>
                <a:lnTo>
                  <a:pt x="2240" y="592"/>
                </a:lnTo>
                <a:lnTo>
                  <a:pt x="2281" y="567"/>
                </a:lnTo>
                <a:lnTo>
                  <a:pt x="2323" y="544"/>
                </a:lnTo>
                <a:lnTo>
                  <a:pt x="2367" y="522"/>
                </a:lnTo>
                <a:lnTo>
                  <a:pt x="2409" y="500"/>
                </a:lnTo>
                <a:lnTo>
                  <a:pt x="2452" y="479"/>
                </a:lnTo>
                <a:lnTo>
                  <a:pt x="2495" y="458"/>
                </a:lnTo>
                <a:lnTo>
                  <a:pt x="2584" y="418"/>
                </a:lnTo>
                <a:lnTo>
                  <a:pt x="2672" y="379"/>
                </a:lnTo>
                <a:lnTo>
                  <a:pt x="2763" y="342"/>
                </a:lnTo>
                <a:lnTo>
                  <a:pt x="2853" y="308"/>
                </a:lnTo>
                <a:lnTo>
                  <a:pt x="2945" y="276"/>
                </a:lnTo>
                <a:lnTo>
                  <a:pt x="3036" y="245"/>
                </a:lnTo>
                <a:lnTo>
                  <a:pt x="3128" y="215"/>
                </a:lnTo>
                <a:lnTo>
                  <a:pt x="3219" y="188"/>
                </a:lnTo>
                <a:lnTo>
                  <a:pt x="3312" y="163"/>
                </a:lnTo>
                <a:lnTo>
                  <a:pt x="3404" y="139"/>
                </a:lnTo>
                <a:lnTo>
                  <a:pt x="3500" y="116"/>
                </a:lnTo>
                <a:lnTo>
                  <a:pt x="3597" y="95"/>
                </a:lnTo>
                <a:lnTo>
                  <a:pt x="3694" y="76"/>
                </a:lnTo>
                <a:lnTo>
                  <a:pt x="3792" y="59"/>
                </a:lnTo>
                <a:lnTo>
                  <a:pt x="3889" y="43"/>
                </a:lnTo>
                <a:lnTo>
                  <a:pt x="3987" y="31"/>
                </a:lnTo>
                <a:lnTo>
                  <a:pt x="4085" y="20"/>
                </a:lnTo>
                <a:lnTo>
                  <a:pt x="4184" y="12"/>
                </a:lnTo>
                <a:lnTo>
                  <a:pt x="4283" y="5"/>
                </a:lnTo>
                <a:lnTo>
                  <a:pt x="4381" y="1"/>
                </a:lnTo>
                <a:lnTo>
                  <a:pt x="4480" y="0"/>
                </a:lnTo>
                <a:lnTo>
                  <a:pt x="4578" y="0"/>
                </a:lnTo>
                <a:lnTo>
                  <a:pt x="4677" y="3"/>
                </a:lnTo>
                <a:lnTo>
                  <a:pt x="4774" y="7"/>
                </a:lnTo>
                <a:lnTo>
                  <a:pt x="4873" y="15"/>
                </a:lnTo>
                <a:lnTo>
                  <a:pt x="4970" y="24"/>
                </a:lnTo>
                <a:lnTo>
                  <a:pt x="5068" y="36"/>
                </a:lnTo>
                <a:lnTo>
                  <a:pt x="5166" y="50"/>
                </a:lnTo>
                <a:lnTo>
                  <a:pt x="5262" y="67"/>
                </a:lnTo>
                <a:lnTo>
                  <a:pt x="5359" y="85"/>
                </a:lnTo>
                <a:lnTo>
                  <a:pt x="5454" y="106"/>
                </a:lnTo>
                <a:lnTo>
                  <a:pt x="5502" y="118"/>
                </a:lnTo>
                <a:lnTo>
                  <a:pt x="5550" y="129"/>
                </a:lnTo>
                <a:lnTo>
                  <a:pt x="5597" y="142"/>
                </a:lnTo>
                <a:lnTo>
                  <a:pt x="5644" y="155"/>
                </a:lnTo>
                <a:lnTo>
                  <a:pt x="5692" y="169"/>
                </a:lnTo>
                <a:lnTo>
                  <a:pt x="5739" y="183"/>
                </a:lnTo>
                <a:lnTo>
                  <a:pt x="5786" y="198"/>
                </a:lnTo>
                <a:lnTo>
                  <a:pt x="5832" y="213"/>
                </a:lnTo>
                <a:lnTo>
                  <a:pt x="5879" y="231"/>
                </a:lnTo>
                <a:lnTo>
                  <a:pt x="5926" y="247"/>
                </a:lnTo>
                <a:lnTo>
                  <a:pt x="5971" y="265"/>
                </a:lnTo>
                <a:lnTo>
                  <a:pt x="6017" y="282"/>
                </a:lnTo>
                <a:lnTo>
                  <a:pt x="6064" y="301"/>
                </a:lnTo>
                <a:lnTo>
                  <a:pt x="6109" y="320"/>
                </a:lnTo>
                <a:lnTo>
                  <a:pt x="6154" y="340"/>
                </a:lnTo>
                <a:lnTo>
                  <a:pt x="6199" y="360"/>
                </a:lnTo>
                <a:lnTo>
                  <a:pt x="6245" y="381"/>
                </a:lnTo>
                <a:lnTo>
                  <a:pt x="6289" y="403"/>
                </a:lnTo>
                <a:lnTo>
                  <a:pt x="6333" y="426"/>
                </a:lnTo>
                <a:lnTo>
                  <a:pt x="6377" y="449"/>
                </a:lnTo>
                <a:lnTo>
                  <a:pt x="6422" y="472"/>
                </a:lnTo>
                <a:lnTo>
                  <a:pt x="6466" y="496"/>
                </a:lnTo>
                <a:lnTo>
                  <a:pt x="6664" y="609"/>
                </a:lnTo>
                <a:lnTo>
                  <a:pt x="6861" y="721"/>
                </a:lnTo>
                <a:lnTo>
                  <a:pt x="7059" y="834"/>
                </a:lnTo>
                <a:lnTo>
                  <a:pt x="7256" y="945"/>
                </a:lnTo>
                <a:lnTo>
                  <a:pt x="7455" y="1056"/>
                </a:lnTo>
                <a:lnTo>
                  <a:pt x="7554" y="1110"/>
                </a:lnTo>
                <a:lnTo>
                  <a:pt x="7654" y="1164"/>
                </a:lnTo>
                <a:lnTo>
                  <a:pt x="7753" y="1216"/>
                </a:lnTo>
                <a:lnTo>
                  <a:pt x="7854" y="1268"/>
                </a:lnTo>
                <a:lnTo>
                  <a:pt x="7954" y="1320"/>
                </a:lnTo>
                <a:lnTo>
                  <a:pt x="8055" y="1370"/>
                </a:lnTo>
                <a:lnTo>
                  <a:pt x="8157" y="1419"/>
                </a:lnTo>
                <a:lnTo>
                  <a:pt x="8258" y="1466"/>
                </a:lnTo>
                <a:lnTo>
                  <a:pt x="8360" y="1513"/>
                </a:lnTo>
                <a:lnTo>
                  <a:pt x="8462" y="1558"/>
                </a:lnTo>
                <a:lnTo>
                  <a:pt x="8565" y="1602"/>
                </a:lnTo>
                <a:lnTo>
                  <a:pt x="8668" y="1644"/>
                </a:lnTo>
                <a:lnTo>
                  <a:pt x="8773" y="1685"/>
                </a:lnTo>
                <a:lnTo>
                  <a:pt x="8878" y="1723"/>
                </a:lnTo>
                <a:lnTo>
                  <a:pt x="8983" y="1760"/>
                </a:lnTo>
                <a:lnTo>
                  <a:pt x="9090" y="1795"/>
                </a:lnTo>
                <a:lnTo>
                  <a:pt x="9196" y="1827"/>
                </a:lnTo>
                <a:lnTo>
                  <a:pt x="9305" y="1859"/>
                </a:lnTo>
                <a:lnTo>
                  <a:pt x="9414" y="1888"/>
                </a:lnTo>
                <a:lnTo>
                  <a:pt x="9468" y="1901"/>
                </a:lnTo>
                <a:lnTo>
                  <a:pt x="9523" y="1914"/>
                </a:lnTo>
                <a:lnTo>
                  <a:pt x="9578" y="1926"/>
                </a:lnTo>
                <a:lnTo>
                  <a:pt x="9633" y="1938"/>
                </a:lnTo>
                <a:lnTo>
                  <a:pt x="9689" y="1949"/>
                </a:lnTo>
                <a:lnTo>
                  <a:pt x="9745" y="1959"/>
                </a:lnTo>
                <a:lnTo>
                  <a:pt x="9801" y="1969"/>
                </a:lnTo>
                <a:lnTo>
                  <a:pt x="9857" y="1978"/>
                </a:lnTo>
                <a:lnTo>
                  <a:pt x="9914" y="1987"/>
                </a:lnTo>
                <a:lnTo>
                  <a:pt x="9970" y="1994"/>
                </a:lnTo>
                <a:lnTo>
                  <a:pt x="10027" y="2001"/>
                </a:lnTo>
                <a:lnTo>
                  <a:pt x="10084" y="2008"/>
                </a:lnTo>
                <a:lnTo>
                  <a:pt x="10142" y="2014"/>
                </a:lnTo>
                <a:lnTo>
                  <a:pt x="10200" y="2019"/>
                </a:lnTo>
                <a:lnTo>
                  <a:pt x="10258" y="2023"/>
                </a:lnTo>
                <a:lnTo>
                  <a:pt x="10317" y="2026"/>
                </a:lnTo>
                <a:lnTo>
                  <a:pt x="10375" y="2030"/>
                </a:lnTo>
                <a:lnTo>
                  <a:pt x="10434" y="2032"/>
                </a:lnTo>
                <a:lnTo>
                  <a:pt x="10494" y="2034"/>
                </a:lnTo>
                <a:lnTo>
                  <a:pt x="10553" y="2034"/>
                </a:lnTo>
                <a:lnTo>
                  <a:pt x="10612" y="2034"/>
                </a:lnTo>
                <a:lnTo>
                  <a:pt x="10673" y="2033"/>
                </a:lnTo>
                <a:lnTo>
                  <a:pt x="10733" y="2031"/>
                </a:lnTo>
                <a:lnTo>
                  <a:pt x="10795" y="2028"/>
                </a:lnTo>
                <a:lnTo>
                  <a:pt x="10856" y="2024"/>
                </a:lnTo>
                <a:lnTo>
                  <a:pt x="10917" y="2019"/>
                </a:lnTo>
                <a:lnTo>
                  <a:pt x="10979" y="2014"/>
                </a:lnTo>
                <a:lnTo>
                  <a:pt x="11041" y="2008"/>
                </a:lnTo>
                <a:lnTo>
                  <a:pt x="11103" y="2001"/>
                </a:lnTo>
                <a:lnTo>
                  <a:pt x="11167" y="1993"/>
                </a:lnTo>
                <a:lnTo>
                  <a:pt x="11229" y="1984"/>
                </a:lnTo>
                <a:lnTo>
                  <a:pt x="11293" y="1975"/>
                </a:lnTo>
                <a:lnTo>
                  <a:pt x="11357" y="1964"/>
                </a:lnTo>
                <a:lnTo>
                  <a:pt x="11421" y="1952"/>
                </a:lnTo>
                <a:lnTo>
                  <a:pt x="11485" y="1940"/>
                </a:lnTo>
                <a:lnTo>
                  <a:pt x="11551" y="1926"/>
                </a:lnTo>
                <a:lnTo>
                  <a:pt x="11616" y="1912"/>
                </a:lnTo>
                <a:lnTo>
                  <a:pt x="11682" y="1897"/>
                </a:lnTo>
                <a:lnTo>
                  <a:pt x="11748" y="1880"/>
                </a:lnTo>
                <a:lnTo>
                  <a:pt x="11814" y="1863"/>
                </a:lnTo>
                <a:lnTo>
                  <a:pt x="11882" y="1843"/>
                </a:lnTo>
                <a:lnTo>
                  <a:pt x="11948" y="1824"/>
                </a:lnTo>
                <a:lnTo>
                  <a:pt x="12016" y="1803"/>
                </a:lnTo>
                <a:lnTo>
                  <a:pt x="12085" y="1782"/>
                </a:lnTo>
                <a:lnTo>
                  <a:pt x="12153" y="1759"/>
                </a:lnTo>
                <a:lnTo>
                  <a:pt x="12222" y="1736"/>
                </a:lnTo>
                <a:lnTo>
                  <a:pt x="12291" y="1711"/>
                </a:lnTo>
                <a:lnTo>
                  <a:pt x="12361" y="1685"/>
                </a:lnTo>
                <a:lnTo>
                  <a:pt x="12431" y="1657"/>
                </a:lnTo>
                <a:lnTo>
                  <a:pt x="12502" y="1629"/>
                </a:lnTo>
                <a:lnTo>
                  <a:pt x="12573" y="1600"/>
                </a:lnTo>
                <a:lnTo>
                  <a:pt x="12645" y="1569"/>
                </a:lnTo>
                <a:lnTo>
                  <a:pt x="12716" y="1538"/>
                </a:lnTo>
                <a:lnTo>
                  <a:pt x="12789" y="1505"/>
                </a:lnTo>
                <a:lnTo>
                  <a:pt x="12862" y="1471"/>
                </a:lnTo>
                <a:lnTo>
                  <a:pt x="12936" y="1436"/>
                </a:lnTo>
                <a:lnTo>
                  <a:pt x="13009" y="1399"/>
                </a:lnTo>
                <a:lnTo>
                  <a:pt x="13084" y="1362"/>
                </a:lnTo>
                <a:lnTo>
                  <a:pt x="13158" y="1323"/>
                </a:lnTo>
                <a:lnTo>
                  <a:pt x="13233" y="1283"/>
                </a:lnTo>
                <a:lnTo>
                  <a:pt x="13309" y="1242"/>
                </a:lnTo>
                <a:lnTo>
                  <a:pt x="13385" y="1199"/>
                </a:lnTo>
                <a:lnTo>
                  <a:pt x="13462" y="1156"/>
                </a:lnTo>
                <a:lnTo>
                  <a:pt x="13539" y="1110"/>
                </a:lnTo>
                <a:lnTo>
                  <a:pt x="13617" y="1064"/>
                </a:lnTo>
                <a:lnTo>
                  <a:pt x="13695" y="1016"/>
                </a:lnTo>
                <a:lnTo>
                  <a:pt x="13774" y="968"/>
                </a:lnTo>
                <a:lnTo>
                  <a:pt x="13853" y="917"/>
                </a:lnTo>
                <a:lnTo>
                  <a:pt x="13933" y="865"/>
                </a:lnTo>
                <a:lnTo>
                  <a:pt x="14013" y="813"/>
                </a:lnTo>
                <a:lnTo>
                  <a:pt x="14002" y="821"/>
                </a:lnTo>
                <a:lnTo>
                  <a:pt x="13991" y="830"/>
                </a:lnTo>
                <a:lnTo>
                  <a:pt x="13980" y="841"/>
                </a:lnTo>
                <a:lnTo>
                  <a:pt x="13969" y="852"/>
                </a:lnTo>
                <a:lnTo>
                  <a:pt x="13959" y="865"/>
                </a:lnTo>
                <a:lnTo>
                  <a:pt x="13947" y="878"/>
                </a:lnTo>
                <a:lnTo>
                  <a:pt x="13925" y="908"/>
                </a:lnTo>
                <a:lnTo>
                  <a:pt x="13904" y="941"/>
                </a:lnTo>
                <a:lnTo>
                  <a:pt x="13883" y="977"/>
                </a:lnTo>
                <a:lnTo>
                  <a:pt x="13863" y="1014"/>
                </a:lnTo>
                <a:lnTo>
                  <a:pt x="13843" y="1052"/>
                </a:lnTo>
                <a:lnTo>
                  <a:pt x="13804" y="1129"/>
                </a:lnTo>
                <a:lnTo>
                  <a:pt x="13766" y="1202"/>
                </a:lnTo>
                <a:lnTo>
                  <a:pt x="13749" y="1236"/>
                </a:lnTo>
                <a:lnTo>
                  <a:pt x="13732" y="1268"/>
                </a:lnTo>
                <a:lnTo>
                  <a:pt x="13716" y="1296"/>
                </a:lnTo>
                <a:lnTo>
                  <a:pt x="13701" y="1321"/>
                </a:lnTo>
                <a:lnTo>
                  <a:pt x="13643" y="1406"/>
                </a:lnTo>
                <a:lnTo>
                  <a:pt x="13582" y="1492"/>
                </a:lnTo>
                <a:lnTo>
                  <a:pt x="13522" y="1575"/>
                </a:lnTo>
                <a:lnTo>
                  <a:pt x="13461" y="1658"/>
                </a:lnTo>
                <a:lnTo>
                  <a:pt x="13398" y="1742"/>
                </a:lnTo>
                <a:lnTo>
                  <a:pt x="13335" y="1823"/>
                </a:lnTo>
                <a:lnTo>
                  <a:pt x="13271" y="1905"/>
                </a:lnTo>
                <a:lnTo>
                  <a:pt x="13205" y="1985"/>
                </a:lnTo>
                <a:lnTo>
                  <a:pt x="13139" y="2066"/>
                </a:lnTo>
                <a:lnTo>
                  <a:pt x="13071" y="2145"/>
                </a:lnTo>
                <a:lnTo>
                  <a:pt x="13004" y="2224"/>
                </a:lnTo>
                <a:lnTo>
                  <a:pt x="12936" y="2302"/>
                </a:lnTo>
                <a:lnTo>
                  <a:pt x="12866" y="2378"/>
                </a:lnTo>
                <a:lnTo>
                  <a:pt x="12797" y="2455"/>
                </a:lnTo>
                <a:lnTo>
                  <a:pt x="12726" y="2531"/>
                </a:lnTo>
                <a:lnTo>
                  <a:pt x="12654" y="2607"/>
                </a:lnTo>
                <a:lnTo>
                  <a:pt x="12562" y="2702"/>
                </a:lnTo>
                <a:lnTo>
                  <a:pt x="12467" y="2797"/>
                </a:lnTo>
                <a:lnTo>
                  <a:pt x="12370" y="2890"/>
                </a:lnTo>
                <a:lnTo>
                  <a:pt x="12274" y="2984"/>
                </a:lnTo>
                <a:lnTo>
                  <a:pt x="12175" y="3075"/>
                </a:lnTo>
                <a:lnTo>
                  <a:pt x="12075" y="3166"/>
                </a:lnTo>
                <a:lnTo>
                  <a:pt x="11974" y="3255"/>
                </a:lnTo>
                <a:lnTo>
                  <a:pt x="11872" y="3344"/>
                </a:lnTo>
                <a:lnTo>
                  <a:pt x="11768" y="3430"/>
                </a:lnTo>
                <a:lnTo>
                  <a:pt x="11662" y="3517"/>
                </a:lnTo>
                <a:lnTo>
                  <a:pt x="11557" y="3602"/>
                </a:lnTo>
                <a:lnTo>
                  <a:pt x="11449" y="3686"/>
                </a:lnTo>
                <a:lnTo>
                  <a:pt x="11341" y="3768"/>
                </a:lnTo>
                <a:lnTo>
                  <a:pt x="11231" y="3850"/>
                </a:lnTo>
                <a:lnTo>
                  <a:pt x="11120" y="3929"/>
                </a:lnTo>
                <a:lnTo>
                  <a:pt x="11009" y="4009"/>
                </a:lnTo>
                <a:lnTo>
                  <a:pt x="10896" y="4086"/>
                </a:lnTo>
                <a:lnTo>
                  <a:pt x="10781" y="4161"/>
                </a:lnTo>
                <a:lnTo>
                  <a:pt x="10667" y="4237"/>
                </a:lnTo>
                <a:lnTo>
                  <a:pt x="10551" y="4310"/>
                </a:lnTo>
                <a:lnTo>
                  <a:pt x="10433" y="4382"/>
                </a:lnTo>
                <a:lnTo>
                  <a:pt x="10316" y="4452"/>
                </a:lnTo>
                <a:lnTo>
                  <a:pt x="10197" y="4521"/>
                </a:lnTo>
                <a:lnTo>
                  <a:pt x="10077" y="4590"/>
                </a:lnTo>
                <a:lnTo>
                  <a:pt x="9958" y="4656"/>
                </a:lnTo>
                <a:lnTo>
                  <a:pt x="9836" y="4720"/>
                </a:lnTo>
                <a:lnTo>
                  <a:pt x="9714" y="4784"/>
                </a:lnTo>
                <a:lnTo>
                  <a:pt x="9591" y="4845"/>
                </a:lnTo>
                <a:lnTo>
                  <a:pt x="9467" y="4905"/>
                </a:lnTo>
                <a:lnTo>
                  <a:pt x="9343" y="4965"/>
                </a:lnTo>
                <a:lnTo>
                  <a:pt x="9218" y="5022"/>
                </a:lnTo>
                <a:lnTo>
                  <a:pt x="9092" y="5077"/>
                </a:lnTo>
                <a:lnTo>
                  <a:pt x="8965" y="5131"/>
                </a:lnTo>
                <a:lnTo>
                  <a:pt x="8838" y="5183"/>
                </a:lnTo>
                <a:lnTo>
                  <a:pt x="8711" y="5234"/>
                </a:lnTo>
                <a:lnTo>
                  <a:pt x="8582" y="5283"/>
                </a:lnTo>
                <a:lnTo>
                  <a:pt x="8453" y="5330"/>
                </a:lnTo>
                <a:lnTo>
                  <a:pt x="8323" y="5375"/>
                </a:lnTo>
                <a:lnTo>
                  <a:pt x="8194" y="5419"/>
                </a:lnTo>
                <a:lnTo>
                  <a:pt x="8063" y="5461"/>
                </a:lnTo>
                <a:lnTo>
                  <a:pt x="7932" y="5501"/>
                </a:lnTo>
                <a:lnTo>
                  <a:pt x="7801" y="5539"/>
                </a:lnTo>
                <a:lnTo>
                  <a:pt x="7669" y="5576"/>
                </a:lnTo>
                <a:lnTo>
                  <a:pt x="7536" y="5610"/>
                </a:lnTo>
                <a:lnTo>
                  <a:pt x="7403" y="5644"/>
                </a:lnTo>
                <a:lnTo>
                  <a:pt x="7270" y="5674"/>
                </a:lnTo>
                <a:lnTo>
                  <a:pt x="7137" y="5703"/>
                </a:lnTo>
                <a:lnTo>
                  <a:pt x="7004" y="5730"/>
                </a:lnTo>
                <a:lnTo>
                  <a:pt x="6869" y="5755"/>
                </a:lnTo>
                <a:lnTo>
                  <a:pt x="6735" y="5778"/>
                </a:lnTo>
                <a:lnTo>
                  <a:pt x="6601" y="5799"/>
                </a:lnTo>
                <a:lnTo>
                  <a:pt x="6466" y="5819"/>
                </a:lnTo>
                <a:lnTo>
                  <a:pt x="6331" y="5836"/>
                </a:lnTo>
                <a:lnTo>
                  <a:pt x="6196" y="5851"/>
                </a:lnTo>
                <a:lnTo>
                  <a:pt x="6062" y="5864"/>
                </a:lnTo>
                <a:lnTo>
                  <a:pt x="5926" y="5875"/>
                </a:lnTo>
                <a:lnTo>
                  <a:pt x="5791" y="5884"/>
                </a:lnTo>
                <a:lnTo>
                  <a:pt x="5655" y="5890"/>
                </a:lnTo>
                <a:lnTo>
                  <a:pt x="5520" y="5895"/>
                </a:lnTo>
                <a:lnTo>
                  <a:pt x="5385" y="5897"/>
                </a:lnTo>
                <a:lnTo>
                  <a:pt x="5249" y="5897"/>
                </a:lnTo>
                <a:lnTo>
                  <a:pt x="5113" y="5895"/>
                </a:lnTo>
                <a:lnTo>
                  <a:pt x="4978" y="5891"/>
                </a:lnTo>
                <a:lnTo>
                  <a:pt x="4843" y="5884"/>
                </a:lnTo>
                <a:lnTo>
                  <a:pt x="4775" y="5880"/>
                </a:lnTo>
                <a:lnTo>
                  <a:pt x="4707" y="5875"/>
                </a:lnTo>
                <a:lnTo>
                  <a:pt x="4640" y="5869"/>
                </a:lnTo>
                <a:lnTo>
                  <a:pt x="4572" y="5863"/>
                </a:lnTo>
                <a:lnTo>
                  <a:pt x="4505" y="5856"/>
                </a:lnTo>
                <a:lnTo>
                  <a:pt x="4437" y="5848"/>
                </a:lnTo>
                <a:lnTo>
                  <a:pt x="4371" y="5840"/>
                </a:lnTo>
                <a:lnTo>
                  <a:pt x="4304" y="5830"/>
                </a:lnTo>
                <a:lnTo>
                  <a:pt x="4237" y="5820"/>
                </a:lnTo>
                <a:lnTo>
                  <a:pt x="4171" y="5810"/>
                </a:lnTo>
                <a:lnTo>
                  <a:pt x="4105" y="5797"/>
                </a:lnTo>
                <a:lnTo>
                  <a:pt x="4038" y="5785"/>
                </a:lnTo>
                <a:lnTo>
                  <a:pt x="3972" y="5772"/>
                </a:lnTo>
                <a:lnTo>
                  <a:pt x="3906" y="5759"/>
                </a:lnTo>
                <a:lnTo>
                  <a:pt x="3840" y="5744"/>
                </a:lnTo>
                <a:lnTo>
                  <a:pt x="3775" y="5729"/>
                </a:lnTo>
                <a:lnTo>
                  <a:pt x="3710" y="5714"/>
                </a:lnTo>
                <a:lnTo>
                  <a:pt x="3645" y="5697"/>
                </a:lnTo>
                <a:lnTo>
                  <a:pt x="3581" y="5680"/>
                </a:lnTo>
                <a:lnTo>
                  <a:pt x="3516" y="5662"/>
                </a:lnTo>
                <a:lnTo>
                  <a:pt x="3452" y="5643"/>
                </a:lnTo>
                <a:lnTo>
                  <a:pt x="3388" y="5622"/>
                </a:lnTo>
                <a:lnTo>
                  <a:pt x="3324" y="5602"/>
                </a:lnTo>
                <a:lnTo>
                  <a:pt x="3262" y="5581"/>
                </a:lnTo>
                <a:lnTo>
                  <a:pt x="3198" y="5559"/>
                </a:lnTo>
                <a:lnTo>
                  <a:pt x="3136" y="5537"/>
                </a:lnTo>
                <a:lnTo>
                  <a:pt x="3074" y="5513"/>
                </a:lnTo>
                <a:lnTo>
                  <a:pt x="3011" y="5489"/>
                </a:lnTo>
                <a:lnTo>
                  <a:pt x="2950" y="5465"/>
                </a:lnTo>
                <a:lnTo>
                  <a:pt x="2889" y="5438"/>
                </a:lnTo>
                <a:lnTo>
                  <a:pt x="2827" y="5412"/>
                </a:lnTo>
                <a:lnTo>
                  <a:pt x="2767" y="5384"/>
                </a:lnTo>
                <a:lnTo>
                  <a:pt x="2707" y="5356"/>
                </a:lnTo>
                <a:lnTo>
                  <a:pt x="2647" y="5328"/>
                </a:lnTo>
                <a:lnTo>
                  <a:pt x="2588" y="5298"/>
                </a:lnTo>
                <a:lnTo>
                  <a:pt x="2529" y="5268"/>
                </a:lnTo>
                <a:lnTo>
                  <a:pt x="2470" y="5236"/>
                </a:lnTo>
                <a:lnTo>
                  <a:pt x="2413" y="5204"/>
                </a:lnTo>
                <a:lnTo>
                  <a:pt x="2355" y="5172"/>
                </a:lnTo>
                <a:lnTo>
                  <a:pt x="2297" y="5138"/>
                </a:lnTo>
                <a:lnTo>
                  <a:pt x="2241" y="5104"/>
                </a:lnTo>
                <a:lnTo>
                  <a:pt x="2185" y="5068"/>
                </a:lnTo>
                <a:lnTo>
                  <a:pt x="2128" y="5032"/>
                </a:lnTo>
                <a:lnTo>
                  <a:pt x="2073" y="4996"/>
                </a:lnTo>
                <a:lnTo>
                  <a:pt x="2019" y="4958"/>
                </a:lnTo>
                <a:lnTo>
                  <a:pt x="1964" y="4920"/>
                </a:lnTo>
                <a:lnTo>
                  <a:pt x="1910" y="4880"/>
                </a:lnTo>
                <a:lnTo>
                  <a:pt x="1857" y="4840"/>
                </a:lnTo>
                <a:lnTo>
                  <a:pt x="1804" y="4800"/>
                </a:lnTo>
                <a:lnTo>
                  <a:pt x="1752" y="4758"/>
                </a:lnTo>
                <a:lnTo>
                  <a:pt x="1700" y="4715"/>
                </a:lnTo>
                <a:lnTo>
                  <a:pt x="1650" y="4672"/>
                </a:lnTo>
                <a:lnTo>
                  <a:pt x="1598" y="4628"/>
                </a:lnTo>
                <a:lnTo>
                  <a:pt x="1549" y="4584"/>
                </a:lnTo>
                <a:lnTo>
                  <a:pt x="1499" y="4537"/>
                </a:lnTo>
                <a:lnTo>
                  <a:pt x="1450" y="4491"/>
                </a:lnTo>
                <a:lnTo>
                  <a:pt x="1402" y="4444"/>
                </a:lnTo>
                <a:lnTo>
                  <a:pt x="1355" y="4396"/>
                </a:lnTo>
                <a:lnTo>
                  <a:pt x="1308" y="4346"/>
                </a:lnTo>
                <a:lnTo>
                  <a:pt x="1261" y="4296"/>
                </a:lnTo>
                <a:lnTo>
                  <a:pt x="1215" y="4246"/>
                </a:lnTo>
                <a:lnTo>
                  <a:pt x="1171" y="4195"/>
                </a:lnTo>
                <a:lnTo>
                  <a:pt x="1126" y="4142"/>
                </a:lnTo>
                <a:lnTo>
                  <a:pt x="1082" y="4089"/>
                </a:lnTo>
                <a:lnTo>
                  <a:pt x="1051" y="4049"/>
                </a:lnTo>
                <a:lnTo>
                  <a:pt x="1020" y="4010"/>
                </a:lnTo>
                <a:lnTo>
                  <a:pt x="990" y="3969"/>
                </a:lnTo>
                <a:lnTo>
                  <a:pt x="960" y="3929"/>
                </a:lnTo>
                <a:lnTo>
                  <a:pt x="930" y="3888"/>
                </a:lnTo>
                <a:lnTo>
                  <a:pt x="902" y="3848"/>
                </a:lnTo>
                <a:lnTo>
                  <a:pt x="874" y="3806"/>
                </a:lnTo>
                <a:lnTo>
                  <a:pt x="846" y="3764"/>
                </a:lnTo>
                <a:lnTo>
                  <a:pt x="793" y="3681"/>
                </a:lnTo>
                <a:lnTo>
                  <a:pt x="741" y="3596"/>
                </a:lnTo>
                <a:lnTo>
                  <a:pt x="692" y="3510"/>
                </a:lnTo>
                <a:lnTo>
                  <a:pt x="645" y="3423"/>
                </a:lnTo>
                <a:lnTo>
                  <a:pt x="600" y="3336"/>
                </a:lnTo>
                <a:lnTo>
                  <a:pt x="556" y="3247"/>
                </a:lnTo>
                <a:lnTo>
                  <a:pt x="515" y="3158"/>
                </a:lnTo>
                <a:lnTo>
                  <a:pt x="475" y="3067"/>
                </a:lnTo>
                <a:lnTo>
                  <a:pt x="438" y="2976"/>
                </a:lnTo>
                <a:lnTo>
                  <a:pt x="401" y="2884"/>
                </a:lnTo>
                <a:lnTo>
                  <a:pt x="367" y="2792"/>
                </a:lnTo>
                <a:lnTo>
                  <a:pt x="334" y="2699"/>
                </a:lnTo>
                <a:lnTo>
                  <a:pt x="304" y="2605"/>
                </a:lnTo>
                <a:lnTo>
                  <a:pt x="274" y="2510"/>
                </a:lnTo>
                <a:lnTo>
                  <a:pt x="247" y="2416"/>
                </a:lnTo>
                <a:lnTo>
                  <a:pt x="219" y="2320"/>
                </a:lnTo>
                <a:lnTo>
                  <a:pt x="194" y="2225"/>
                </a:lnTo>
                <a:lnTo>
                  <a:pt x="171" y="2128"/>
                </a:lnTo>
                <a:lnTo>
                  <a:pt x="149" y="2032"/>
                </a:lnTo>
                <a:lnTo>
                  <a:pt x="128" y="1934"/>
                </a:lnTo>
                <a:lnTo>
                  <a:pt x="108" y="1836"/>
                </a:lnTo>
                <a:lnTo>
                  <a:pt x="90" y="1739"/>
                </a:lnTo>
                <a:lnTo>
                  <a:pt x="72" y="1640"/>
                </a:lnTo>
                <a:lnTo>
                  <a:pt x="55" y="1542"/>
                </a:lnTo>
                <a:lnTo>
                  <a:pt x="40" y="1443"/>
                </a:lnTo>
                <a:lnTo>
                  <a:pt x="26" y="1345"/>
                </a:lnTo>
                <a:lnTo>
                  <a:pt x="13" y="1246"/>
                </a:lnTo>
                <a:lnTo>
                  <a:pt x="0" y="1148"/>
                </a:lnTo>
                <a:close/>
              </a:path>
            </a:pathLst>
          </a:custGeom>
          <a:solidFill>
            <a:srgbClr val="3185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5376334" y="7641167"/>
            <a:ext cx="759884" cy="0"/>
          </a:xfrm>
          <a:prstGeom prst="line">
            <a:avLst/>
          </a:prstGeom>
          <a:ln w="38100">
            <a:solidFill>
              <a:srgbClr val="53B958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5422901" y="13214351"/>
            <a:ext cx="759884" cy="0"/>
          </a:xfrm>
          <a:prstGeom prst="line">
            <a:avLst/>
          </a:prstGeom>
          <a:ln w="38100">
            <a:solidFill>
              <a:srgbClr val="53B958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5422901" y="10049933"/>
            <a:ext cx="759884" cy="0"/>
          </a:xfrm>
          <a:prstGeom prst="line">
            <a:avLst/>
          </a:prstGeom>
          <a:ln w="38100">
            <a:solidFill>
              <a:srgbClr val="53B958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flipV="1">
            <a:off x="2501901" y="1316567"/>
            <a:ext cx="0" cy="4267200"/>
          </a:xfrm>
          <a:prstGeom prst="line">
            <a:avLst/>
          </a:prstGeom>
          <a:ln w="38100">
            <a:solidFill>
              <a:srgbClr val="53B9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2482064" y="5581850"/>
            <a:ext cx="461433" cy="0"/>
          </a:xfrm>
          <a:prstGeom prst="line">
            <a:avLst/>
          </a:prstGeom>
          <a:ln w="38100">
            <a:solidFill>
              <a:srgbClr val="53B958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2501901" y="4574118"/>
            <a:ext cx="461433" cy="0"/>
          </a:xfrm>
          <a:prstGeom prst="line">
            <a:avLst/>
          </a:prstGeom>
          <a:ln w="38100">
            <a:solidFill>
              <a:srgbClr val="53B958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2468034" y="3062817"/>
            <a:ext cx="461433" cy="0"/>
          </a:xfrm>
          <a:prstGeom prst="line">
            <a:avLst/>
          </a:prstGeom>
          <a:ln w="38100">
            <a:solidFill>
              <a:srgbClr val="53B958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2482064" y="1331679"/>
            <a:ext cx="461433" cy="0"/>
          </a:xfrm>
          <a:prstGeom prst="line">
            <a:avLst/>
          </a:prstGeom>
          <a:ln w="38100">
            <a:solidFill>
              <a:srgbClr val="53B958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07" name="Прямоугольник 82"/>
          <p:cNvSpPr>
            <a:spLocks noChangeArrowheads="1"/>
          </p:cNvSpPr>
          <p:nvPr/>
        </p:nvSpPr>
        <p:spPr bwMode="auto">
          <a:xfrm>
            <a:off x="8421430" y="3135431"/>
            <a:ext cx="1502833" cy="129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5449" tIns="27724" rIns="55449" bIns="27724">
            <a:spAutoFit/>
          </a:bodyPr>
          <a:lstStyle>
            <a:lvl1pPr defTabSz="41592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38138" indent="-130175" defTabSz="41592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19113" indent="-103188" defTabSz="41592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27075" indent="-103188" defTabSz="41592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35038" indent="-103188" defTabSz="41592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392238" indent="-103188" defTabSz="41592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849438" indent="-103188" defTabSz="41592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306638" indent="-103188" defTabSz="41592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763838" indent="-103188" defTabSz="41592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uk-UA" altLang="ru-RU" sz="1467" b="1" dirty="0">
                <a:latin typeface="Calibri" panose="020F0502020204030204" pitchFamily="34" charset="0"/>
                <a:cs typeface="Times New Roman" panose="02020603050405020304" pitchFamily="18" charset="0"/>
              </a:rPr>
              <a:t>Органи-мішені </a:t>
            </a:r>
          </a:p>
          <a:p>
            <a:pPr algn="ctr">
              <a:spcAft>
                <a:spcPts val="600"/>
              </a:spcAft>
            </a:pPr>
            <a:r>
              <a:rPr lang="uk-UA" altLang="ru-RU" sz="1467" b="1" dirty="0">
                <a:latin typeface="Calibri" panose="020F0502020204030204" pitchFamily="34" charset="0"/>
                <a:cs typeface="Times New Roman" panose="02020603050405020304" pitchFamily="18" charset="0"/>
              </a:rPr>
              <a:t>(найбільш сприятливі до впливу хімічних речовин)</a:t>
            </a:r>
            <a:endParaRPr lang="ru-RU" altLang="ru-RU" sz="1467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5308" name="Рисунок 8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2010834"/>
            <a:ext cx="567267" cy="632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9" name="Рисунок 8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367" y="3754967"/>
            <a:ext cx="687917" cy="643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0" name="Рисунок 8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585" y="2010834"/>
            <a:ext cx="654049" cy="48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1" name="Рисунок 8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9047" y="3361382"/>
            <a:ext cx="571500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2" name="Рисунок 8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451" y="4808009"/>
            <a:ext cx="393700" cy="67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3" name="TextBox 89"/>
          <p:cNvSpPr txBox="1">
            <a:spLocks noChangeArrowheads="1"/>
          </p:cNvSpPr>
          <p:nvPr/>
        </p:nvSpPr>
        <p:spPr bwMode="auto">
          <a:xfrm>
            <a:off x="9877987" y="2499785"/>
            <a:ext cx="564029" cy="220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5449" tIns="27724" rIns="55449" bIns="27724">
            <a:spAutoFit/>
          </a:bodyPr>
          <a:lstStyle>
            <a:lvl1pPr defTabSz="41592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38138" indent="-130175" defTabSz="41592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19113" indent="-103188" defTabSz="41592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27075" indent="-103188" defTabSz="41592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35038" indent="-103188" defTabSz="41592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392238" indent="-103188" defTabSz="41592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849438" indent="-103188" defTabSz="41592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306638" indent="-103188" defTabSz="41592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763838" indent="-103188" defTabSz="41592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uk-UA" altLang="ru-RU" sz="1067" dirty="0">
                <a:solidFill>
                  <a:schemeClr val="bg1"/>
                </a:solidFill>
                <a:latin typeface="Calibri" panose="020F0502020204030204" pitchFamily="34" charset="0"/>
              </a:rPr>
              <a:t>Печінка</a:t>
            </a:r>
            <a:endParaRPr lang="ru-RU" altLang="ru-RU" sz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25314" name="TextBox 90"/>
          <p:cNvSpPr txBox="1">
            <a:spLocks noChangeArrowheads="1"/>
          </p:cNvSpPr>
          <p:nvPr/>
        </p:nvSpPr>
        <p:spPr bwMode="auto">
          <a:xfrm>
            <a:off x="10160001" y="4136514"/>
            <a:ext cx="855774" cy="54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5449" tIns="27724" rIns="55449" bIns="27724">
            <a:spAutoFit/>
          </a:bodyPr>
          <a:lstStyle>
            <a:lvl1pPr defTabSz="41592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38138" indent="-130175" defTabSz="41592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19113" indent="-103188" defTabSz="41592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27075" indent="-103188" defTabSz="41592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35038" indent="-103188" defTabSz="41592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392238" indent="-103188" defTabSz="41592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849438" indent="-103188" defTabSz="41592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306638" indent="-103188" defTabSz="41592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763838" indent="-103188" defTabSz="41592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uk-UA" altLang="ru-RU" sz="1067" dirty="0">
                <a:solidFill>
                  <a:schemeClr val="bg1"/>
                </a:solidFill>
                <a:latin typeface="Calibri" panose="020F0502020204030204" pitchFamily="34" charset="0"/>
              </a:rPr>
              <a:t>Імунна та </a:t>
            </a:r>
          </a:p>
          <a:p>
            <a:pPr algn="ctr"/>
            <a:r>
              <a:rPr lang="uk-UA" altLang="ru-RU" sz="1067" dirty="0">
                <a:solidFill>
                  <a:schemeClr val="bg1"/>
                </a:solidFill>
                <a:latin typeface="Calibri" panose="020F0502020204030204" pitchFamily="34" charset="0"/>
              </a:rPr>
              <a:t>ендокринна </a:t>
            </a:r>
          </a:p>
          <a:p>
            <a:pPr algn="ctr"/>
            <a:r>
              <a:rPr lang="uk-UA" altLang="ru-RU" sz="1067" dirty="0">
                <a:solidFill>
                  <a:schemeClr val="bg1"/>
                </a:solidFill>
                <a:latin typeface="Calibri" panose="020F0502020204030204" pitchFamily="34" charset="0"/>
              </a:rPr>
              <a:t>системи</a:t>
            </a:r>
            <a:endParaRPr lang="ru-RU" altLang="ru-RU" sz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25315" name="Прямоугольник 91"/>
          <p:cNvSpPr>
            <a:spLocks noChangeArrowheads="1"/>
          </p:cNvSpPr>
          <p:nvPr/>
        </p:nvSpPr>
        <p:spPr bwMode="auto">
          <a:xfrm>
            <a:off x="7457017" y="4447117"/>
            <a:ext cx="480672" cy="220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5449" tIns="27724" rIns="55449" bIns="27724">
            <a:spAutoFit/>
          </a:bodyPr>
          <a:lstStyle>
            <a:lvl1pPr defTabSz="41592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38138" indent="-130175" defTabSz="41592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19113" indent="-103188" defTabSz="41592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27075" indent="-103188" defTabSz="41592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35038" indent="-103188" defTabSz="41592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392238" indent="-103188" defTabSz="41592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849438" indent="-103188" defTabSz="41592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306638" indent="-103188" defTabSz="41592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763838" indent="-103188" defTabSz="41592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uk-UA" altLang="ru-RU" sz="1067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Нирки</a:t>
            </a:r>
            <a:endParaRPr lang="ru-RU" altLang="ru-RU" sz="1067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25316" name="Прямоугольник 92"/>
          <p:cNvSpPr>
            <a:spLocks noChangeArrowheads="1"/>
          </p:cNvSpPr>
          <p:nvPr/>
        </p:nvSpPr>
        <p:spPr bwMode="auto">
          <a:xfrm>
            <a:off x="9172846" y="5005955"/>
            <a:ext cx="1325455" cy="461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5449" tIns="27724" rIns="55449" bIns="27724">
            <a:spAutoFit/>
          </a:bodyPr>
          <a:lstStyle>
            <a:lvl1pPr defTabSz="41592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38138" indent="-130175" defTabSz="41592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19113" indent="-103188" defTabSz="41592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27075" indent="-103188" defTabSz="41592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35038" indent="-103188" defTabSz="41592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392238" indent="-103188" defTabSz="41592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849438" indent="-103188" defTabSz="41592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306638" indent="-103188" defTabSz="41592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763838" indent="-103188" defTabSz="41592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uk-UA" altLang="ru-RU" sz="1067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Кишкове-шлунковий</a:t>
            </a:r>
          </a:p>
          <a:p>
            <a:pPr>
              <a:spcAft>
                <a:spcPts val="600"/>
              </a:spcAft>
            </a:pPr>
            <a:r>
              <a:rPr lang="uk-UA" altLang="ru-RU" sz="1067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тракт</a:t>
            </a:r>
            <a:endParaRPr lang="ru-RU" altLang="ru-RU" sz="1067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3408" y="5308874"/>
            <a:ext cx="1144625" cy="98288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91159" y="5538369"/>
            <a:ext cx="961492" cy="82562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09590" y="5712885"/>
            <a:ext cx="1178319" cy="520957"/>
          </a:xfrm>
          <a:prstGeom prst="rect">
            <a:avLst/>
          </a:prstGeom>
        </p:spPr>
      </p:pic>
      <p:pic>
        <p:nvPicPr>
          <p:cNvPr id="38" name="Рисунок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3" y="5284608"/>
            <a:ext cx="1354667" cy="135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Прямоугольник 40"/>
          <p:cNvSpPr>
            <a:spLocks noChangeArrowheads="1"/>
          </p:cNvSpPr>
          <p:nvPr/>
        </p:nvSpPr>
        <p:spPr bwMode="auto">
          <a:xfrm>
            <a:off x="3111168" y="5465840"/>
            <a:ext cx="2108532" cy="281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5449" tIns="27724" rIns="55449" bIns="27724">
            <a:spAutoFit/>
          </a:bodyPr>
          <a:lstStyle>
            <a:lvl1pPr defTabSz="41592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38138" indent="-130175" defTabSz="41592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19113" indent="-103188" defTabSz="41592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27075" indent="-103188" defTabSz="41592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35038" indent="-103188" defTabSz="41592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392238" indent="-103188" defTabSz="41592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849438" indent="-103188" defTabSz="41592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306638" indent="-103188" defTabSz="41592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763838" indent="-103188" defTabSz="41592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uk-UA" altLang="ru-RU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Руйнує озоновий шар</a:t>
            </a:r>
            <a:endParaRPr lang="ru-RU" altLang="ru-RU" sz="1400" dirty="0">
              <a:latin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04793" y="3412074"/>
            <a:ext cx="27097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uk-UA" altLang="ru-RU" sz="1400" dirty="0">
                <a:latin typeface="+mn-lt"/>
                <a:cs typeface="Times New Roman" panose="02020603050405020304" pitchFamily="18" charset="0"/>
              </a:rPr>
              <a:t>репродуктивної системи людини</a:t>
            </a:r>
            <a:endParaRPr lang="uk-UA" altLang="ru-RU" sz="1400" dirty="0">
              <a:latin typeface="+mn-lt"/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2501901" y="3881967"/>
            <a:ext cx="461433" cy="0"/>
          </a:xfrm>
          <a:prstGeom prst="line">
            <a:avLst/>
          </a:prstGeom>
          <a:ln w="38100">
            <a:solidFill>
              <a:srgbClr val="53B958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156"/>
          <p:cNvSpPr>
            <a:spLocks noChangeArrowheads="1"/>
          </p:cNvSpPr>
          <p:nvPr/>
        </p:nvSpPr>
        <p:spPr bwMode="auto">
          <a:xfrm>
            <a:off x="3004793" y="5987466"/>
            <a:ext cx="3371247" cy="780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1587" tIns="20793" rIns="41587" bIns="20793">
            <a:spAutoFit/>
          </a:bodyPr>
          <a:lstStyle>
            <a:lvl1pPr defTabSz="41592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38138" indent="-130175" defTabSz="41592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19113" indent="-103188" defTabSz="41592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27075" indent="-103188" defTabSz="41592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35038" indent="-103188" defTabSz="41592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392238" indent="-103188" defTabSz="41592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849438" indent="-103188" defTabSz="41592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306638" indent="-103188" defTabSz="41592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763838" indent="-103188" defTabSz="41592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uk-UA" altLang="ru-RU" sz="1600" dirty="0" err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Globally</a:t>
            </a:r>
            <a:r>
              <a:rPr lang="uk-UA" altLang="ru-RU" sz="16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altLang="ru-RU" sz="1600" dirty="0" err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Harmonized</a:t>
            </a:r>
            <a:r>
              <a:rPr lang="uk-UA" altLang="ru-RU" sz="16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altLang="ru-RU" sz="1600" dirty="0" err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System</a:t>
            </a:r>
            <a:r>
              <a:rPr lang="uk-UA" altLang="ru-RU" sz="16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altLang="ru-RU" sz="1600" dirty="0" err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uk-UA" altLang="ru-RU" sz="16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altLang="ru-RU" sz="1600" dirty="0" err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uk-UA" altLang="ru-RU" sz="16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altLang="ru-RU" sz="1600" dirty="0" err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Classification</a:t>
            </a:r>
            <a:r>
              <a:rPr lang="uk-UA" altLang="ru-RU" sz="16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altLang="ru-RU" sz="1600" dirty="0" err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uk-UA" altLang="ru-RU" sz="16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altLang="ru-RU" sz="1600" dirty="0" err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Labeling</a:t>
            </a:r>
            <a:r>
              <a:rPr lang="uk-UA" altLang="ru-RU" sz="16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altLang="ru-RU" sz="1600" dirty="0" err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uk-UA" altLang="ru-RU" sz="16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altLang="ru-RU" sz="1600" dirty="0" err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Chemicals</a:t>
            </a:r>
            <a:r>
              <a:rPr lang="uk-UA" altLang="ru-RU" sz="16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(GHS)</a:t>
            </a:r>
            <a:endParaRPr lang="ru-RU" altLang="ru-RU" sz="1600" dirty="0">
              <a:latin typeface="Calibri" panose="020F0502020204030204" pitchFamily="34" charset="0"/>
            </a:endParaRPr>
          </a:p>
        </p:txBody>
      </p:sp>
      <p:sp>
        <p:nvSpPr>
          <p:cNvPr id="44" name="Прямоугольник 162"/>
          <p:cNvSpPr>
            <a:spLocks noChangeArrowheads="1"/>
          </p:cNvSpPr>
          <p:nvPr/>
        </p:nvSpPr>
        <p:spPr bwMode="auto">
          <a:xfrm>
            <a:off x="6840725" y="6215220"/>
            <a:ext cx="3072048" cy="32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1587" tIns="20793" rIns="41587" bIns="20793">
            <a:spAutoFit/>
          </a:bodyPr>
          <a:lstStyle>
            <a:lvl1pPr defTabSz="41592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38138" indent="-130175" defTabSz="41592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19113" indent="-103188" defTabSz="41592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27075" indent="-103188" defTabSz="41592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35038" indent="-103188" defTabSz="41592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392238" indent="-103188" defTabSz="41592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849438" indent="-103188" defTabSz="41592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306638" indent="-103188" defTabSz="41592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763838" indent="-103188" defTabSz="41592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5000"/>
              </a:lnSpc>
              <a:spcAft>
                <a:spcPts val="450"/>
              </a:spcAft>
            </a:pPr>
            <a:r>
              <a:rPr lang="uk-UA" altLang="ru-RU" sz="1600" dirty="0" err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Regulation</a:t>
            </a:r>
            <a:r>
              <a:rPr lang="uk-UA" altLang="ru-RU" sz="16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(EC) </a:t>
            </a:r>
            <a:r>
              <a:rPr lang="uk-UA" altLang="ru-RU" sz="1600" dirty="0" err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No</a:t>
            </a:r>
            <a:r>
              <a:rPr lang="uk-UA" altLang="ru-RU" sz="16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1272/2008 (CLP)</a:t>
            </a:r>
            <a:endParaRPr lang="ru-RU" altLang="ru-RU" sz="1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48191" y="5987466"/>
            <a:ext cx="333375" cy="65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92630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2" descr="Организация серверной, ЦОД под ключ | Связь Интеграция">
            <a:extLst>
              <a:ext uri="{FF2B5EF4-FFF2-40B4-BE49-F238E27FC236}">
                <a16:creationId xmlns:a16="http://schemas.microsoft.com/office/drawing/2014/main" id="{C83192D4-A823-4B38-A146-E7DD5AD67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30" y="3653808"/>
            <a:ext cx="3302000" cy="278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8" descr="Современная школьная мебель |">
            <a:extLst>
              <a:ext uri="{FF2B5EF4-FFF2-40B4-BE49-F238E27FC236}">
                <a16:creationId xmlns:a16="http://schemas.microsoft.com/office/drawing/2014/main" id="{46C38541-3D58-42D1-9E98-047F90C4B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3" y="420775"/>
            <a:ext cx="3954050" cy="3111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4" descr="На Днепропетровщине построят новую амбулаторию">
            <a:extLst>
              <a:ext uri="{FF2B5EF4-FFF2-40B4-BE49-F238E27FC236}">
                <a16:creationId xmlns:a16="http://schemas.microsoft.com/office/drawing/2014/main" id="{076E7A42-40AB-460D-880F-CE92A0DB3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789" y="3641493"/>
            <a:ext cx="4038517" cy="2795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Рисунок 9">
            <a:extLst>
              <a:ext uri="{FF2B5EF4-FFF2-40B4-BE49-F238E27FC236}">
                <a16:creationId xmlns:a16="http://schemas.microsoft.com/office/drawing/2014/main" id="{3E013FB7-D8F1-4BB1-8E00-9C97D9D24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566" y="3653808"/>
            <a:ext cx="4139553" cy="2800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2" descr="POLUS | Термомодернизация - фосадное утепление зданий.">
            <a:extLst>
              <a:ext uri="{FF2B5EF4-FFF2-40B4-BE49-F238E27FC236}">
                <a16:creationId xmlns:a16="http://schemas.microsoft.com/office/drawing/2014/main" id="{9739F714-B90B-4DF7-82E8-2D8F1FA59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596" y="355149"/>
            <a:ext cx="4937523" cy="317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7E0BB8F-3B20-4090-A667-D9017273CD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1383" y="310718"/>
            <a:ext cx="2775415" cy="326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688218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DB1B705-489A-414C-8BC3-83518EC37BA1}"/>
              </a:ext>
            </a:extLst>
          </p:cNvPr>
          <p:cNvSpPr/>
          <p:nvPr/>
        </p:nvSpPr>
        <p:spPr>
          <a:xfrm>
            <a:off x="586318" y="242578"/>
            <a:ext cx="7217833" cy="402757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uk-UA" sz="1867" b="1" dirty="0">
                <a:latin typeface="+mn-lt"/>
              </a:rPr>
              <a:t>Учасник торгів, якій подає пропозицію на суму 100 000 грн. і виконав вимогу нецінових критеріїв за питомою вагою = 10%</a:t>
            </a:r>
          </a:p>
          <a:p>
            <a:pPr eaLnBrk="1" hangingPunct="1">
              <a:defRPr/>
            </a:pPr>
            <a:endParaRPr lang="uk-UA" sz="1867" dirty="0">
              <a:latin typeface="+mn-lt"/>
            </a:endParaRPr>
          </a:p>
          <a:p>
            <a:pPr eaLnBrk="1" hangingPunct="1">
              <a:defRPr/>
            </a:pPr>
            <a:r>
              <a:rPr lang="uk-UA" sz="1867" dirty="0">
                <a:latin typeface="+mn-lt"/>
              </a:rPr>
              <a:t>Коефіцієнт корекції цієї пропозиції буде дорівнювати:</a:t>
            </a:r>
            <a:endParaRPr lang="ru-RU" sz="1867" dirty="0">
              <a:latin typeface="+mn-lt"/>
            </a:endParaRPr>
          </a:p>
          <a:p>
            <a:pPr eaLnBrk="1" hangingPunct="1">
              <a:defRPr/>
            </a:pPr>
            <a:r>
              <a:rPr lang="uk-UA" sz="1867" dirty="0">
                <a:latin typeface="+mn-lt"/>
              </a:rPr>
              <a:t>КК = 1 + 0,1 = 1,</a:t>
            </a:r>
            <a:r>
              <a:rPr lang="ru-RU" sz="1867" dirty="0">
                <a:latin typeface="+mn-lt"/>
              </a:rPr>
              <a:t>10</a:t>
            </a:r>
          </a:p>
          <a:p>
            <a:pPr eaLnBrk="1" hangingPunct="1">
              <a:defRPr/>
            </a:pPr>
            <a:r>
              <a:rPr lang="uk-UA" sz="1867" dirty="0">
                <a:latin typeface="+mn-lt"/>
              </a:rPr>
              <a:t>У такому разі приведена ціна, з якою </a:t>
            </a:r>
          </a:p>
          <a:p>
            <a:pPr eaLnBrk="1" hangingPunct="1">
              <a:defRPr/>
            </a:pPr>
            <a:r>
              <a:rPr lang="uk-UA" sz="1867" dirty="0">
                <a:latin typeface="+mn-lt"/>
              </a:rPr>
              <a:t>Постачальник буде брати участь в аукціоні, </a:t>
            </a:r>
          </a:p>
          <a:p>
            <a:pPr eaLnBrk="1" hangingPunct="1">
              <a:defRPr/>
            </a:pPr>
            <a:r>
              <a:rPr lang="uk-UA" sz="1867" dirty="0">
                <a:latin typeface="+mn-lt"/>
              </a:rPr>
              <a:t>буде дорівнювати: 100 000 грн./ 1,10 = 90 909,09 грн.</a:t>
            </a:r>
          </a:p>
          <a:p>
            <a:pPr eaLnBrk="1" hangingPunct="1">
              <a:defRPr/>
            </a:pPr>
            <a:endParaRPr lang="ru-RU" sz="1867" dirty="0">
              <a:latin typeface="+mn-lt"/>
            </a:endParaRPr>
          </a:p>
          <a:p>
            <a:pPr eaLnBrk="1" hangingPunct="1">
              <a:defRPr/>
            </a:pPr>
            <a:r>
              <a:rPr lang="uk-UA" sz="1867" dirty="0">
                <a:latin typeface="+mn-lt"/>
              </a:rPr>
              <a:t>Тобто пропозиція в 100 000 грн. яка відповідає сумарному значенню нецінових критеріїв дорівнює 90 909,09 грн. у конкурентному аукціоні відносно цінової пропозиції учасників які не відповідають вимогам нецінових критеріїв. </a:t>
            </a:r>
          </a:p>
          <a:p>
            <a:pPr eaLnBrk="1" hangingPunct="1">
              <a:defRPr/>
            </a:pPr>
            <a:endParaRPr lang="uk-UA" sz="1300" dirty="0">
              <a:latin typeface="+mn-lt"/>
            </a:endParaRPr>
          </a:p>
        </p:txBody>
      </p:sp>
      <p:pic>
        <p:nvPicPr>
          <p:cNvPr id="37891" name="Picture 2" descr="Знак Зодиака Весы (Libra) 24.09–23.10 - Знаки Зодиака — характер ...">
            <a:extLst>
              <a:ext uri="{FF2B5EF4-FFF2-40B4-BE49-F238E27FC236}">
                <a16:creationId xmlns:a16="http://schemas.microsoft.com/office/drawing/2014/main" id="{FC184563-16FC-473A-9562-C539D736D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469901"/>
            <a:ext cx="4279900" cy="427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1582FFD-3E25-45E7-811D-4817A2C87B9C}"/>
              </a:ext>
            </a:extLst>
          </p:cNvPr>
          <p:cNvSpPr/>
          <p:nvPr/>
        </p:nvSpPr>
        <p:spPr>
          <a:xfrm>
            <a:off x="586318" y="4449151"/>
            <a:ext cx="7183967" cy="1816266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uk-UA" sz="1867" dirty="0">
                <a:latin typeface="+mn-lt"/>
              </a:rPr>
              <a:t>Важливо знати, що всі </a:t>
            </a:r>
            <a:r>
              <a:rPr lang="uk-UA" sz="1867" i="1" dirty="0">
                <a:latin typeface="+mn-lt"/>
              </a:rPr>
              <a:t>показники</a:t>
            </a:r>
            <a:r>
              <a:rPr lang="uk-UA" sz="1867" dirty="0">
                <a:latin typeface="+mn-lt"/>
              </a:rPr>
              <a:t> у грн. система </a:t>
            </a:r>
            <a:r>
              <a:rPr lang="uk-UA" sz="1867" dirty="0" err="1">
                <a:latin typeface="+mn-lt"/>
              </a:rPr>
              <a:t>ProZorro</a:t>
            </a:r>
            <a:r>
              <a:rPr lang="uk-UA" sz="1867" dirty="0">
                <a:latin typeface="+mn-lt"/>
              </a:rPr>
              <a:t> </a:t>
            </a:r>
          </a:p>
          <a:p>
            <a:pPr eaLnBrk="1" hangingPunct="1">
              <a:defRPr/>
            </a:pPr>
            <a:r>
              <a:rPr lang="uk-UA" sz="1867" dirty="0">
                <a:latin typeface="+mn-lt"/>
              </a:rPr>
              <a:t>розраховує автоматично. </a:t>
            </a:r>
          </a:p>
          <a:p>
            <a:pPr eaLnBrk="1" hangingPunct="1">
              <a:defRPr/>
            </a:pPr>
            <a:endParaRPr lang="uk-UA" sz="1867" dirty="0">
              <a:latin typeface="+mn-lt"/>
            </a:endParaRPr>
          </a:p>
          <a:p>
            <a:pPr eaLnBrk="1" hangingPunct="1">
              <a:defRPr/>
            </a:pPr>
            <a:r>
              <a:rPr lang="uk-UA" sz="1867" dirty="0">
                <a:latin typeface="+mn-lt"/>
              </a:rPr>
              <a:t>Замовнику необхідно лише правильно заповнити форми при </a:t>
            </a:r>
          </a:p>
          <a:p>
            <a:pPr eaLnBrk="1" hangingPunct="1">
              <a:defRPr/>
            </a:pPr>
            <a:r>
              <a:rPr lang="uk-UA" sz="1867" dirty="0">
                <a:latin typeface="+mn-lt"/>
              </a:rPr>
              <a:t>оголошенні закупівлі та прописати нецінові критерії та їх значення в тендерній документації, решту зробить електронна система.</a:t>
            </a:r>
            <a:endParaRPr lang="ru-RU" sz="1867" dirty="0">
              <a:latin typeface="+mn-lt"/>
            </a:endParaRP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6A02DD93-5C58-402E-A114-D4CCCEB0F3C5}"/>
              </a:ext>
            </a:extLst>
          </p:cNvPr>
          <p:cNvSpPr/>
          <p:nvPr/>
        </p:nvSpPr>
        <p:spPr>
          <a:xfrm>
            <a:off x="8011585" y="2178051"/>
            <a:ext cx="1198033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30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F076EF5-0103-4478-92CD-5BB75BEBE251}"/>
              </a:ext>
            </a:extLst>
          </p:cNvPr>
          <p:cNvSpPr/>
          <p:nvPr/>
        </p:nvSpPr>
        <p:spPr>
          <a:xfrm>
            <a:off x="8045451" y="2256368"/>
            <a:ext cx="1056216" cy="276999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uk-UA" sz="1200" b="1" dirty="0">
                <a:latin typeface="+mn-lt"/>
              </a:rPr>
              <a:t>100 000,00</a:t>
            </a:r>
            <a:endParaRPr lang="ru-RU" sz="1200" b="1" dirty="0">
              <a:latin typeface="+mn-lt"/>
            </a:endParaRP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02F277AF-007A-4C68-952B-62EC962F9F26}"/>
              </a:ext>
            </a:extLst>
          </p:cNvPr>
          <p:cNvSpPr/>
          <p:nvPr/>
        </p:nvSpPr>
        <p:spPr>
          <a:xfrm>
            <a:off x="10612968" y="2178051"/>
            <a:ext cx="1198033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30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DBD6820-C7B4-4F62-B37C-90099EF3A965}"/>
              </a:ext>
            </a:extLst>
          </p:cNvPr>
          <p:cNvSpPr/>
          <p:nvPr/>
        </p:nvSpPr>
        <p:spPr>
          <a:xfrm>
            <a:off x="10668001" y="2256367"/>
            <a:ext cx="1087967" cy="276999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uk-UA" sz="1200" b="1" dirty="0">
                <a:latin typeface="+mn-lt"/>
              </a:rPr>
              <a:t>90 909,09</a:t>
            </a:r>
            <a:endParaRPr lang="ru-RU" sz="1200" b="1" dirty="0">
              <a:latin typeface="+mn-lt"/>
            </a:endParaRPr>
          </a:p>
        </p:txBody>
      </p:sp>
      <p:pic>
        <p:nvPicPr>
          <p:cNvPr id="37897" name="Picture 4" descr="Украина гривны | Бесплатно значок">
            <a:extLst>
              <a:ext uri="{FF2B5EF4-FFF2-40B4-BE49-F238E27FC236}">
                <a16:creationId xmlns:a16="http://schemas.microsoft.com/office/drawing/2014/main" id="{57E9E21D-5784-4FC0-B245-4E6A08BB4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084" y="2321984"/>
            <a:ext cx="169333" cy="16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Picture 4" descr="Украина гривны | Бесплатно значок">
            <a:extLst>
              <a:ext uri="{FF2B5EF4-FFF2-40B4-BE49-F238E27FC236}">
                <a16:creationId xmlns:a16="http://schemas.microsoft.com/office/drawing/2014/main" id="{F8495503-9C06-48BE-A543-FA64B7EC9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7367" y="2321984"/>
            <a:ext cx="169333" cy="16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9" name="Рисунок 9">
            <a:extLst>
              <a:ext uri="{FF2B5EF4-FFF2-40B4-BE49-F238E27FC236}">
                <a16:creationId xmlns:a16="http://schemas.microsoft.com/office/drawing/2014/main" id="{B3C600D0-18AF-459C-9EE5-8B974A87CA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901" y="4893734"/>
            <a:ext cx="3147484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7786541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7835" y="693022"/>
            <a:ext cx="6153681" cy="571951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spcAft>
                <a:spcPts val="563"/>
              </a:spcAft>
            </a:pPr>
            <a:r>
              <a:rPr lang="uk-UA" b="1" dirty="0">
                <a:solidFill>
                  <a:srgbClr val="00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НЕЦІНОВІ КРИТЕРІЇ</a:t>
            </a:r>
          </a:p>
          <a:p>
            <a:pPr algn="just">
              <a:spcAft>
                <a:spcPts val="563"/>
              </a:spcAft>
            </a:pPr>
            <a:endParaRPr lang="uk-UA" dirty="0">
              <a:solidFill>
                <a:srgbClr val="000000"/>
              </a:solidFill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uk-UA" dirty="0"/>
              <a:t>Вимоги до </a:t>
            </a:r>
            <a:r>
              <a:rPr lang="uk-UA" b="1" dirty="0"/>
              <a:t>екологічних характеристик </a:t>
            </a:r>
            <a:r>
              <a:rPr lang="uk-UA" dirty="0"/>
              <a:t>варто застосувати у якості нецінових критеріїв замість прямих вимог, у разі якщо замовник має намір встановити такі критерії, але при цьому він не впевнений у тому що: </a:t>
            </a:r>
          </a:p>
          <a:p>
            <a:endParaRPr lang="ru-RU" dirty="0"/>
          </a:p>
          <a:p>
            <a:r>
              <a:rPr lang="uk-UA" dirty="0"/>
              <a:t>а) чи є на українському ринку належні конкурентні умови на продукцію що відповідає встановленим вимогам;</a:t>
            </a:r>
          </a:p>
          <a:p>
            <a:endParaRPr lang="ru-RU" dirty="0"/>
          </a:p>
          <a:p>
            <a:r>
              <a:rPr lang="uk-UA" dirty="0"/>
              <a:t>б) ціна на таку продукцію (більша, менша чи така сама як середня ринкова) дозволить здійснити закупівлю в межах передбачених бюджетних видатків;</a:t>
            </a:r>
          </a:p>
          <a:p>
            <a:endParaRPr lang="ru-RU" dirty="0"/>
          </a:p>
          <a:p>
            <a:r>
              <a:rPr lang="uk-UA" dirty="0"/>
              <a:t>в) чи є постачальник такої продукції якій відповідатиме іншим критеріям технічних специфікації тощо</a:t>
            </a:r>
            <a:r>
              <a:rPr lang="uk-UA" sz="2000" dirty="0"/>
              <a:t>.</a:t>
            </a:r>
            <a:endParaRPr lang="ru-RU" sz="2000" dirty="0"/>
          </a:p>
          <a:p>
            <a:pPr algn="just">
              <a:spcAft>
                <a:spcPts val="563"/>
              </a:spcAft>
            </a:pPr>
            <a:endParaRPr lang="ru-RU" sz="135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uk-UA" sz="1350" dirty="0">
                <a:latin typeface="Calibri" panose="020F0502020204030204" pitchFamily="34" charset="0"/>
                <a:ea typeface="SimSun" panose="02010600030101010101" pitchFamily="2" charset="-122"/>
              </a:rPr>
              <a:t> </a:t>
            </a:r>
            <a:endParaRPr lang="ru-RU" sz="1350" dirty="0"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>
              <a:spcAft>
                <a:spcPts val="750"/>
              </a:spcAft>
            </a:pPr>
            <a:r>
              <a:rPr lang="uk-UA" sz="900" dirty="0">
                <a:latin typeface="Calibri" panose="020F0502020204030204" pitchFamily="34" charset="0"/>
                <a:ea typeface="SimSun" panose="02010600030101010101" pitchFamily="2" charset="-122"/>
              </a:rPr>
              <a:t> </a:t>
            </a:r>
            <a:endParaRPr lang="ru-RU" sz="900" dirty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pic>
        <p:nvPicPr>
          <p:cNvPr id="3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851" y="931561"/>
            <a:ext cx="3178314" cy="4698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92077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hape 225">
            <a:extLst>
              <a:ext uri="{FF2B5EF4-FFF2-40B4-BE49-F238E27FC236}">
                <a16:creationId xmlns:a16="http://schemas.microsoft.com/office/drawing/2014/main" id="{9D1B1816-039F-4612-AC04-55B2A4D005C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864" y="294218"/>
            <a:ext cx="11218333" cy="383116"/>
          </a:xfrm>
        </p:spPr>
        <p:txBody>
          <a:bodyPr vert="horz" wrap="square" lIns="91440" tIns="16933" rIns="0" bIns="45720" numCol="1" anchor="t" anchorCtr="0" compatLnSpc="1">
            <a:prstTxWarp prst="textNoShape">
              <a:avLst/>
            </a:prstTxWarp>
          </a:bodyPr>
          <a:lstStyle/>
          <a:p>
            <a:pPr marL="16933" defTabSz="1219170">
              <a:buClr>
                <a:srgbClr val="366092"/>
              </a:buClr>
              <a:buSzPts val="1400"/>
            </a:pPr>
            <a:r>
              <a:rPr lang="ru-RU" altLang="ru-UA" sz="2000" b="1" dirty="0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 РОЗРАХУНКУ ВИТРАТ ЖИТТ</a:t>
            </a:r>
            <a:r>
              <a:rPr lang="uk-UA" altLang="ru-UA" sz="2000" b="1" dirty="0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ЄВОГО ЦИКЛУ</a:t>
            </a:r>
            <a:br>
              <a:rPr lang="ru-RU" altLang="ru-UA" sz="4267" dirty="0">
                <a:solidFill>
                  <a:srgbClr val="C80F0F"/>
                </a:solidFill>
              </a:rPr>
            </a:br>
            <a:endParaRPr lang="ru-RU" altLang="ru-UA" sz="4267" dirty="0">
              <a:solidFill>
                <a:srgbClr val="C80F0F"/>
              </a:solidFill>
            </a:endParaRPr>
          </a:p>
        </p:txBody>
      </p:sp>
      <p:sp>
        <p:nvSpPr>
          <p:cNvPr id="229" name="Shape 229">
            <a:extLst>
              <a:ext uri="{FF2B5EF4-FFF2-40B4-BE49-F238E27FC236}">
                <a16:creationId xmlns:a16="http://schemas.microsoft.com/office/drawing/2014/main" id="{E87DFE92-1875-4913-8051-EEA7545833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478" y="677334"/>
            <a:ext cx="11011106" cy="563033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6933" rIns="0" bIns="0"/>
          <a:lstStyle>
            <a:lvl1pPr marL="342900" indent="-34290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1219170">
              <a:lnSpc>
                <a:spcPct val="115000"/>
              </a:lnSpc>
              <a:spcBef>
                <a:spcPts val="67"/>
              </a:spcBef>
              <a:buClr>
                <a:srgbClr val="366092"/>
              </a:buClr>
              <a:buSzPts val="2300"/>
            </a:pPr>
            <a:r>
              <a:rPr lang="uk-UA" altLang="ru-UA" sz="1867" b="1" dirty="0">
                <a:solidFill>
                  <a:srgbClr val="000000"/>
                </a:solidFill>
                <a:sym typeface="Arial" panose="020B0604020202020204" pitchFamily="34" charset="0"/>
              </a:rPr>
              <a:t>1</a:t>
            </a:r>
            <a:r>
              <a:rPr lang="uk-UA" altLang="ru-UA" sz="1867" dirty="0">
                <a:solidFill>
                  <a:srgbClr val="000000"/>
                </a:solidFill>
                <a:sym typeface="Arial" panose="020B0604020202020204" pitchFamily="34" charset="0"/>
              </a:rPr>
              <a:t>. Загальна сума всіх витрат життєвого циклу;</a:t>
            </a:r>
          </a:p>
          <a:p>
            <a:pPr algn="just" defTabSz="1219170">
              <a:lnSpc>
                <a:spcPct val="115000"/>
              </a:lnSpc>
              <a:spcBef>
                <a:spcPts val="67"/>
              </a:spcBef>
              <a:buClr>
                <a:srgbClr val="366092"/>
              </a:buClr>
              <a:buSzPts val="2300"/>
            </a:pPr>
            <a:r>
              <a:rPr lang="uk-UA" altLang="ru-UA" sz="1867" b="1" dirty="0">
                <a:solidFill>
                  <a:srgbClr val="000000"/>
                </a:solidFill>
                <a:sym typeface="Arial" panose="020B0604020202020204" pitchFamily="34" charset="0"/>
              </a:rPr>
              <a:t>2</a:t>
            </a:r>
            <a:r>
              <a:rPr lang="uk-UA" altLang="ru-UA" sz="1867" dirty="0">
                <a:solidFill>
                  <a:srgbClr val="000000"/>
                </a:solidFill>
                <a:sym typeface="Arial" panose="020B0604020202020204" pitchFamily="34" charset="0"/>
              </a:rPr>
              <a:t>. Розрахунок витрат життєвого циклу на розрахункову одиницю (км, годину, сторінку і </a:t>
            </a:r>
            <a:r>
              <a:rPr lang="uk-UA" altLang="ru-UA" sz="1867" dirty="0" err="1">
                <a:solidFill>
                  <a:srgbClr val="000000"/>
                </a:solidFill>
                <a:sym typeface="Arial" panose="020B0604020202020204" pitchFamily="34" charset="0"/>
              </a:rPr>
              <a:t>т.п</a:t>
            </a:r>
            <a:r>
              <a:rPr lang="uk-UA" altLang="ru-UA" sz="1867" dirty="0">
                <a:solidFill>
                  <a:srgbClr val="000000"/>
                </a:solidFill>
                <a:sym typeface="Arial" panose="020B0604020202020204" pitchFamily="34" charset="0"/>
              </a:rPr>
              <a:t>.);</a:t>
            </a:r>
          </a:p>
          <a:p>
            <a:pPr algn="just" defTabSz="1219170">
              <a:lnSpc>
                <a:spcPct val="115000"/>
              </a:lnSpc>
              <a:spcBef>
                <a:spcPts val="67"/>
              </a:spcBef>
              <a:buClr>
                <a:srgbClr val="366092"/>
              </a:buClr>
              <a:buSzPts val="2300"/>
            </a:pPr>
            <a:r>
              <a:rPr lang="uk-UA" altLang="ru-UA" sz="1867" b="1" dirty="0">
                <a:solidFill>
                  <a:srgbClr val="000000"/>
                </a:solidFill>
                <a:sym typeface="Arial" panose="020B0604020202020204" pitchFamily="34" charset="0"/>
              </a:rPr>
              <a:t>3</a:t>
            </a:r>
            <a:r>
              <a:rPr lang="uk-UA" altLang="ru-UA" sz="1867" dirty="0">
                <a:solidFill>
                  <a:srgbClr val="000000"/>
                </a:solidFill>
                <a:sym typeface="Arial" panose="020B0604020202020204" pitchFamily="34" charset="0"/>
              </a:rPr>
              <a:t>. Замовник самостійно прораховує вартість життєвого цикл на основі отриманих даних від  учасників.</a:t>
            </a:r>
          </a:p>
          <a:p>
            <a:pPr algn="ctr" defTabSz="1219170">
              <a:buClr>
                <a:srgbClr val="000000"/>
              </a:buClr>
            </a:pPr>
            <a:endParaRPr lang="uk-UA" altLang="ru-UA" sz="2133" b="1" dirty="0">
              <a:solidFill>
                <a:srgbClr val="000000"/>
              </a:solidFill>
              <a:sym typeface="Arial" panose="020B0604020202020204" pitchFamily="34" charset="0"/>
            </a:endParaRPr>
          </a:p>
          <a:p>
            <a:pPr defTabSz="1219170">
              <a:buClr>
                <a:srgbClr val="000000"/>
              </a:buClr>
            </a:pPr>
            <a:r>
              <a:rPr lang="uk-UA" altLang="ru-UA" sz="1867" b="1" dirty="0">
                <a:solidFill>
                  <a:srgbClr val="000000"/>
                </a:solidFill>
                <a:sym typeface="Arial" panose="020B0604020202020204" pitchFamily="34" charset="0"/>
              </a:rPr>
              <a:t>І.  Прямі витрати</a:t>
            </a:r>
            <a:endParaRPr lang="uk-UA" altLang="ru-UA" sz="1867" dirty="0">
              <a:solidFill>
                <a:srgbClr val="000000"/>
              </a:solidFill>
              <a:sym typeface="Arial" panose="020B0604020202020204" pitchFamily="34" charset="0"/>
            </a:endParaRPr>
          </a:p>
          <a:p>
            <a:pPr defTabSz="1219170">
              <a:spcBef>
                <a:spcPts val="800"/>
              </a:spcBef>
              <a:buClr>
                <a:srgbClr val="000000"/>
              </a:buClr>
              <a:buSzPts val="1600"/>
              <a:buFont typeface="Arial" panose="020B0604020202020204" pitchFamily="34" charset="0"/>
              <a:buAutoNum type="arabicParenR"/>
            </a:pPr>
            <a:r>
              <a:rPr lang="uk-UA" altLang="ru-UA" sz="1867" u="sng" dirty="0">
                <a:solidFill>
                  <a:srgbClr val="000000"/>
                </a:solidFill>
                <a:sym typeface="Arial" panose="020B0604020202020204" pitchFamily="34" charset="0"/>
              </a:rPr>
              <a:t>Витрати пов’язані з придбанням</a:t>
            </a:r>
            <a:r>
              <a:rPr lang="uk-UA" altLang="ru-UA" sz="1867" dirty="0">
                <a:solidFill>
                  <a:srgbClr val="000000"/>
                </a:solidFill>
                <a:sym typeface="Arial" panose="020B0604020202020204" pitchFamily="34" charset="0"/>
              </a:rPr>
              <a:t>: </a:t>
            </a:r>
          </a:p>
          <a:p>
            <a:pPr lvl="1" defTabSz="1219170">
              <a:spcBef>
                <a:spcPts val="800"/>
              </a:spcBef>
              <a:buClr>
                <a:srgbClr val="000000"/>
              </a:buClr>
              <a:buSzPts val="1600"/>
              <a:buFont typeface="Arial" panose="020B0604020202020204" pitchFamily="34" charset="0"/>
              <a:buAutoNum type="alphaLcParenR"/>
            </a:pPr>
            <a:r>
              <a:rPr lang="uk-UA" altLang="ru-UA" sz="1867" dirty="0">
                <a:solidFill>
                  <a:srgbClr val="000000"/>
                </a:solidFill>
                <a:sym typeface="Arial" panose="020B0604020202020204" pitchFamily="34" charset="0"/>
              </a:rPr>
              <a:t>Вартість придбання </a:t>
            </a:r>
          </a:p>
          <a:p>
            <a:pPr lvl="1" defTabSz="1219170">
              <a:spcBef>
                <a:spcPts val="800"/>
              </a:spcBef>
              <a:buClr>
                <a:srgbClr val="000000"/>
              </a:buClr>
              <a:buSzPts val="1600"/>
              <a:buFont typeface="Arial" panose="020B0604020202020204" pitchFamily="34" charset="0"/>
              <a:buAutoNum type="alphaLcParenR"/>
            </a:pPr>
            <a:r>
              <a:rPr lang="uk-UA" altLang="ru-UA" sz="1867" dirty="0">
                <a:solidFill>
                  <a:srgbClr val="000000"/>
                </a:solidFill>
                <a:sym typeface="Arial" panose="020B0604020202020204" pitchFamily="34" charset="0"/>
              </a:rPr>
              <a:t>Доставка</a:t>
            </a:r>
          </a:p>
          <a:p>
            <a:pPr lvl="1" defTabSz="1219170">
              <a:spcBef>
                <a:spcPts val="800"/>
              </a:spcBef>
              <a:buClr>
                <a:srgbClr val="000000"/>
              </a:buClr>
              <a:buSzPts val="1600"/>
              <a:buFont typeface="Arial" panose="020B0604020202020204" pitchFamily="34" charset="0"/>
              <a:buAutoNum type="alphaLcParenR"/>
            </a:pPr>
            <a:r>
              <a:rPr lang="uk-UA" altLang="ru-UA" sz="1867" dirty="0">
                <a:solidFill>
                  <a:srgbClr val="000000"/>
                </a:solidFill>
                <a:sym typeface="Arial" panose="020B0604020202020204" pitchFamily="34" charset="0"/>
              </a:rPr>
              <a:t>Монтаж</a:t>
            </a:r>
          </a:p>
          <a:p>
            <a:pPr lvl="1" defTabSz="1219170">
              <a:spcBef>
                <a:spcPts val="800"/>
              </a:spcBef>
              <a:buClr>
                <a:srgbClr val="000000"/>
              </a:buClr>
              <a:buSzPts val="1600"/>
              <a:buFont typeface="Arial" panose="020B0604020202020204" pitchFamily="34" charset="0"/>
              <a:buAutoNum type="alphaLcParenR"/>
            </a:pPr>
            <a:r>
              <a:rPr lang="uk-UA" altLang="ru-UA" sz="1867" dirty="0">
                <a:solidFill>
                  <a:srgbClr val="000000"/>
                </a:solidFill>
                <a:sym typeface="Arial" panose="020B0604020202020204" pitchFamily="34" charset="0"/>
              </a:rPr>
              <a:t>Пусконалагоджувальні роботи</a:t>
            </a:r>
          </a:p>
          <a:p>
            <a:pPr lvl="1" defTabSz="1219170">
              <a:spcBef>
                <a:spcPts val="800"/>
              </a:spcBef>
              <a:buClr>
                <a:srgbClr val="000000"/>
              </a:buClr>
              <a:buSzPts val="1600"/>
              <a:buFont typeface="Arial" panose="020B0604020202020204" pitchFamily="34" charset="0"/>
              <a:buAutoNum type="alphaLcParenR"/>
            </a:pPr>
            <a:r>
              <a:rPr lang="uk-UA" altLang="ru-UA" sz="1867" dirty="0">
                <a:solidFill>
                  <a:srgbClr val="000000"/>
                </a:solidFill>
                <a:sym typeface="Arial" panose="020B0604020202020204" pitchFamily="34" charset="0"/>
              </a:rPr>
              <a:t>Навчання персоналу</a:t>
            </a:r>
          </a:p>
          <a:p>
            <a:pPr defTabSz="1219170">
              <a:spcBef>
                <a:spcPts val="800"/>
              </a:spcBef>
              <a:buClr>
                <a:srgbClr val="000000"/>
              </a:buClr>
              <a:buSzPts val="1600"/>
              <a:buFont typeface="Arial" panose="020B0604020202020204" pitchFamily="34" charset="0"/>
              <a:buAutoNum type="arabicParenR"/>
            </a:pPr>
            <a:r>
              <a:rPr lang="uk-UA" altLang="ru-UA" sz="1867" u="sng" dirty="0">
                <a:solidFill>
                  <a:srgbClr val="000000"/>
                </a:solidFill>
                <a:sym typeface="Arial" panose="020B0604020202020204" pitchFamily="34" charset="0"/>
              </a:rPr>
              <a:t>Експлуатаційні витрати</a:t>
            </a:r>
            <a:r>
              <a:rPr lang="uk-UA" altLang="ru-UA" sz="1867" dirty="0">
                <a:solidFill>
                  <a:srgbClr val="000000"/>
                </a:solidFill>
                <a:sym typeface="Arial" panose="020B0604020202020204" pitchFamily="34" charset="0"/>
              </a:rPr>
              <a:t>: споживання електроенергії і </a:t>
            </a:r>
            <a:r>
              <a:rPr lang="uk-UA" altLang="ru-UA" sz="1867" dirty="0" err="1">
                <a:solidFill>
                  <a:srgbClr val="000000"/>
                </a:solidFill>
                <a:sym typeface="Arial" panose="020B0604020202020204" pitchFamily="34" charset="0"/>
              </a:rPr>
              <a:t>т.п</a:t>
            </a:r>
            <a:r>
              <a:rPr lang="uk-UA" altLang="ru-UA" sz="1867" dirty="0">
                <a:solidFill>
                  <a:srgbClr val="000000"/>
                </a:solidFill>
                <a:sym typeface="Arial" panose="020B0604020202020204" pitchFamily="34" charset="0"/>
              </a:rPr>
              <a:t>., витратні матеріали</a:t>
            </a:r>
          </a:p>
          <a:p>
            <a:pPr defTabSz="1219170">
              <a:spcBef>
                <a:spcPts val="800"/>
              </a:spcBef>
              <a:buClr>
                <a:srgbClr val="000000"/>
              </a:buClr>
              <a:buSzPts val="1600"/>
              <a:buFont typeface="Arial" panose="020B0604020202020204" pitchFamily="34" charset="0"/>
              <a:buAutoNum type="arabicParenR"/>
            </a:pPr>
            <a:r>
              <a:rPr lang="uk-UA" altLang="ru-UA" sz="1867" u="sng" dirty="0">
                <a:solidFill>
                  <a:srgbClr val="000000"/>
                </a:solidFill>
                <a:sym typeface="Arial" panose="020B0604020202020204" pitchFamily="34" charset="0"/>
              </a:rPr>
              <a:t>Витрати на технічне обслуговування та ремонти</a:t>
            </a:r>
            <a:endParaRPr lang="uk-UA" altLang="ru-UA" sz="1867" dirty="0">
              <a:solidFill>
                <a:srgbClr val="000000"/>
              </a:solidFill>
              <a:sym typeface="Arial" panose="020B0604020202020204" pitchFamily="34" charset="0"/>
            </a:endParaRPr>
          </a:p>
          <a:p>
            <a:pPr defTabSz="1219170">
              <a:spcBef>
                <a:spcPts val="800"/>
              </a:spcBef>
              <a:buClr>
                <a:srgbClr val="000000"/>
              </a:buClr>
              <a:buSzPts val="1600"/>
              <a:buFont typeface="Arial" panose="020B0604020202020204" pitchFamily="34" charset="0"/>
              <a:buAutoNum type="arabicParenR"/>
            </a:pPr>
            <a:r>
              <a:rPr lang="uk-UA" altLang="ru-UA" sz="1867" u="sng" dirty="0">
                <a:solidFill>
                  <a:srgbClr val="000000"/>
                </a:solidFill>
                <a:sym typeface="Arial" panose="020B0604020202020204" pitchFamily="34" charset="0"/>
              </a:rPr>
              <a:t>Витрати на утилізацію</a:t>
            </a:r>
          </a:p>
          <a:p>
            <a:pPr algn="just" defTabSz="1219170">
              <a:spcBef>
                <a:spcPts val="800"/>
              </a:spcBef>
              <a:buClr>
                <a:srgbClr val="000000"/>
              </a:buClr>
            </a:pPr>
            <a:r>
              <a:rPr lang="uk-UA" altLang="ru-UA" sz="1867" b="1" dirty="0">
                <a:solidFill>
                  <a:srgbClr val="000000"/>
                </a:solidFill>
                <a:sym typeface="Arial" panose="020B0604020202020204" pitchFamily="34" charset="0"/>
              </a:rPr>
              <a:t>II.  </a:t>
            </a:r>
            <a:r>
              <a:rPr lang="uk-UA" altLang="ru-UA" sz="1867" b="1" u="sng" dirty="0">
                <a:solidFill>
                  <a:srgbClr val="000000"/>
                </a:solidFill>
                <a:sym typeface="Arial" panose="020B0604020202020204" pitchFamily="34" charset="0"/>
              </a:rPr>
              <a:t>Непрямі</a:t>
            </a:r>
            <a:r>
              <a:rPr lang="uk-UA" altLang="ru-UA" sz="1867" u="sng" dirty="0">
                <a:solidFill>
                  <a:srgbClr val="000000"/>
                </a:solidFill>
                <a:sym typeface="Arial" panose="020B0604020202020204" pitchFamily="34" charset="0"/>
              </a:rPr>
              <a:t> </a:t>
            </a:r>
            <a:r>
              <a:rPr lang="uk-UA" altLang="ru-UA" sz="1867" b="1" u="sng" dirty="0">
                <a:solidFill>
                  <a:srgbClr val="000000"/>
                </a:solidFill>
                <a:sym typeface="Arial" panose="020B0604020202020204" pitchFamily="34" charset="0"/>
              </a:rPr>
              <a:t>витрати</a:t>
            </a:r>
            <a:r>
              <a:rPr lang="uk-UA" altLang="ru-UA" sz="1867" u="sng" dirty="0">
                <a:solidFill>
                  <a:srgbClr val="000000"/>
                </a:solidFill>
                <a:sym typeface="Arial" panose="020B0604020202020204" pitchFamily="34" charset="0"/>
              </a:rPr>
              <a:t>, ті що віднесені до зовнішніх екологічних чинників, пов'язаних з продуктом, послугами або роботами протягом свого життєвого циклу.</a:t>
            </a:r>
            <a:endParaRPr lang="uk-UA" altLang="ru-UA" sz="1867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87F8C4F-A4A5-43F1-A751-52A8EAC5A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9368" y="301841"/>
            <a:ext cx="5173950" cy="6254318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E7EB0E2-B62C-4553-A4B4-AD9B6B9F1397}"/>
              </a:ext>
            </a:extLst>
          </p:cNvPr>
          <p:cNvSpPr txBox="1"/>
          <p:nvPr/>
        </p:nvSpPr>
        <p:spPr>
          <a:xfrm>
            <a:off x="366204" y="568067"/>
            <a:ext cx="524448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 i="0" dirty="0">
                <a:solidFill>
                  <a:srgbClr val="333333"/>
                </a:solidFill>
                <a:effectLst/>
              </a:rPr>
              <a:t>Документ встановлює, що критерій вартості життєвого циклу можна застосовувати при закупівлі таких товарів: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333333"/>
                </a:solidFill>
                <a:effectLst/>
              </a:rPr>
              <a:t> офісне устаткування і приладдя 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333333"/>
                </a:solidFill>
                <a:effectLst/>
              </a:rPr>
              <a:t> медичне обладнання і вироби медичного призначення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333333"/>
                </a:solidFill>
                <a:effectLst/>
              </a:rPr>
              <a:t> телевізійне й аудіовізуального обладнання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333333"/>
                </a:solidFill>
                <a:effectLst/>
              </a:rPr>
              <a:t> комп'ютерне обладнання і приладдя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333333"/>
                </a:solidFill>
                <a:effectLst/>
              </a:rPr>
              <a:t> електронне обладнання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333333"/>
                </a:solidFill>
                <a:effectLst/>
              </a:rPr>
              <a:t> великовантажні </a:t>
            </a:r>
            <a:r>
              <a:rPr lang="uk-UA" b="0" i="0" dirty="0" err="1">
                <a:solidFill>
                  <a:srgbClr val="333333"/>
                </a:solidFill>
                <a:effectLst/>
              </a:rPr>
              <a:t>мототранспортні</a:t>
            </a:r>
            <a:r>
              <a:rPr lang="uk-UA" b="0" i="0" dirty="0">
                <a:solidFill>
                  <a:srgbClr val="333333"/>
                </a:solidFill>
                <a:effectLst/>
              </a:rPr>
              <a:t> засоби;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333333"/>
                </a:solidFill>
                <a:effectLst/>
              </a:rPr>
              <a:t> шкільні меблі;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333333"/>
                </a:solidFill>
                <a:effectLst/>
              </a:rPr>
              <a:t> фурнітура;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333333"/>
                </a:solidFill>
                <a:effectLst/>
              </a:rPr>
              <a:t> конструкції та їх частини;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333333"/>
                </a:solidFill>
                <a:effectLst/>
              </a:rPr>
              <a:t> готові текстильні вироби;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333333"/>
                </a:solidFill>
                <a:effectLst/>
              </a:rPr>
              <a:t> механічні запасні частини, крім двигунів і частин двигунів.  </a:t>
            </a:r>
          </a:p>
        </p:txBody>
      </p:sp>
    </p:spTree>
    <p:extLst>
      <p:ext uri="{BB962C8B-B14F-4D97-AF65-F5344CB8AC3E}">
        <p14:creationId xmlns:p14="http://schemas.microsoft.com/office/powerpoint/2010/main" val="716531403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11">
            <a:extLst>
              <a:ext uri="{FF2B5EF4-FFF2-40B4-BE49-F238E27FC236}">
                <a16:creationId xmlns:a16="http://schemas.microsoft.com/office/drawing/2014/main" id="{6F5FA765-C15F-4D39-B373-77D73B0C063B}"/>
              </a:ext>
            </a:extLst>
          </p:cNvPr>
          <p:cNvGrpSpPr/>
          <p:nvPr/>
        </p:nvGrpSpPr>
        <p:grpSpPr>
          <a:xfrm>
            <a:off x="6190488" y="867747"/>
            <a:ext cx="4710465" cy="4792389"/>
            <a:chOff x="3637481" y="2012563"/>
            <a:chExt cx="3872571" cy="3868092"/>
          </a:xfrm>
        </p:grpSpPr>
        <p:pic>
          <p:nvPicPr>
            <p:cNvPr id="5" name="Grafik 12">
              <a:extLst>
                <a:ext uri="{FF2B5EF4-FFF2-40B4-BE49-F238E27FC236}">
                  <a16:creationId xmlns:a16="http://schemas.microsoft.com/office/drawing/2014/main" id="{12DBC5FF-FF67-4BF7-B5CD-E09A2A0C87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37481" y="2012563"/>
              <a:ext cx="3872571" cy="3868092"/>
            </a:xfrm>
            <a:prstGeom prst="rect">
              <a:avLst/>
            </a:prstGeom>
          </p:spPr>
        </p:pic>
        <p:pic>
          <p:nvPicPr>
            <p:cNvPr id="6" name="Grafik 13">
              <a:extLst>
                <a:ext uri="{FF2B5EF4-FFF2-40B4-BE49-F238E27FC236}">
                  <a16:creationId xmlns:a16="http://schemas.microsoft.com/office/drawing/2014/main" id="{D0B2E8C8-C7B9-41DB-A62C-F81C0131B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45836" y="2253160"/>
              <a:ext cx="3255920" cy="3412299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EF1253C-B9C3-47C5-A0C9-5503242DE437}"/>
              </a:ext>
            </a:extLst>
          </p:cNvPr>
          <p:cNvSpPr txBox="1"/>
          <p:nvPr/>
        </p:nvSpPr>
        <p:spPr>
          <a:xfrm>
            <a:off x="590067" y="1974882"/>
            <a:ext cx="4710464" cy="20512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818" algn="ctr" defTabSz="913635" rt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tabLst>
                <a:tab pos="180818" algn="l"/>
              </a:tabLst>
            </a:pPr>
            <a:r>
              <a:rPr lang="uk-UA" sz="2000" b="1" spc="50" dirty="0">
                <a:solidFill>
                  <a:srgbClr val="C00000"/>
                </a:solidFill>
                <a:ea typeface="ＭＳ Ｐゴシック" charset="-128"/>
                <a:cs typeface="Arial" panose="020B0604020202020204" pitchFamily="34" charset="0"/>
              </a:rPr>
              <a:t>Оцінка життєвого циклу об'єкту будівництва:</a:t>
            </a:r>
          </a:p>
          <a:p>
            <a:pPr marL="180818" algn="ctr" defTabSz="913635" rt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tabLst>
                <a:tab pos="180818" algn="l"/>
              </a:tabLst>
            </a:pPr>
            <a:r>
              <a:rPr lang="uk-UA" sz="2000" spc="50" dirty="0">
                <a:solidFill>
                  <a:srgbClr val="414042"/>
                </a:solidFill>
                <a:ea typeface="ＭＳ Ｐゴシック" charset="-128"/>
                <a:cs typeface="Arial" panose="020B0604020202020204" pitchFamily="34" charset="0"/>
              </a:rPr>
              <a:t>врахування потенціалу поліпшення, цілісності та ефективності проекту</a:t>
            </a:r>
          </a:p>
        </p:txBody>
      </p:sp>
    </p:spTree>
    <p:extLst>
      <p:ext uri="{BB962C8B-B14F-4D97-AF65-F5344CB8AC3E}">
        <p14:creationId xmlns:p14="http://schemas.microsoft.com/office/powerpoint/2010/main" val="3977005849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тексту 1">
            <a:extLst>
              <a:ext uri="{FF2B5EF4-FFF2-40B4-BE49-F238E27FC236}">
                <a16:creationId xmlns:a16="http://schemas.microsoft.com/office/drawing/2014/main" id="{832FDB65-490A-43A0-AABF-7E5F0E63AC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9757" y="1050152"/>
            <a:ext cx="10583355" cy="3786443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ДСТУ 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ISO</a:t>
            </a:r>
            <a:r>
              <a:rPr lang="uk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15686-1</a:t>
            </a:r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:2020 </a:t>
            </a:r>
            <a:r>
              <a:rPr lang="uk-UA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БУДІВЛІ ТА ОБ’ЄКТИ НЕРУХОМОГО МАЙНА. </a:t>
            </a:r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ПЛАНУВАННЯ СТРОКУ ЕКСПЛУАТАЦІЇ. </a:t>
            </a:r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Частина 5. Оцінювання вартості життєвого циклу (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ISO</a:t>
            </a:r>
            <a:r>
              <a:rPr lang="uk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15686-1:2011</a:t>
            </a:r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IDT)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6A49B09-0C34-4A6B-9BD4-BE78263E9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757" y="329427"/>
            <a:ext cx="11355154" cy="720725"/>
          </a:xfrm>
        </p:spPr>
        <p:txBody>
          <a:bodyPr/>
          <a:lstStyle/>
          <a:p>
            <a:r>
              <a:rPr lang="uk-UA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Нові підходи у методі оцінювання вартості об'єктів будівництва та реконструкції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9863EE-549F-4B09-9561-8D69805C863E}"/>
              </a:ext>
            </a:extLst>
          </p:cNvPr>
          <p:cNvSpPr txBox="1"/>
          <p:nvPr/>
        </p:nvSpPr>
        <p:spPr>
          <a:xfrm>
            <a:off x="599757" y="2081773"/>
            <a:ext cx="10839387" cy="2878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Застосовування підходу розрахунку вартості життєвого циклу (</a:t>
            </a:r>
            <a:r>
              <a:rPr lang="uk-U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life-cycle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costing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LCC) за стандартизованою методологією яка є уніфікованою на міжнародному рівні:</a:t>
            </a: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наближує імплементацію законодавства ЄС у сфері будівництва та публічних закупівель;</a:t>
            </a: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забезпечує оцінювання ефективності витрат публічного сектору на будівництво;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створює більш сприятливі умови для впровадження енергоефективних, </a:t>
            </a:r>
            <a:r>
              <a:rPr lang="uk-U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ресурсозберігальних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і більш чистих технологій у будівництві.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LCC дозволить визначити реальну вартість 1 </a:t>
            </a:r>
            <a:r>
              <a:rPr lang="uk-U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кв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м об’єкту виходячи з його експлуатаційних характеристик, усіх витрат на утримання (у тому числі енергетичні), впливи на довкілля, строк експлуатації та утилізацію.   </a:t>
            </a:r>
          </a:p>
        </p:txBody>
      </p:sp>
    </p:spTree>
    <p:extLst>
      <p:ext uri="{BB962C8B-B14F-4D97-AF65-F5344CB8AC3E}">
        <p14:creationId xmlns:p14="http://schemas.microsoft.com/office/powerpoint/2010/main" val="4104842053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584" y="438676"/>
            <a:ext cx="6596127" cy="239506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89223" y="3083450"/>
            <a:ext cx="4093029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latin typeface="+mn-lt"/>
                <a:ea typeface="Calibri" panose="020F0502020204030204" pitchFamily="34" charset="0"/>
              </a:rPr>
              <a:t>ДЯКУЮ ЗА УВАГУ !!!</a:t>
            </a:r>
          </a:p>
          <a:p>
            <a:pPr algn="ctr"/>
            <a:endParaRPr lang="uk-UA" sz="3200" b="1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78736" y="3710524"/>
            <a:ext cx="4314001" cy="120032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400" b="1" dirty="0">
                <a:latin typeface="Roboto"/>
                <a:hlinkClick r:id="rId3"/>
              </a:rPr>
              <a:t>svitlana.berzina@gmail.com</a:t>
            </a:r>
            <a:endParaRPr lang="en-US" sz="2400" b="1" dirty="0">
              <a:latin typeface="Roboto"/>
            </a:endParaRPr>
          </a:p>
          <a:p>
            <a:endParaRPr lang="en-US" sz="2400" b="1" dirty="0">
              <a:latin typeface="Roboto"/>
            </a:endParaRPr>
          </a:p>
          <a:p>
            <a:pPr algn="ctr"/>
            <a:r>
              <a:rPr lang="en-US" sz="2400" b="1" dirty="0">
                <a:latin typeface="Roboto"/>
              </a:rPr>
              <a:t>+38-099-642-81-57</a:t>
            </a:r>
            <a:endParaRPr lang="en-US" sz="2400" b="1" i="0" dirty="0">
              <a:effectLst/>
              <a:latin typeface="Roboto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835" y="2547311"/>
            <a:ext cx="1823357" cy="176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251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Bildplatzhalter 32">
            <a:extLst>
              <a:ext uri="{FF2B5EF4-FFF2-40B4-BE49-F238E27FC236}">
                <a16:creationId xmlns:a16="http://schemas.microsoft.com/office/drawing/2014/main" id="{D4668C4A-0E27-477E-A1BB-10BAB21D0C2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11942" r="11942"/>
          <a:stretch/>
        </p:blipFill>
        <p:spPr>
          <a:xfrm>
            <a:off x="6401061" y="154903"/>
            <a:ext cx="5150063" cy="579113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0659" y="481044"/>
            <a:ext cx="4752975" cy="1008112"/>
          </a:xfrm>
        </p:spPr>
        <p:txBody>
          <a:bodyPr/>
          <a:lstStyle/>
          <a:p>
            <a:pPr algn="l" rtl="0"/>
            <a:r>
              <a:rPr lang="en-US" sz="2400" b="1" dirty="0">
                <a:latin typeface="+mn-lt"/>
                <a:cs typeface="Arial" panose="020B0604020202020204" pitchFamily="34" charset="0"/>
              </a:rPr>
              <a:t>Кліматичні та </a:t>
            </a:r>
            <a:r>
              <a:rPr lang="uk-UA" sz="2400" b="1" dirty="0">
                <a:latin typeface="+mn-lt"/>
                <a:cs typeface="Arial" panose="020B0604020202020204" pitchFamily="34" charset="0"/>
              </a:rPr>
              <a:t>енергетичні</a:t>
            </a:r>
            <a:r>
              <a:rPr lang="en-US" sz="2400" b="1" dirty="0">
                <a:latin typeface="+mn-lt"/>
                <a:cs typeface="Arial" panose="020B0604020202020204" pitchFamily="34" charset="0"/>
              </a:rPr>
              <a:t> </a:t>
            </a:r>
            <a:br>
              <a:rPr lang="uk-UA" sz="2400" b="1" dirty="0">
                <a:latin typeface="+mn-lt"/>
                <a:cs typeface="Arial" panose="020B0604020202020204" pitchFamily="34" charset="0"/>
              </a:rPr>
            </a:br>
            <a:r>
              <a:rPr lang="uk-UA" sz="2400" b="1" dirty="0">
                <a:latin typeface="+mn-lt"/>
                <a:cs typeface="Arial" panose="020B0604020202020204" pitchFamily="34" charset="0"/>
              </a:rPr>
              <a:t>цілі</a:t>
            </a:r>
            <a:r>
              <a:rPr lang="en-US" sz="2400" b="1" dirty="0">
                <a:latin typeface="+mn-lt"/>
                <a:cs typeface="Arial" panose="020B0604020202020204" pitchFamily="34" charset="0"/>
              </a:rPr>
              <a:t> 2030 року</a:t>
            </a:r>
            <a:endParaRPr lang="en-GB" sz="24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6323306" y="5972621"/>
            <a:ext cx="55452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600"/>
              </a:spcBef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ts val="600"/>
              </a:spcBef>
              <a:spcAft>
                <a:spcPts val="60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ts val="600"/>
              </a:spcBef>
              <a:spcAft>
                <a:spcPts val="600"/>
              </a:spcAft>
              <a:buChar char="•"/>
              <a:defRPr sz="1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ts val="600"/>
              </a:spcBef>
              <a:spcAft>
                <a:spcPts val="600"/>
              </a:spcAft>
              <a:buChar char="•"/>
              <a:defRPr sz="1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ts val="600"/>
              </a:spcBef>
              <a:spcAft>
                <a:spcPts val="600"/>
              </a:spcAft>
              <a:buChar char="•"/>
              <a:defRPr sz="1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ts val="600"/>
              </a:spcAft>
              <a:buChar char="•"/>
              <a:defRPr sz="1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ts val="600"/>
              </a:spcAft>
              <a:buChar char="•"/>
              <a:defRPr sz="1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ts val="600"/>
              </a:spcAft>
              <a:buChar char="•"/>
              <a:defRPr sz="1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ts val="600"/>
              </a:spcAft>
              <a:buChar char="•"/>
              <a:defRPr sz="1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l" rtl="0">
              <a:spcBef>
                <a:spcPct val="20000"/>
              </a:spcBef>
              <a:buFontTx/>
              <a:buNone/>
            </a:pPr>
            <a:r>
              <a:rPr lang="de-DE" altLang="de-DE" sz="18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https://ec.europa.eu/clima/policies/strategies/2030_de</a:t>
            </a:r>
          </a:p>
        </p:txBody>
      </p:sp>
      <p:grpSp>
        <p:nvGrpSpPr>
          <p:cNvPr id="3" name="Gruppieren 5"/>
          <p:cNvGrpSpPr/>
          <p:nvPr/>
        </p:nvGrpSpPr>
        <p:grpSpPr>
          <a:xfrm>
            <a:off x="515737" y="1801488"/>
            <a:ext cx="2746551" cy="2412259"/>
            <a:chOff x="130119" y="3807566"/>
            <a:chExt cx="2746550" cy="2412259"/>
          </a:xfrm>
        </p:grpSpPr>
        <p:sp>
          <p:nvSpPr>
            <p:cNvPr id="7" name="Ellipse 6"/>
            <p:cNvSpPr/>
            <p:nvPr/>
          </p:nvSpPr>
          <p:spPr>
            <a:xfrm>
              <a:off x="255258" y="3807566"/>
              <a:ext cx="2496272" cy="2412259"/>
            </a:xfrm>
            <a:prstGeom prst="ellipse">
              <a:avLst/>
            </a:prstGeom>
            <a:solidFill>
              <a:schemeClr val="accent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sz="1400"/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130119" y="4517943"/>
              <a:ext cx="274655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de-DE" altLang="de-DE" sz="3600" dirty="0">
                  <a:solidFill>
                    <a:schemeClr val="bg1"/>
                  </a:solidFill>
                </a:rPr>
                <a:t>&gt;</a:t>
              </a:r>
              <a:r>
                <a:rPr lang="de-DE" altLang="de-DE" sz="3600" b="1" dirty="0">
                  <a:solidFill>
                    <a:schemeClr val="bg1"/>
                  </a:solidFill>
                </a:rPr>
                <a:t>32,5%</a:t>
              </a:r>
            </a:p>
            <a:p>
              <a:pPr algn="ctr" rtl="0"/>
              <a:r>
                <a:rPr lang="en-GB" altLang="de-DE" sz="1400" dirty="0" err="1">
                  <a:solidFill>
                    <a:schemeClr val="bg1"/>
                  </a:solidFill>
                </a:rPr>
                <a:t>Підвищення</a:t>
              </a:r>
              <a:r>
                <a:rPr lang="en-GB" altLang="de-DE" sz="1400" dirty="0">
                  <a:solidFill>
                    <a:schemeClr val="bg1"/>
                  </a:solidFill>
                </a:rPr>
                <a:t> </a:t>
              </a:r>
              <a:endParaRPr lang="ru-RU" altLang="de-DE" sz="1400" dirty="0">
                <a:solidFill>
                  <a:schemeClr val="bg1"/>
                </a:solidFill>
              </a:endParaRPr>
            </a:p>
            <a:p>
              <a:pPr algn="ctr" rtl="0"/>
              <a:r>
                <a:rPr lang="en-GB" altLang="de-DE" sz="1400" dirty="0" err="1">
                  <a:solidFill>
                    <a:schemeClr val="bg1"/>
                  </a:solidFill>
                </a:rPr>
                <a:t>енергоефективності</a:t>
              </a:r>
              <a:endParaRPr lang="en-GB" altLang="de-DE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uppieren 8"/>
          <p:cNvGrpSpPr/>
          <p:nvPr/>
        </p:nvGrpSpPr>
        <p:grpSpPr>
          <a:xfrm>
            <a:off x="3275877" y="1844344"/>
            <a:ext cx="2498387" cy="2412259"/>
            <a:chOff x="3849790" y="1395307"/>
            <a:chExt cx="2498386" cy="2412259"/>
          </a:xfrm>
        </p:grpSpPr>
        <p:sp>
          <p:nvSpPr>
            <p:cNvPr id="10" name="Ellipse 9"/>
            <p:cNvSpPr/>
            <p:nvPr/>
          </p:nvSpPr>
          <p:spPr>
            <a:xfrm>
              <a:off x="3851904" y="1395307"/>
              <a:ext cx="2496272" cy="2412259"/>
            </a:xfrm>
            <a:prstGeom prst="ellipse">
              <a:avLst/>
            </a:prstGeom>
            <a:solidFill>
              <a:schemeClr val="tx1">
                <a:lumMod val="75000"/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sz="1400"/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3849790" y="2019970"/>
              <a:ext cx="249627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GB" altLang="de-DE" sz="3600" dirty="0">
                  <a:solidFill>
                    <a:schemeClr val="bg1"/>
                  </a:solidFill>
                </a:rPr>
                <a:t>&gt;</a:t>
              </a:r>
              <a:r>
                <a:rPr lang="en-GB" altLang="de-DE" sz="3600" b="1" dirty="0">
                  <a:solidFill>
                    <a:schemeClr val="bg1"/>
                  </a:solidFill>
                </a:rPr>
                <a:t>32%</a:t>
              </a:r>
              <a:endParaRPr lang="en-GB" altLang="de-DE" sz="3600" dirty="0">
                <a:solidFill>
                  <a:schemeClr val="bg1"/>
                </a:solidFill>
              </a:endParaRPr>
            </a:p>
            <a:p>
              <a:pPr algn="ctr" rtl="0"/>
              <a:r>
                <a:rPr lang="en-GB" altLang="de-DE" sz="1400" dirty="0" err="1">
                  <a:solidFill>
                    <a:schemeClr val="bg1"/>
                  </a:solidFill>
                </a:rPr>
                <a:t>Відновлювані</a:t>
              </a:r>
              <a:r>
                <a:rPr lang="en-GB" altLang="de-DE" sz="1400" dirty="0">
                  <a:solidFill>
                    <a:schemeClr val="bg1"/>
                  </a:solidFill>
                </a:rPr>
                <a:t> </a:t>
              </a:r>
              <a:endParaRPr lang="ru-RU" altLang="de-DE" sz="1400" dirty="0">
                <a:solidFill>
                  <a:schemeClr val="bg1"/>
                </a:solidFill>
              </a:endParaRPr>
            </a:p>
            <a:p>
              <a:pPr algn="ctr" rtl="0"/>
              <a:r>
                <a:rPr lang="en-GB" altLang="de-DE" sz="1400" dirty="0" err="1">
                  <a:solidFill>
                    <a:schemeClr val="bg1"/>
                  </a:solidFill>
                </a:rPr>
                <a:t>джерела</a:t>
              </a:r>
              <a:r>
                <a:rPr lang="en-GB" altLang="de-DE" sz="1400" dirty="0">
                  <a:solidFill>
                    <a:schemeClr val="bg1"/>
                  </a:solidFill>
                </a:rPr>
                <a:t> енергії</a:t>
              </a:r>
            </a:p>
          </p:txBody>
        </p:sp>
      </p:grpSp>
      <p:grpSp>
        <p:nvGrpSpPr>
          <p:cNvPr id="6" name="Gruppieren 12"/>
          <p:cNvGrpSpPr/>
          <p:nvPr/>
        </p:nvGrpSpPr>
        <p:grpSpPr>
          <a:xfrm>
            <a:off x="1889011" y="4012439"/>
            <a:ext cx="2496272" cy="2412259"/>
            <a:chOff x="312861" y="1395307"/>
            <a:chExt cx="2496272" cy="2412259"/>
          </a:xfrm>
        </p:grpSpPr>
        <p:sp>
          <p:nvSpPr>
            <p:cNvPr id="14" name="Ellipse 13"/>
            <p:cNvSpPr/>
            <p:nvPr/>
          </p:nvSpPr>
          <p:spPr>
            <a:xfrm>
              <a:off x="312861" y="1395307"/>
              <a:ext cx="2496272" cy="2412259"/>
            </a:xfrm>
            <a:prstGeom prst="ellipse">
              <a:avLst/>
            </a:prstGeom>
            <a:solidFill>
              <a:schemeClr val="bg1">
                <a:lumMod val="50000"/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sz="1400" dirty="0"/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312861" y="2062827"/>
              <a:ext cx="2496272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GB" altLang="de-DE" sz="3600" dirty="0">
                  <a:solidFill>
                    <a:schemeClr val="bg1"/>
                  </a:solidFill>
                </a:rPr>
                <a:t>&gt;</a:t>
              </a:r>
              <a:r>
                <a:rPr lang="en-GB" altLang="de-DE" sz="3600" b="1" dirty="0">
                  <a:solidFill>
                    <a:schemeClr val="bg1"/>
                  </a:solidFill>
                </a:rPr>
                <a:t>50-55%</a:t>
              </a:r>
            </a:p>
            <a:p>
              <a:pPr algn="ctr" rtl="0"/>
              <a:r>
                <a:rPr lang="en-GB" altLang="de-DE" sz="1400" dirty="0">
                  <a:solidFill>
                    <a:schemeClr val="bg1"/>
                  </a:solidFill>
                </a:rPr>
                <a:t>Скорочення викидів парникових </a:t>
              </a:r>
              <a:r>
                <a:rPr lang="en-GB" altLang="de-DE" sz="1400" dirty="0" err="1">
                  <a:solidFill>
                    <a:schemeClr val="bg1"/>
                  </a:solidFill>
                </a:rPr>
                <a:t>газів</a:t>
              </a:r>
              <a:r>
                <a:rPr lang="en-GB" altLang="de-DE" sz="1400" dirty="0">
                  <a:solidFill>
                    <a:schemeClr val="bg1"/>
                  </a:solidFill>
                </a:rPr>
                <a:t> </a:t>
              </a:r>
              <a:endParaRPr lang="ru-RU" altLang="de-DE" sz="1400" dirty="0">
                <a:solidFill>
                  <a:schemeClr val="bg1"/>
                </a:solidFill>
              </a:endParaRPr>
            </a:p>
            <a:p>
              <a:pPr algn="ctr" rtl="0"/>
              <a:r>
                <a:rPr lang="en-GB" altLang="de-DE" sz="1400" dirty="0">
                  <a:solidFill>
                    <a:schemeClr val="bg1"/>
                  </a:solidFill>
                </a:rPr>
                <a:t>(до 1990 р.)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86274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05CD45-F8EF-47A8-B075-DA4BB6AE6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045" y="548987"/>
            <a:ext cx="9423400" cy="721783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Українська гімназія №9 у м. Буча Київської області успішно пройшла екологічний аудит на відповідність стандарту «Зелений клас»</a:t>
            </a:r>
            <a:br>
              <a:rPr lang="ru-RU" sz="2400" b="0" cap="all" dirty="0">
                <a:solidFill>
                  <a:srgbClr val="000000"/>
                </a:solidFill>
                <a:latin typeface="+mn-lt"/>
              </a:rPr>
            </a:br>
            <a:endParaRPr lang="ru-UA" sz="2400" dirty="0">
              <a:latin typeface="+mn-lt"/>
            </a:endParaRPr>
          </a:p>
        </p:txBody>
      </p:sp>
      <p:pic>
        <p:nvPicPr>
          <p:cNvPr id="39939" name="Рисунок 7">
            <a:extLst>
              <a:ext uri="{FF2B5EF4-FFF2-40B4-BE49-F238E27FC236}">
                <a16:creationId xmlns:a16="http://schemas.microsoft.com/office/drawing/2014/main" id="{4DB54F0B-6004-46F3-BEB3-8F45D10E0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1" y="1490133"/>
            <a:ext cx="1693333" cy="174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Рисунок 11">
            <a:extLst>
              <a:ext uri="{FF2B5EF4-FFF2-40B4-BE49-F238E27FC236}">
                <a16:creationId xmlns:a16="http://schemas.microsoft.com/office/drawing/2014/main" id="{866F8A07-A574-4827-8B31-BB8EBCE14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600" y="1231900"/>
            <a:ext cx="4201584" cy="2364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Рисунок 13">
            <a:extLst>
              <a:ext uri="{FF2B5EF4-FFF2-40B4-BE49-F238E27FC236}">
                <a16:creationId xmlns:a16="http://schemas.microsoft.com/office/drawing/2014/main" id="{6196FB05-703A-4EFA-A8DE-263F4B43C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601" y="3767667"/>
            <a:ext cx="4195233" cy="280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Рисунок 15">
            <a:extLst>
              <a:ext uri="{FF2B5EF4-FFF2-40B4-BE49-F238E27FC236}">
                <a16:creationId xmlns:a16="http://schemas.microsoft.com/office/drawing/2014/main" id="{64A5CBC2-EA4A-4703-91F8-FFDB8C670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184" y="1099994"/>
            <a:ext cx="4040716" cy="302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Рисунок 17">
            <a:extLst>
              <a:ext uri="{FF2B5EF4-FFF2-40B4-BE49-F238E27FC236}">
                <a16:creationId xmlns:a16="http://schemas.microsoft.com/office/drawing/2014/main" id="{AD820274-73F0-401C-BE02-6B740B439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62" y="3767667"/>
            <a:ext cx="4195233" cy="280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87743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CBFB8EB-5F20-48A1-B73A-F01E3327F2E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Picture 2" descr="Зелені інновації – реалії та перспективи. Зелене будівництво в Україні –  Сучасний журнал про безпеку – Надзвичайна ситуація +">
            <a:extLst>
              <a:ext uri="{FF2B5EF4-FFF2-40B4-BE49-F238E27FC236}">
                <a16:creationId xmlns:a16="http://schemas.microsoft.com/office/drawing/2014/main" id="{53D50150-EE69-48BE-9EB4-0F2ED3A4E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08" y="68090"/>
            <a:ext cx="6020074" cy="672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2F0C4B8-A7BF-4100-8084-447997F6D305}"/>
              </a:ext>
            </a:extLst>
          </p:cNvPr>
          <p:cNvSpPr txBox="1"/>
          <p:nvPr/>
        </p:nvSpPr>
        <p:spPr>
          <a:xfrm>
            <a:off x="6447674" y="478350"/>
            <a:ext cx="5371730" cy="5714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2022-2023</a:t>
            </a:r>
            <a:endParaRPr lang="uk-UA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Школи типові  П + рекомендації до Р</a:t>
            </a:r>
            <a:endParaRPr lang="uk-UA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Стандарт Зелене будівництво – Екологічні критерії оцінювання:</a:t>
            </a:r>
            <a:endParaRPr lang="uk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а) будинки одноквартирні та багатоквартирні;</a:t>
            </a:r>
            <a:endParaRPr lang="uk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б) гуртожитки;</a:t>
            </a:r>
            <a:endParaRPr lang="uk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в) готелі, ресторани та подібні будівлі;</a:t>
            </a:r>
            <a:endParaRPr lang="uk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г) будівлі офісні;</a:t>
            </a:r>
            <a:endParaRPr lang="uk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е) будівлі торговельні;</a:t>
            </a:r>
            <a:endParaRPr lang="uk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ж) будівлі для публічних виступів, закладів освітнього, медичного та оздоровчого призначення;</a:t>
            </a:r>
            <a:endParaRPr lang="uk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и) будинки садибного типу, дачні та садові;</a:t>
            </a:r>
            <a:endParaRPr lang="uk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к) школи та дитячі садочки. </a:t>
            </a:r>
            <a:endParaRPr lang="uk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262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A24599B7-2D0A-4C0F-8E12-2A0519A82DC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6813" y="538260"/>
            <a:ext cx="11168110" cy="423333"/>
          </a:xfrm>
        </p:spPr>
        <p:txBody>
          <a:bodyPr/>
          <a:lstStyle/>
          <a:p>
            <a:pPr algn="ctr" eaLnBrk="1" hangingPunct="1"/>
            <a:r>
              <a:rPr lang="ru-RU" altLang="ru-UA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ЕНЕРГОЕФЕКТИВНЕ І СТАЛЕ БУДІВНИЦТВО</a:t>
            </a:r>
          </a:p>
        </p:txBody>
      </p:sp>
      <p:pic>
        <p:nvPicPr>
          <p:cNvPr id="32771" name="Рисунок 2">
            <a:extLst>
              <a:ext uri="{FF2B5EF4-FFF2-40B4-BE49-F238E27FC236}">
                <a16:creationId xmlns:a16="http://schemas.microsoft.com/office/drawing/2014/main" id="{7BC40EBC-7374-4E79-84C3-9B05E22D3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1" y="4641851"/>
            <a:ext cx="49657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>
            <a:extLst>
              <a:ext uri="{FF2B5EF4-FFF2-40B4-BE49-F238E27FC236}">
                <a16:creationId xmlns:a16="http://schemas.microsoft.com/office/drawing/2014/main" id="{DF9C62CA-C6B6-4BF7-9091-17378D90D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16" y="1082989"/>
            <a:ext cx="10174816" cy="488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B7D9E5-3993-4F0B-A9E7-19C5A0FAE76F}"/>
              </a:ext>
            </a:extLst>
          </p:cNvPr>
          <p:cNvSpPr txBox="1"/>
          <p:nvPr/>
        </p:nvSpPr>
        <p:spPr>
          <a:xfrm>
            <a:off x="1084268" y="5684669"/>
            <a:ext cx="8337685" cy="8745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470"/>
              </a:lnSpc>
              <a:spcBef>
                <a:spcPts val="530"/>
              </a:spcBef>
            </a:pPr>
            <a:r>
              <a:rPr lang="uk-UA" sz="1200" b="1" dirty="0"/>
              <a:t>ISO 21929-1:2015 </a:t>
            </a:r>
          </a:p>
          <a:p>
            <a:pPr marR="103505" algn="just">
              <a:lnSpc>
                <a:spcPts val="1775"/>
              </a:lnSpc>
              <a:spcBef>
                <a:spcPts val="70"/>
              </a:spcBef>
              <a:spcAft>
                <a:spcPts val="0"/>
              </a:spcAft>
            </a:pPr>
            <a:r>
              <a:rPr lang="uk-UA" sz="1200" dirty="0"/>
              <a:t>Стале будівництво – індикатори сталості. Частина 1:</a:t>
            </a:r>
          </a:p>
          <a:p>
            <a:pPr>
              <a:lnSpc>
                <a:spcPts val="1730"/>
              </a:lnSpc>
            </a:pPr>
            <a:r>
              <a:rPr lang="uk-UA" sz="1200" dirty="0"/>
              <a:t>Платформа розробки індикаторів і базового набору індикаторів для будівель</a:t>
            </a:r>
          </a:p>
        </p:txBody>
      </p:sp>
    </p:spTree>
    <p:extLst>
      <p:ext uri="{BB962C8B-B14F-4D97-AF65-F5344CB8AC3E}">
        <p14:creationId xmlns:p14="http://schemas.microsoft.com/office/powerpoint/2010/main" val="262635335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56265" y="2542879"/>
            <a:ext cx="8416030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2000" dirty="0">
                <a:solidFill>
                  <a:srgbClr val="000000"/>
                </a:solidFill>
              </a:rPr>
              <a:t>Технічні специфікації можуть бути у формі переліку експлуатаційних або функціональних вимог, у тому числі екологічних характеристик, за умови, що такі вимоги є достатньо точними, щоб предмет закупівлі однозначно розумівся замовником і учасниками.</a:t>
            </a:r>
            <a:endParaRPr lang="uk-UA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33844" y="1329018"/>
            <a:ext cx="6835722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000000"/>
                </a:solidFill>
              </a:rPr>
              <a:t>Стаття 23.</a:t>
            </a:r>
            <a:r>
              <a:rPr lang="uk-UA" sz="2000" dirty="0">
                <a:solidFill>
                  <a:srgbClr val="000000"/>
                </a:solidFill>
              </a:rPr>
              <a:t> Технічні специфікації, маркування, сертифікати, протоколи випробувань та інші засоби підтвердження відповідності</a:t>
            </a:r>
            <a:endParaRPr lang="uk-UA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68296" y="4990550"/>
            <a:ext cx="8577816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650" dirty="0"/>
              <a:t>- </a:t>
            </a:r>
            <a:r>
              <a:rPr lang="uk-UA" sz="2000" dirty="0"/>
              <a:t>ціна;</a:t>
            </a:r>
          </a:p>
          <a:p>
            <a:r>
              <a:rPr lang="uk-UA" sz="2000" dirty="0"/>
              <a:t>- нецінові критерії;</a:t>
            </a:r>
          </a:p>
          <a:p>
            <a:r>
              <a:rPr lang="uk-UA" sz="2000" dirty="0"/>
              <a:t>- вартість життєвого циклу.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49907" y="4159377"/>
            <a:ext cx="6140302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000000"/>
                </a:solidFill>
              </a:rPr>
              <a:t>Стаття 29.</a:t>
            </a:r>
            <a:r>
              <a:rPr lang="uk-UA" sz="2000" dirty="0">
                <a:solidFill>
                  <a:srgbClr val="000000"/>
                </a:solidFill>
              </a:rPr>
              <a:t> Розгляд та оцінка тендерних пропозицій/пропозицій</a:t>
            </a:r>
            <a:endParaRPr lang="uk-UA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233844" y="669155"/>
            <a:ext cx="6156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/>
              <a:t>Закон України «Про публічні закупівлі»</a:t>
            </a:r>
            <a:endParaRPr lang="ru-RU" sz="2400" b="1" dirty="0"/>
          </a:p>
        </p:txBody>
      </p:sp>
      <p:pic>
        <p:nvPicPr>
          <p:cNvPr id="9" name="Picture 8" descr="Головна | Prozorro">
            <a:extLst>
              <a:ext uri="{FF2B5EF4-FFF2-40B4-BE49-F238E27FC236}">
                <a16:creationId xmlns:a16="http://schemas.microsoft.com/office/drawing/2014/main" id="{A2D7B2D4-5B4C-4F53-AAC8-AF15E0FF2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739" y="514319"/>
            <a:ext cx="2170098" cy="65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689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33844" y="2061365"/>
            <a:ext cx="8416030" cy="252376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uk-UA" sz="1800" kern="100" dirty="0">
              <a:solidFill>
                <a:srgbClr val="000000"/>
              </a:solidFill>
              <a:effectLst/>
              <a:ea typeface="SimSun" panose="02010600030101010101" pitchFamily="2" charset="-122"/>
            </a:endParaRPr>
          </a:p>
          <a:p>
            <a:r>
              <a:rPr lang="uk-UA" sz="2000" kern="100" dirty="0">
                <a:solidFill>
                  <a:srgbClr val="000000"/>
                </a:solidFill>
                <a:ea typeface="SimSun" panose="02010600030101010101" pitchFamily="2" charset="-122"/>
              </a:rPr>
              <a:t>…..</a:t>
            </a:r>
          </a:p>
          <a:p>
            <a:r>
              <a:rPr lang="uk-UA" sz="2000" kern="100" dirty="0">
                <a:solidFill>
                  <a:srgbClr val="000000"/>
                </a:solidFill>
                <a:effectLst/>
                <a:ea typeface="SimSun" panose="02010600030101010101" pitchFamily="2" charset="-122"/>
              </a:rPr>
              <a:t>Клас енергетичної ефективності таких продуктів (товарів) повинен відповідати максимальному класу енергетичної ефективності встановленому нормативно-правовими актами у сфері енергетичного маркування або індикативним показникам, визначеним нормативно-правовими актами у сфері </a:t>
            </a:r>
            <a:r>
              <a:rPr lang="uk-UA" sz="2000" kern="100" dirty="0" err="1">
                <a:solidFill>
                  <a:srgbClr val="000000"/>
                </a:solidFill>
                <a:effectLst/>
                <a:ea typeface="SimSun" panose="02010600030101010101" pitchFamily="2" charset="-122"/>
              </a:rPr>
              <a:t>екодизайну</a:t>
            </a:r>
            <a:r>
              <a:rPr lang="uk-UA" sz="2000" kern="100" dirty="0">
                <a:solidFill>
                  <a:srgbClr val="000000"/>
                </a:solidFill>
                <a:effectLst/>
                <a:ea typeface="SimSun" panose="02010600030101010101" pitchFamily="2" charset="-122"/>
              </a:rPr>
              <a:t>, </a:t>
            </a:r>
            <a:r>
              <a:rPr lang="uk-UA" sz="2000" b="1" kern="100" dirty="0">
                <a:solidFill>
                  <a:srgbClr val="000000"/>
                </a:solidFill>
                <a:effectLst/>
                <a:ea typeface="SimSun" panose="02010600030101010101" pitchFamily="2" charset="-122"/>
              </a:rPr>
              <a:t>або стандартами у сфері екологічного маркування типу І</a:t>
            </a:r>
            <a:r>
              <a:rPr lang="uk-UA" sz="2000" kern="100" dirty="0">
                <a:solidFill>
                  <a:srgbClr val="000000"/>
                </a:solidFill>
                <a:effectLst/>
                <a:ea typeface="SimSun" panose="02010600030101010101" pitchFamily="2" charset="-122"/>
              </a:rPr>
              <a:t>.</a:t>
            </a:r>
            <a:endParaRPr lang="uk-UA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33844" y="1329018"/>
            <a:ext cx="9446348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000000"/>
                </a:solidFill>
              </a:rPr>
              <a:t>Стаття 6.</a:t>
            </a:r>
            <a:r>
              <a:rPr lang="uk-UA" sz="2000" dirty="0">
                <a:solidFill>
                  <a:srgbClr val="000000"/>
                </a:solidFill>
              </a:rPr>
              <a:t> </a:t>
            </a:r>
            <a:r>
              <a:rPr lang="uk-UA" sz="2000" kern="100" dirty="0">
                <a:solidFill>
                  <a:srgbClr val="000000"/>
                </a:solidFill>
                <a:effectLst/>
                <a:ea typeface="SimSun" panose="02010600030101010101" pitchFamily="2" charset="-122"/>
              </a:rPr>
              <a:t>Придбання енергоспоживчих продуктів (товарів) та послуг, пов’язаних зі споживанням енергії, а також придбання чи </a:t>
            </a:r>
            <a:r>
              <a:rPr lang="uk-UA" sz="2000" kern="100" dirty="0" err="1">
                <a:solidFill>
                  <a:srgbClr val="000000"/>
                </a:solidFill>
                <a:effectLst/>
                <a:ea typeface="SimSun" panose="02010600030101010101" pitchFamily="2" charset="-122"/>
              </a:rPr>
              <a:t>найм</a:t>
            </a:r>
            <a:r>
              <a:rPr lang="uk-UA" sz="2000" kern="100" dirty="0">
                <a:solidFill>
                  <a:srgbClr val="000000"/>
                </a:solidFill>
                <a:effectLst/>
                <a:ea typeface="SimSun" panose="02010600030101010101" pitchFamily="2" charset="-122"/>
              </a:rPr>
              <a:t> (оренда) будівель </a:t>
            </a:r>
            <a:endParaRPr lang="uk-UA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33844" y="4513320"/>
            <a:ext cx="9108020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2000" kern="100" dirty="0">
                <a:solidFill>
                  <a:srgbClr val="000000"/>
                </a:solidFill>
                <a:effectLst/>
                <a:ea typeface="SimSun" panose="02010600030101010101" pitchFamily="2" charset="-122"/>
              </a:rPr>
              <a:t>….</a:t>
            </a:r>
          </a:p>
          <a:p>
            <a:r>
              <a:rPr lang="uk-UA" sz="2000" kern="100" dirty="0">
                <a:solidFill>
                  <a:srgbClr val="000000"/>
                </a:solidFill>
                <a:effectLst/>
                <a:ea typeface="SimSun" panose="02010600030101010101" pitchFamily="2" charset="-122"/>
              </a:rPr>
              <a:t>У випадку придбання чи укладення договорів найму (оренди) будівель </a:t>
            </a:r>
            <a:r>
              <a:rPr lang="uk-UA" sz="2000" b="1" kern="100" dirty="0">
                <a:solidFill>
                  <a:srgbClr val="000000"/>
                </a:solidFill>
                <a:effectLst/>
                <a:ea typeface="SimSun" panose="02010600030101010101" pitchFamily="2" charset="-122"/>
              </a:rPr>
              <a:t>державної чи комунальної власності,</a:t>
            </a:r>
            <a:r>
              <a:rPr lang="uk-UA" sz="2000" kern="100" dirty="0">
                <a:solidFill>
                  <a:srgbClr val="000000"/>
                </a:solidFill>
                <a:effectLst/>
                <a:ea typeface="SimSun" panose="02010600030101010101" pitchFamily="2" charset="-122"/>
              </a:rPr>
              <a:t> предметом таких договорів можуть бути виключно будівлі, які відповідають мінімальним вимогам до енергетичної ефективності будівель </a:t>
            </a:r>
            <a:r>
              <a:rPr lang="uk-UA" sz="2000" b="1" kern="100" dirty="0">
                <a:effectLst/>
                <a:ea typeface="SimSun" panose="02010600030101010101" pitchFamily="2" charset="-122"/>
              </a:rPr>
              <a:t>та/або </a:t>
            </a:r>
            <a:r>
              <a:rPr lang="uk-UA" sz="2000" b="1" kern="100" dirty="0">
                <a:solidFill>
                  <a:srgbClr val="000000"/>
                </a:solidFill>
                <a:effectLst/>
                <a:ea typeface="SimSun" panose="02010600030101010101" pitchFamily="2" charset="-122"/>
              </a:rPr>
              <a:t>індикативним показникам, визначеним </a:t>
            </a:r>
            <a:r>
              <a:rPr lang="uk-UA" sz="2000" b="1" kern="100" dirty="0">
                <a:effectLst/>
                <a:ea typeface="SimSun" panose="02010600030101010101" pitchFamily="2" charset="-122"/>
              </a:rPr>
              <a:t>стандартами сталого чи зеленого будівництва</a:t>
            </a:r>
            <a:r>
              <a:rPr lang="uk-UA" sz="2000" b="1" kern="100" dirty="0">
                <a:solidFill>
                  <a:srgbClr val="000000"/>
                </a:solidFill>
                <a:effectLst/>
                <a:ea typeface="SimSun" panose="02010600030101010101" pitchFamily="2" charset="-122"/>
              </a:rPr>
              <a:t>.</a:t>
            </a:r>
            <a:endParaRPr lang="uk-UA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233844" y="669155"/>
            <a:ext cx="6521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/>
              <a:t>Закон України «Про енергоефективність»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77155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0" name="TextBox 10">
            <a:extLst>
              <a:ext uri="{FF2B5EF4-FFF2-40B4-BE49-F238E27FC236}">
                <a16:creationId xmlns:a16="http://schemas.microsoft.com/office/drawing/2014/main" id="{CB661F28-CD52-422E-9F8C-C459DD711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969" y="251478"/>
            <a:ext cx="8541249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uk-UA" altLang="ru-UA" sz="2133" b="1"/>
              <a:t>Як закуповувати більш енергоефективне і екологічно краще?</a:t>
            </a:r>
          </a:p>
        </p:txBody>
      </p:sp>
      <p:pic>
        <p:nvPicPr>
          <p:cNvPr id="41991" name="Рисунок 16">
            <a:extLst>
              <a:ext uri="{FF2B5EF4-FFF2-40B4-BE49-F238E27FC236}">
                <a16:creationId xmlns:a16="http://schemas.microsoft.com/office/drawing/2014/main" id="{64F30612-B781-4240-B2C8-935FAA416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761" y="1117305"/>
            <a:ext cx="1919905" cy="1841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63A1D03-74DA-4F89-BAB5-52FA33BB0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73" y="1150284"/>
            <a:ext cx="3937000" cy="517313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B71E00-5C99-444A-BF41-8AAAD7E027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335" y="1150284"/>
            <a:ext cx="3974400" cy="5173132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6" name="Рисунок 18">
            <a:extLst>
              <a:ext uri="{FF2B5EF4-FFF2-40B4-BE49-F238E27FC236}">
                <a16:creationId xmlns:a16="http://schemas.microsoft.com/office/drawing/2014/main" id="{DD70AD45-C2BA-4DAB-B3B9-4261A24EC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318" y="1048938"/>
            <a:ext cx="1790744" cy="173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756874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20617</TotalTime>
  <Words>1314</Words>
  <Application>Microsoft Office PowerPoint</Application>
  <PresentationFormat>Широкий екран</PresentationFormat>
  <Paragraphs>167</Paragraphs>
  <Slides>26</Slides>
  <Notes>4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ProbaPro</vt:lpstr>
      <vt:lpstr>Roboto</vt:lpstr>
      <vt:lpstr>Wingdings</vt:lpstr>
      <vt:lpstr>Тема Office</vt:lpstr>
      <vt:lpstr>Презентація PowerPoint</vt:lpstr>
      <vt:lpstr>Презентація PowerPoint</vt:lpstr>
      <vt:lpstr>Кліматичні та енергетичні  цілі 2030 року</vt:lpstr>
      <vt:lpstr>Українська гімназія №9 у м. Буча Київської області успішно пройшла екологічний аудит на відповідність стандарту «Зелений клас» </vt:lpstr>
      <vt:lpstr>Презентація PowerPoint</vt:lpstr>
      <vt:lpstr>ЕНЕРГОЕФЕКТИВНЕ І СТАЛЕ БУДІВНИЦТВО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   ПРИКЛАД РОЗРАХУНКУ ЕКОНОМІКИ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Екологічно сертифікована продукція згідно з ISO 14024 не може бути класифікована як</vt:lpstr>
      <vt:lpstr>Презентація PowerPoint</vt:lpstr>
      <vt:lpstr>Презентація PowerPoint</vt:lpstr>
      <vt:lpstr>МЕТОДИ РОЗРАХУНКУ ВИТРАТ ЖИТТЄВОГО ЦИКЛУ </vt:lpstr>
      <vt:lpstr>Презентація PowerPoint</vt:lpstr>
      <vt:lpstr>Презентація PowerPoint</vt:lpstr>
      <vt:lpstr>Нові підходи у методі оцінювання вартості об'єктів будівництва та реконструкції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Уроки зі сталого споживання</dc:title>
  <dc:creator>1</dc:creator>
  <cp:lastModifiedBy>Svetlana Berzina</cp:lastModifiedBy>
  <cp:revision>562</cp:revision>
  <cp:lastPrinted>2019-11-06T15:47:36Z</cp:lastPrinted>
  <dcterms:created xsi:type="dcterms:W3CDTF">2018-11-20T15:59:25Z</dcterms:created>
  <dcterms:modified xsi:type="dcterms:W3CDTF">2022-12-11T09:45:59Z</dcterms:modified>
</cp:coreProperties>
</file>