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gGds7i1YKZBPY1c8p7LeWJ+2+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0a4c6f5bf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g20a4c6f5bf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4f72e77c9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24f72e77c9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f72e77c9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g24f72e77c90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4f9857857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24f9857857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11700" y="1344800"/>
            <a:ext cx="8520600" cy="14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880" b="1">
                <a:highlight>
                  <a:srgbClr val="FFCD19"/>
                </a:highlight>
              </a:rPr>
              <a:t>Життєвий цикл для зеленої відбудови</a:t>
            </a:r>
            <a:endParaRPr sz="2880">
              <a:highlight>
                <a:srgbClr val="FFCD19"/>
              </a:highlight>
            </a:endParaRPr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92925" y="4426125"/>
            <a:ext cx="85206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94"/>
              <a:buNone/>
            </a:pPr>
            <a:r>
              <a:rPr lang="ru" sz="1600"/>
              <a:t>09.06.2023</a:t>
            </a:r>
            <a:endParaRPr sz="1600"/>
          </a:p>
        </p:txBody>
      </p:sp>
      <p:sp>
        <p:nvSpPr>
          <p:cNvPr id="56" name="Google Shape;5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ru"/>
              <a:t>1</a:t>
            </a:fld>
            <a:endParaRPr/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50" y="76200"/>
            <a:ext cx="1621649" cy="5954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>
            <a:spLocks noGrp="1"/>
          </p:cNvSpPr>
          <p:nvPr>
            <p:ph type="subTitle" idx="1"/>
          </p:nvPr>
        </p:nvSpPr>
        <p:spPr>
          <a:xfrm>
            <a:off x="392925" y="4026500"/>
            <a:ext cx="85206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94"/>
              <a:buNone/>
            </a:pPr>
            <a:r>
              <a:rPr lang="ru" sz="1600"/>
              <a:t>м. Чернівці</a:t>
            </a:r>
            <a:endParaRPr sz="1600"/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99549" y="76200"/>
            <a:ext cx="901800" cy="6682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"/>
          <p:cNvSpPr/>
          <p:nvPr/>
        </p:nvSpPr>
        <p:spPr>
          <a:xfrm>
            <a:off x="0" y="4418378"/>
            <a:ext cx="1004888" cy="717661"/>
          </a:xfrm>
          <a:custGeom>
            <a:avLst/>
            <a:gdLst/>
            <a:ahLst/>
            <a:cxnLst/>
            <a:rect l="l" t="t" r="r" b="b"/>
            <a:pathLst>
              <a:path w="13398500" h="6379210" extrusionOk="0">
                <a:moveTo>
                  <a:pt x="6747510" y="0"/>
                </a:moveTo>
                <a:lnTo>
                  <a:pt x="6645910" y="0"/>
                </a:lnTo>
                <a:lnTo>
                  <a:pt x="6638290" y="7620"/>
                </a:lnTo>
                <a:lnTo>
                  <a:pt x="0" y="6379210"/>
                </a:lnTo>
                <a:lnTo>
                  <a:pt x="6752590" y="6379210"/>
                </a:lnTo>
                <a:lnTo>
                  <a:pt x="13398500" y="0"/>
                </a:lnTo>
                <a:lnTo>
                  <a:pt x="6747510" y="0"/>
                </a:lnTo>
                <a:close/>
              </a:path>
            </a:pathLst>
          </a:custGeom>
          <a:solidFill>
            <a:srgbClr val="248CC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672809" y="4418378"/>
            <a:ext cx="1004888" cy="717661"/>
          </a:xfrm>
          <a:custGeom>
            <a:avLst/>
            <a:gdLst/>
            <a:ahLst/>
            <a:cxnLst/>
            <a:rect l="l" t="t" r="r" b="b"/>
            <a:pathLst>
              <a:path w="13398500" h="6379210" extrusionOk="0">
                <a:moveTo>
                  <a:pt x="6747510" y="0"/>
                </a:moveTo>
                <a:lnTo>
                  <a:pt x="6645910" y="0"/>
                </a:lnTo>
                <a:lnTo>
                  <a:pt x="6638290" y="7620"/>
                </a:lnTo>
                <a:lnTo>
                  <a:pt x="0" y="6379210"/>
                </a:lnTo>
                <a:lnTo>
                  <a:pt x="6752590" y="6379210"/>
                </a:lnTo>
                <a:lnTo>
                  <a:pt x="13398500" y="0"/>
                </a:lnTo>
                <a:lnTo>
                  <a:pt x="6747510" y="0"/>
                </a:lnTo>
                <a:close/>
              </a:path>
            </a:pathLst>
          </a:custGeom>
          <a:solidFill>
            <a:srgbClr val="FFCD1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1359236" y="4418378"/>
            <a:ext cx="1004888" cy="717661"/>
          </a:xfrm>
          <a:custGeom>
            <a:avLst/>
            <a:gdLst/>
            <a:ahLst/>
            <a:cxnLst/>
            <a:rect l="l" t="t" r="r" b="b"/>
            <a:pathLst>
              <a:path w="13398500" h="6379210" extrusionOk="0">
                <a:moveTo>
                  <a:pt x="6747510" y="0"/>
                </a:moveTo>
                <a:lnTo>
                  <a:pt x="6645910" y="0"/>
                </a:lnTo>
                <a:lnTo>
                  <a:pt x="6638290" y="7620"/>
                </a:lnTo>
                <a:lnTo>
                  <a:pt x="0" y="6379210"/>
                </a:lnTo>
                <a:lnTo>
                  <a:pt x="6752590" y="6379210"/>
                </a:lnTo>
                <a:lnTo>
                  <a:pt x="13398500" y="0"/>
                </a:lnTo>
                <a:lnTo>
                  <a:pt x="6747510" y="0"/>
                </a:lnTo>
                <a:close/>
              </a:path>
            </a:pathLst>
          </a:custGeom>
          <a:solidFill>
            <a:srgbClr val="ADB4B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 txBox="1">
            <a:spLocks noGrp="1"/>
          </p:cNvSpPr>
          <p:nvPr>
            <p:ph type="ctrTitle"/>
          </p:nvPr>
        </p:nvSpPr>
        <p:spPr>
          <a:xfrm>
            <a:off x="311700" y="744450"/>
            <a:ext cx="8520600" cy="4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000">
                <a:highlight>
                  <a:srgbClr val="FFCD19"/>
                </a:highlight>
              </a:rPr>
              <a:t>Оцінка вартості закупівлі із використанням концепції життєвого циклу</a:t>
            </a:r>
            <a:endParaRPr sz="2000">
              <a:highlight>
                <a:srgbClr val="FFCD19"/>
              </a:highlight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360425" y="1329900"/>
            <a:ext cx="8605200" cy="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4445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Вартість життєвого циклу – це спосіб розрахунку та порівняння реальної вартості тендерних пропозицій з урахуванням часу використання предмета закупівлі та витрат, необхідних для експлуатації відповідних товарів протягом періоду володіння та користування.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542525" y="2280150"/>
            <a:ext cx="8423100" cy="15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загальних рисах </a:t>
            </a:r>
            <a:r>
              <a:rPr lang="ru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вартість життєвого циклу</a:t>
            </a:r>
            <a:r>
              <a:rPr lang="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(LCC) покриває наступні витрати протягом життєвого циклу товару, послуги чи роботи: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Витрати, пов'язані з придбанням.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Витрати на використання, такі як споживання енергії та інших ресурсів.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Витрати на обслуговування.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Витрати на закінчення терміну експлуатації, такі як витрати на збір та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переробку.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542525" y="4143975"/>
            <a:ext cx="8423100" cy="615000"/>
          </a:xfrm>
          <a:prstGeom prst="rect">
            <a:avLst/>
          </a:prstGeom>
          <a:solidFill>
            <a:srgbClr val="FFCD1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Використання LCC ефективне для товарів, які вимагають суттєвих витрат протягом їх використання.</a:t>
            </a:r>
            <a:endParaRPr sz="1300" b="1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ru"/>
              <a:t>2</a:t>
            </a:fld>
            <a:endParaRPr/>
          </a:p>
        </p:txBody>
      </p:sp>
      <p:pic>
        <p:nvPicPr>
          <p:cNvPr id="72" name="Google Shape;7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99549" y="76200"/>
            <a:ext cx="901800" cy="66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 txBox="1">
            <a:spLocks noGrp="1"/>
          </p:cNvSpPr>
          <p:nvPr>
            <p:ph type="title"/>
          </p:nvPr>
        </p:nvSpPr>
        <p:spPr>
          <a:xfrm>
            <a:off x="311700" y="5391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r>
              <a:rPr lang="ru" sz="1600" b="1">
                <a:highlight>
                  <a:srgbClr val="FFCD19"/>
                </a:highlight>
              </a:rPr>
              <a:t>Невичерпний</a:t>
            </a:r>
            <a:r>
              <a:rPr lang="ru" sz="1600">
                <a:highlight>
                  <a:srgbClr val="FFCD19"/>
                </a:highlight>
              </a:rPr>
              <a:t> перелік товарів, для яких є ефективним використання LCC:</a:t>
            </a:r>
            <a:endParaRPr sz="3200">
              <a:highlight>
                <a:srgbClr val="FFCD19"/>
              </a:highlight>
            </a:endParaRPr>
          </a:p>
        </p:txBody>
      </p:sp>
      <p:sp>
        <p:nvSpPr>
          <p:cNvPr id="78" name="Google Shape;78;p4"/>
          <p:cNvSpPr txBox="1">
            <a:spLocks noGrp="1"/>
          </p:cNvSpPr>
          <p:nvPr>
            <p:ph type="body" idx="1"/>
          </p:nvPr>
        </p:nvSpPr>
        <p:spPr>
          <a:xfrm>
            <a:off x="415925" y="1111875"/>
            <a:ext cx="8416200" cy="22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50000"/>
              <a:buNone/>
            </a:pPr>
            <a:r>
              <a:rPr lang="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ru" sz="1400">
                <a:solidFill>
                  <a:schemeClr val="dk1"/>
                </a:solidFill>
              </a:rPr>
              <a:t>- автомобілі, в тому числі великовантажні та спецтранспорт;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ru" sz="1400">
                <a:solidFill>
                  <a:schemeClr val="dk1"/>
                </a:solidFill>
              </a:rPr>
              <a:t>        	- побутова техніка, яка споживає електроенергію та інші ресурси (БФП та принтери різного призначення, кондиціонери тощо)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ru" sz="1400">
                <a:solidFill>
                  <a:schemeClr val="dk1"/>
                </a:solidFill>
              </a:rPr>
              <a:t>        	- дизельні та бензинові генератори;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ru" sz="1400">
                <a:solidFill>
                  <a:schemeClr val="dk1"/>
                </a:solidFill>
              </a:rPr>
              <a:t>        	- акумуляторні ліхтарі;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ru" sz="1400">
                <a:solidFill>
                  <a:schemeClr val="dk1"/>
                </a:solidFill>
              </a:rPr>
              <a:t>        	- машини різної номенклатури;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ru" sz="1400">
                <a:solidFill>
                  <a:schemeClr val="dk1"/>
                </a:solidFill>
              </a:rPr>
              <a:t>        	- газогенератори;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ru" sz="1400">
                <a:solidFill>
                  <a:schemeClr val="dk1"/>
                </a:solidFill>
              </a:rPr>
              <a:t>        	- врубові та тунелепрохідні машини;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ru" sz="1400">
                <a:solidFill>
                  <a:schemeClr val="dk1"/>
                </a:solidFill>
              </a:rPr>
              <a:t>        	- шини для транспортних засобів;</a:t>
            </a:r>
            <a:endParaRPr sz="14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ru" sz="1400">
                <a:solidFill>
                  <a:schemeClr val="dk1"/>
                </a:solidFill>
              </a:rPr>
              <a:t>        	- комунікаційне обладнання.</a:t>
            </a:r>
            <a:endParaRPr sz="1400"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346925" y="3432100"/>
            <a:ext cx="8520600" cy="10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" sz="1400" b="1">
                <a:solidFill>
                  <a:schemeClr val="dk1"/>
                </a:solidFill>
              </a:rPr>
              <a:t>Де вже застосовується LCC:</a:t>
            </a:r>
            <a:endParaRPr sz="1400" b="1">
              <a:solidFill>
                <a:schemeClr val="dk1"/>
              </a:solidFill>
            </a:endParaRP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 sz="1400">
                <a:solidFill>
                  <a:schemeClr val="dk1"/>
                </a:solidFill>
              </a:rPr>
              <a:t>Ця практика поширена в ЄС.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 sz="1400">
                <a:solidFill>
                  <a:schemeClr val="dk1"/>
                </a:solidFill>
              </a:rPr>
              <a:t>Вже впроваджена в нормативне поле публічних закупівель в Україні.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ru" sz="1400">
                <a:solidFill>
                  <a:schemeClr val="dk1"/>
                </a:solidFill>
              </a:rPr>
              <a:t>Використовується великими приватними компаніями в Україні, такими як: Метінвест, DTEK, ArcelorMittal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80" name="Google Shape;8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ru"/>
              <a:t>3</a:t>
            </a:fld>
            <a:endParaRPr/>
          </a:p>
        </p:txBody>
      </p:sp>
      <p:pic>
        <p:nvPicPr>
          <p:cNvPr id="81" name="Google Shape;8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99549" y="76200"/>
            <a:ext cx="901800" cy="66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0a4c6f5bfe_0_1"/>
          <p:cNvSpPr txBox="1">
            <a:spLocks noGrp="1"/>
          </p:cNvSpPr>
          <p:nvPr>
            <p:ph type="ctrTitle"/>
          </p:nvPr>
        </p:nvSpPr>
        <p:spPr>
          <a:xfrm>
            <a:off x="311700" y="613400"/>
            <a:ext cx="8520600" cy="4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000">
                <a:highlight>
                  <a:srgbClr val="FFCD19"/>
                </a:highlight>
              </a:rPr>
              <a:t>Енергоефективність як елемент життєвого циклу</a:t>
            </a:r>
            <a:endParaRPr sz="2000">
              <a:highlight>
                <a:srgbClr val="FFCD19"/>
              </a:highlight>
            </a:endParaRPr>
          </a:p>
        </p:txBody>
      </p:sp>
      <p:sp>
        <p:nvSpPr>
          <p:cNvPr id="87" name="Google Shape;87;g20a4c6f5bfe_0_1"/>
          <p:cNvSpPr txBox="1"/>
          <p:nvPr/>
        </p:nvSpPr>
        <p:spPr>
          <a:xfrm>
            <a:off x="360425" y="1211800"/>
            <a:ext cx="8605200" cy="6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4445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>
                <a:solidFill>
                  <a:schemeClr val="dk1"/>
                </a:solidFill>
              </a:rPr>
              <a:t>Енергоефективність товару є одним із найважливіших важелів, які використовуються при порівнянні економічної ефективності експлуатації різних пропозицій за вартістю життєвого циклу. 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20a4c6f5bfe_0_1"/>
          <p:cNvSpPr txBox="1"/>
          <p:nvPr/>
        </p:nvSpPr>
        <p:spPr>
          <a:xfrm>
            <a:off x="542525" y="2175000"/>
            <a:ext cx="84231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>
                <a:solidFill>
                  <a:schemeClr val="dk1"/>
                </a:solidFill>
              </a:rPr>
              <a:t>Втілення оцінки енергоефективності товару в методиці оцінки вартості життєвого циклу:</a:t>
            </a:r>
            <a:endParaRPr sz="1300">
              <a:solidFill>
                <a:schemeClr val="dk1"/>
              </a:solidFill>
            </a:endParaRPr>
          </a:p>
          <a:p>
            <a:pPr marL="457200" marR="0" lvl="0" indent="-3111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lang="ru" sz="1300">
                <a:solidFill>
                  <a:schemeClr val="dk1"/>
                </a:solidFill>
              </a:rPr>
              <a:t>Більш енергоефективна побутова техніка, наприклад холодильники, буде споживати менше електроенергії на одиницю часу напрацювання.</a:t>
            </a:r>
            <a:endParaRPr sz="1300">
              <a:solidFill>
                <a:schemeClr val="dk1"/>
              </a:solidFill>
            </a:endParaRPr>
          </a:p>
          <a:p>
            <a:pPr marL="457200" marR="0" lvl="0" indent="-3111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lang="ru" sz="1300">
                <a:solidFill>
                  <a:schemeClr val="dk1"/>
                </a:solidFill>
              </a:rPr>
              <a:t>Енергоефективніші автомобілі забезпечать меншу витрати бензину або дизельного палива на той самий пробіг, або навіть дозволять використати інше паливо, екологічніше та/або дешевше</a:t>
            </a:r>
            <a:endParaRPr sz="1300">
              <a:solidFill>
                <a:schemeClr val="dk1"/>
              </a:solidFill>
            </a:endParaRPr>
          </a:p>
          <a:p>
            <a:pPr marL="457200" marR="0" lvl="0" indent="-3111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lang="ru" sz="1300">
                <a:solidFill>
                  <a:schemeClr val="dk1"/>
                </a:solidFill>
              </a:rPr>
              <a:t>Зменшення споживання побутового газу, наприклад більш ефективними духовими шафами дозволяє не тільки зменшити витрати на цей ресурс підприємством, але й внести свій вклад в посилення енергетичної безпеки держави</a:t>
            </a:r>
            <a:endParaRPr sz="1300">
              <a:solidFill>
                <a:schemeClr val="dk1"/>
              </a:solidFill>
            </a:endParaRPr>
          </a:p>
        </p:txBody>
      </p:sp>
      <p:sp>
        <p:nvSpPr>
          <p:cNvPr id="89" name="Google Shape;89;g20a4c6f5bfe_0_1"/>
          <p:cNvSpPr txBox="1"/>
          <p:nvPr/>
        </p:nvSpPr>
        <p:spPr>
          <a:xfrm>
            <a:off x="542525" y="4143975"/>
            <a:ext cx="8423100" cy="845100"/>
          </a:xfrm>
          <a:prstGeom prst="rect">
            <a:avLst/>
          </a:prstGeom>
          <a:solidFill>
            <a:srgbClr val="FFCD19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" sz="1300" b="1" i="1">
                <a:solidFill>
                  <a:schemeClr val="dk1"/>
                </a:solidFill>
              </a:rPr>
              <a:t>Енергоефективність у вигляді елементу методики визначення вартості життєвого циклу перетворюється в прикладний економічний важель, який дозволяє керувати собівартістю витрат підприємств через придбання більш економічно вигідної продукції</a:t>
            </a:r>
            <a:endParaRPr sz="1300" b="1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0a4c6f5bfe_0_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ru"/>
              <a:t>4</a:t>
            </a:fld>
            <a:endParaRPr/>
          </a:p>
        </p:txBody>
      </p:sp>
      <p:pic>
        <p:nvPicPr>
          <p:cNvPr id="91" name="Google Shape;91;g20a4c6f5bfe_0_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99549" y="76200"/>
            <a:ext cx="901800" cy="66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body" idx="1"/>
          </p:nvPr>
        </p:nvSpPr>
        <p:spPr>
          <a:xfrm>
            <a:off x="378475" y="1577413"/>
            <a:ext cx="8589600" cy="34980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ru" sz="2020">
                <a:solidFill>
                  <a:schemeClr val="dk1"/>
                </a:solidFill>
              </a:rPr>
              <a:t>ПАТ “Укрпошта”</a:t>
            </a:r>
            <a:endParaRPr sz="202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endParaRPr sz="2020">
              <a:solidFill>
                <a:schemeClr val="dk1"/>
              </a:solidFill>
            </a:endParaRPr>
          </a:p>
          <a:p>
            <a:pPr marL="0" lvl="0" indent="45720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endParaRPr sz="2020">
              <a:solidFill>
                <a:schemeClr val="dk1"/>
              </a:solidFill>
            </a:endParaRPr>
          </a:p>
          <a:p>
            <a:pPr marL="0" lvl="0" indent="45720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ru" sz="2020">
                <a:solidFill>
                  <a:schemeClr val="dk1"/>
                </a:solidFill>
              </a:rPr>
              <a:t>ПАТ “Укрзалізниця”</a:t>
            </a:r>
            <a:endParaRPr sz="202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ru" sz="2020">
                <a:solidFill>
                  <a:schemeClr val="dk1"/>
                </a:solidFill>
              </a:rPr>
              <a:t> </a:t>
            </a:r>
            <a:endParaRPr sz="2020">
              <a:solidFill>
                <a:schemeClr val="dk1"/>
              </a:solidFill>
            </a:endParaRPr>
          </a:p>
          <a:p>
            <a:pPr marL="0" lvl="0" indent="45720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endParaRPr sz="2020">
              <a:solidFill>
                <a:schemeClr val="dk1"/>
              </a:solidFill>
            </a:endParaRPr>
          </a:p>
          <a:p>
            <a:pPr marL="0" lvl="0" indent="45720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ru" sz="2020">
                <a:solidFill>
                  <a:schemeClr val="dk1"/>
                </a:solidFill>
              </a:rPr>
              <a:t>ПАТ “НЕК Укренерго”</a:t>
            </a:r>
            <a:endParaRPr sz="202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ru" sz="2020">
                <a:solidFill>
                  <a:schemeClr val="dk1"/>
                </a:solidFill>
              </a:rPr>
              <a:t>	</a:t>
            </a:r>
            <a:endParaRPr sz="202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ru" sz="2020">
                <a:solidFill>
                  <a:schemeClr val="dk1"/>
                </a:solidFill>
              </a:rPr>
              <a:t>	</a:t>
            </a:r>
            <a:endParaRPr sz="2020">
              <a:solidFill>
                <a:schemeClr val="dk1"/>
              </a:solidFill>
            </a:endParaRPr>
          </a:p>
          <a:p>
            <a:pPr marL="0" lvl="0" indent="45720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ru" sz="2020">
                <a:solidFill>
                  <a:schemeClr val="dk1"/>
                </a:solidFill>
              </a:rPr>
              <a:t>Департамент патрульної поліції </a:t>
            </a:r>
            <a:endParaRPr sz="2020">
              <a:solidFill>
                <a:schemeClr val="dk1"/>
              </a:solidFill>
            </a:endParaRPr>
          </a:p>
          <a:p>
            <a:pPr marL="0" lvl="0" indent="45720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ru" sz="2020">
                <a:solidFill>
                  <a:schemeClr val="dk1"/>
                </a:solidFill>
              </a:rPr>
              <a:t>Національної поліції України</a:t>
            </a:r>
            <a:endParaRPr sz="2020">
              <a:solidFill>
                <a:schemeClr val="dk1"/>
              </a:solidFill>
            </a:endParaRPr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378475" y="647775"/>
            <a:ext cx="8589600" cy="7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2000" b="1">
                <a:solidFill>
                  <a:schemeClr val="dk1"/>
                </a:solidFill>
              </a:rPr>
              <a:t>Підприємства, які проводять </a:t>
            </a:r>
            <a:r>
              <a:rPr lang="ru" sz="2000" b="1">
                <a:solidFill>
                  <a:schemeClr val="dk1"/>
                </a:solidFill>
                <a:highlight>
                  <a:srgbClr val="FFCD19"/>
                </a:highlight>
              </a:rPr>
              <a:t>пілотні закупівлі </a:t>
            </a:r>
            <a:endParaRPr sz="2000" b="1">
              <a:solidFill>
                <a:schemeClr val="dk1"/>
              </a:solidFill>
              <a:highlight>
                <a:srgbClr val="FFCD19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2000" b="1">
                <a:solidFill>
                  <a:schemeClr val="dk1"/>
                </a:solidFill>
              </a:rPr>
              <a:t>із використанням методу оцінки вартості життєвого циклу:</a:t>
            </a:r>
            <a:endParaRPr sz="2000">
              <a:solidFill>
                <a:schemeClr val="dk1"/>
              </a:solidFill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endParaRPr sz="1320">
              <a:solidFill>
                <a:schemeClr val="dk1"/>
              </a:solidFill>
            </a:endParaRPr>
          </a:p>
        </p:txBody>
      </p:sp>
      <p:sp>
        <p:nvSpPr>
          <p:cNvPr id="98" name="Google Shape;9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ru"/>
              <a:t>5</a:t>
            </a:fld>
            <a:endParaRPr/>
          </a:p>
        </p:txBody>
      </p:sp>
      <p:pic>
        <p:nvPicPr>
          <p:cNvPr id="99" name="Google Shape;9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97238" y="1524675"/>
            <a:ext cx="548700" cy="796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98109" y="3217205"/>
            <a:ext cx="1146975" cy="70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89738" y="2610253"/>
            <a:ext cx="1363702" cy="48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20557" y="4041432"/>
            <a:ext cx="1102075" cy="1102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999549" y="76200"/>
            <a:ext cx="901800" cy="668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/>
          <p:nvPr/>
        </p:nvSpPr>
        <p:spPr>
          <a:xfrm>
            <a:off x="611901" y="1754066"/>
            <a:ext cx="202910" cy="244959"/>
          </a:xfrm>
          <a:custGeom>
            <a:avLst/>
            <a:gdLst/>
            <a:ahLst/>
            <a:cxnLst/>
            <a:rect l="l" t="t" r="r" b="b"/>
            <a:pathLst>
              <a:path w="334009" h="403225" extrusionOk="0">
                <a:moveTo>
                  <a:pt x="333946" y="140169"/>
                </a:moveTo>
                <a:lnTo>
                  <a:pt x="170675" y="301434"/>
                </a:lnTo>
                <a:lnTo>
                  <a:pt x="304" y="137972"/>
                </a:lnTo>
                <a:lnTo>
                  <a:pt x="0" y="233146"/>
                </a:lnTo>
                <a:lnTo>
                  <a:pt x="169329" y="402920"/>
                </a:lnTo>
                <a:lnTo>
                  <a:pt x="269557" y="301434"/>
                </a:lnTo>
                <a:lnTo>
                  <a:pt x="333006" y="237197"/>
                </a:lnTo>
                <a:lnTo>
                  <a:pt x="333946" y="140169"/>
                </a:lnTo>
                <a:close/>
              </a:path>
              <a:path w="334009" h="403225" extrusionOk="0">
                <a:moveTo>
                  <a:pt x="333946" y="2184"/>
                </a:moveTo>
                <a:lnTo>
                  <a:pt x="170675" y="163474"/>
                </a:lnTo>
                <a:lnTo>
                  <a:pt x="304" y="0"/>
                </a:lnTo>
                <a:lnTo>
                  <a:pt x="0" y="95186"/>
                </a:lnTo>
                <a:lnTo>
                  <a:pt x="169329" y="264934"/>
                </a:lnTo>
                <a:lnTo>
                  <a:pt x="269557" y="163474"/>
                </a:lnTo>
                <a:lnTo>
                  <a:pt x="333006" y="99237"/>
                </a:lnTo>
                <a:lnTo>
                  <a:pt x="333946" y="2184"/>
                </a:lnTo>
                <a:close/>
              </a:path>
            </a:pathLst>
          </a:custGeom>
          <a:solidFill>
            <a:srgbClr val="FDCB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92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611901" y="4331804"/>
            <a:ext cx="202910" cy="244959"/>
          </a:xfrm>
          <a:custGeom>
            <a:avLst/>
            <a:gdLst/>
            <a:ahLst/>
            <a:cxnLst/>
            <a:rect l="l" t="t" r="r" b="b"/>
            <a:pathLst>
              <a:path w="334009" h="403225" extrusionOk="0">
                <a:moveTo>
                  <a:pt x="333946" y="140169"/>
                </a:moveTo>
                <a:lnTo>
                  <a:pt x="170675" y="301434"/>
                </a:lnTo>
                <a:lnTo>
                  <a:pt x="304" y="137972"/>
                </a:lnTo>
                <a:lnTo>
                  <a:pt x="0" y="233146"/>
                </a:lnTo>
                <a:lnTo>
                  <a:pt x="169329" y="402920"/>
                </a:lnTo>
                <a:lnTo>
                  <a:pt x="269557" y="301434"/>
                </a:lnTo>
                <a:lnTo>
                  <a:pt x="333006" y="237197"/>
                </a:lnTo>
                <a:lnTo>
                  <a:pt x="333946" y="140169"/>
                </a:lnTo>
                <a:close/>
              </a:path>
              <a:path w="334009" h="403225" extrusionOk="0">
                <a:moveTo>
                  <a:pt x="333946" y="2184"/>
                </a:moveTo>
                <a:lnTo>
                  <a:pt x="170675" y="163474"/>
                </a:lnTo>
                <a:lnTo>
                  <a:pt x="304" y="0"/>
                </a:lnTo>
                <a:lnTo>
                  <a:pt x="0" y="95186"/>
                </a:lnTo>
                <a:lnTo>
                  <a:pt x="169329" y="264934"/>
                </a:lnTo>
                <a:lnTo>
                  <a:pt x="269557" y="163474"/>
                </a:lnTo>
                <a:lnTo>
                  <a:pt x="333006" y="99237"/>
                </a:lnTo>
                <a:lnTo>
                  <a:pt x="333946" y="2184"/>
                </a:lnTo>
                <a:close/>
              </a:path>
            </a:pathLst>
          </a:custGeom>
          <a:solidFill>
            <a:srgbClr val="FDCB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92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611901" y="3446404"/>
            <a:ext cx="202910" cy="244959"/>
          </a:xfrm>
          <a:custGeom>
            <a:avLst/>
            <a:gdLst/>
            <a:ahLst/>
            <a:cxnLst/>
            <a:rect l="l" t="t" r="r" b="b"/>
            <a:pathLst>
              <a:path w="334009" h="403225" extrusionOk="0">
                <a:moveTo>
                  <a:pt x="333946" y="140169"/>
                </a:moveTo>
                <a:lnTo>
                  <a:pt x="170675" y="301434"/>
                </a:lnTo>
                <a:lnTo>
                  <a:pt x="304" y="137972"/>
                </a:lnTo>
                <a:lnTo>
                  <a:pt x="0" y="233146"/>
                </a:lnTo>
                <a:lnTo>
                  <a:pt x="169329" y="402920"/>
                </a:lnTo>
                <a:lnTo>
                  <a:pt x="269557" y="301434"/>
                </a:lnTo>
                <a:lnTo>
                  <a:pt x="333006" y="237197"/>
                </a:lnTo>
                <a:lnTo>
                  <a:pt x="333946" y="140169"/>
                </a:lnTo>
                <a:close/>
              </a:path>
              <a:path w="334009" h="403225" extrusionOk="0">
                <a:moveTo>
                  <a:pt x="333946" y="2184"/>
                </a:moveTo>
                <a:lnTo>
                  <a:pt x="170675" y="163474"/>
                </a:lnTo>
                <a:lnTo>
                  <a:pt x="304" y="0"/>
                </a:lnTo>
                <a:lnTo>
                  <a:pt x="0" y="95186"/>
                </a:lnTo>
                <a:lnTo>
                  <a:pt x="169329" y="264934"/>
                </a:lnTo>
                <a:lnTo>
                  <a:pt x="269557" y="163474"/>
                </a:lnTo>
                <a:lnTo>
                  <a:pt x="333006" y="99237"/>
                </a:lnTo>
                <a:lnTo>
                  <a:pt x="333946" y="2184"/>
                </a:lnTo>
                <a:close/>
              </a:path>
            </a:pathLst>
          </a:custGeom>
          <a:solidFill>
            <a:srgbClr val="FDCB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92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611901" y="2561016"/>
            <a:ext cx="202910" cy="244959"/>
          </a:xfrm>
          <a:custGeom>
            <a:avLst/>
            <a:gdLst/>
            <a:ahLst/>
            <a:cxnLst/>
            <a:rect l="l" t="t" r="r" b="b"/>
            <a:pathLst>
              <a:path w="334009" h="403225" extrusionOk="0">
                <a:moveTo>
                  <a:pt x="333946" y="140169"/>
                </a:moveTo>
                <a:lnTo>
                  <a:pt x="170675" y="301434"/>
                </a:lnTo>
                <a:lnTo>
                  <a:pt x="304" y="137972"/>
                </a:lnTo>
                <a:lnTo>
                  <a:pt x="0" y="233146"/>
                </a:lnTo>
                <a:lnTo>
                  <a:pt x="169329" y="402920"/>
                </a:lnTo>
                <a:lnTo>
                  <a:pt x="269557" y="301434"/>
                </a:lnTo>
                <a:lnTo>
                  <a:pt x="333006" y="237197"/>
                </a:lnTo>
                <a:lnTo>
                  <a:pt x="333946" y="140169"/>
                </a:lnTo>
                <a:close/>
              </a:path>
              <a:path w="334009" h="403225" extrusionOk="0">
                <a:moveTo>
                  <a:pt x="333946" y="2184"/>
                </a:moveTo>
                <a:lnTo>
                  <a:pt x="170675" y="163474"/>
                </a:lnTo>
                <a:lnTo>
                  <a:pt x="304" y="0"/>
                </a:lnTo>
                <a:lnTo>
                  <a:pt x="0" y="95186"/>
                </a:lnTo>
                <a:lnTo>
                  <a:pt x="169329" y="264934"/>
                </a:lnTo>
                <a:lnTo>
                  <a:pt x="269557" y="163474"/>
                </a:lnTo>
                <a:lnTo>
                  <a:pt x="333006" y="99237"/>
                </a:lnTo>
                <a:lnTo>
                  <a:pt x="333946" y="2184"/>
                </a:lnTo>
                <a:close/>
              </a:path>
            </a:pathLst>
          </a:custGeom>
          <a:solidFill>
            <a:srgbClr val="FDCB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92" i="0" u="none" strike="noStrike" cap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"/>
          <p:cNvSpPr txBox="1">
            <a:spLocks noGrp="1"/>
          </p:cNvSpPr>
          <p:nvPr>
            <p:ph type="title"/>
          </p:nvPr>
        </p:nvSpPr>
        <p:spPr>
          <a:xfrm>
            <a:off x="311700" y="238375"/>
            <a:ext cx="8520600" cy="9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/>
              <a:t>Онлайн інструмент із </a:t>
            </a:r>
            <a:r>
              <a:rPr lang="ru">
                <a:highlight>
                  <a:srgbClr val="FFCD19"/>
                </a:highlight>
              </a:rPr>
              <a:t>оцінки вартості</a:t>
            </a:r>
            <a:r>
              <a:rPr lang="ru"/>
              <a:t> життєвого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/>
              <a:t>циклу товару з урахуванням його </a:t>
            </a:r>
            <a:r>
              <a:rPr lang="ru">
                <a:highlight>
                  <a:srgbClr val="FFCD19"/>
                </a:highlight>
              </a:rPr>
              <a:t>енергоефективності</a:t>
            </a:r>
            <a:endParaRPr>
              <a:highlight>
                <a:srgbClr val="FFCD19"/>
              </a:highlight>
            </a:endParaRPr>
          </a:p>
        </p:txBody>
      </p:sp>
      <p:sp>
        <p:nvSpPr>
          <p:cNvPr id="113" name="Google Shape;113;p7"/>
          <p:cNvSpPr txBox="1">
            <a:spLocks noGrp="1"/>
          </p:cNvSpPr>
          <p:nvPr>
            <p:ph type="body" idx="1"/>
          </p:nvPr>
        </p:nvSpPr>
        <p:spPr>
          <a:xfrm>
            <a:off x="311700" y="1120525"/>
            <a:ext cx="8520600" cy="9396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571"/>
              <a:buNone/>
            </a:pPr>
            <a:r>
              <a:rPr lang="ru" sz="1600" b="1"/>
              <a:t>Мета розробки: </a:t>
            </a:r>
            <a:r>
              <a:rPr lang="ru" sz="1600"/>
              <a:t>Створення Калькулятору оцінки вартості життєвого циклу, який призначений для розрахунку вартості товарів із використанням концепції життєвого циклу з фокусом на енергоефективність та екологічні критерії товарів.</a:t>
            </a:r>
            <a:endParaRPr sz="1600"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ru"/>
              <a:t>6</a:t>
            </a:fld>
            <a:endParaRPr/>
          </a:p>
        </p:txBody>
      </p:sp>
      <p:pic>
        <p:nvPicPr>
          <p:cNvPr id="115" name="Google Shape;115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7250" y="2060125"/>
            <a:ext cx="5857875" cy="277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99549" y="76200"/>
            <a:ext cx="901800" cy="66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4f72e77c90_0_0"/>
          <p:cNvSpPr txBox="1">
            <a:spLocks noGrp="1"/>
          </p:cNvSpPr>
          <p:nvPr>
            <p:ph type="title"/>
          </p:nvPr>
        </p:nvSpPr>
        <p:spPr>
          <a:xfrm>
            <a:off x="345000" y="219050"/>
            <a:ext cx="8520600" cy="9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/>
              <a:t>Онлайн інструмент із </a:t>
            </a:r>
            <a:r>
              <a:rPr lang="ru">
                <a:highlight>
                  <a:srgbClr val="FFCD19"/>
                </a:highlight>
              </a:rPr>
              <a:t>оцінки вартості</a:t>
            </a:r>
            <a:r>
              <a:rPr lang="ru"/>
              <a:t> життєвого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/>
              <a:t>циклу товару з урахуванням його </a:t>
            </a:r>
            <a:r>
              <a:rPr lang="ru">
                <a:highlight>
                  <a:srgbClr val="FFCD19"/>
                </a:highlight>
              </a:rPr>
              <a:t>енергоефективності</a:t>
            </a:r>
            <a:endParaRPr>
              <a:highlight>
                <a:srgbClr val="FFCD19"/>
              </a:highlight>
            </a:endParaRPr>
          </a:p>
        </p:txBody>
      </p:sp>
      <p:sp>
        <p:nvSpPr>
          <p:cNvPr id="122" name="Google Shape;122;g24f72e77c90_0_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ru"/>
              <a:t>7</a:t>
            </a:fld>
            <a:endParaRPr/>
          </a:p>
        </p:txBody>
      </p:sp>
      <p:sp>
        <p:nvSpPr>
          <p:cNvPr id="123" name="Google Shape;123;g24f72e77c90_0_0"/>
          <p:cNvSpPr txBox="1"/>
          <p:nvPr/>
        </p:nvSpPr>
        <p:spPr>
          <a:xfrm>
            <a:off x="278400" y="1431150"/>
            <a:ext cx="8587200" cy="31263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chemeClr val="dk1"/>
                </a:solidFill>
              </a:rPr>
              <a:t>Загальний опис:</a:t>
            </a:r>
            <a:r>
              <a:rPr lang="ru">
                <a:solidFill>
                  <a:schemeClr val="dk1"/>
                </a:solidFill>
              </a:rPr>
              <a:t> кінцевий результат розробки представляє собою калькулятор, який здійснює розрахунок вартості експлуатації товару/товарів, в якому елементи формулу розрахунку будуються за принципом конструктору, тобто такі елементи підбираються користувачем індивідуально із заздалегідь передбаченого переліку. Калькулятор базується на концепті ТСО/LCC (Total Cost of Ownership/Life Cycle Costing), опис якого буде наведений нижче. Інтерфейс калькулятору має представляти собою набір полів для розрахунку із їх коротким описом навпроти кожного поля. Поля мають бути розбиті на 4 блоки: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        	1. Витрати, пов’язані з придбанням.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        	2. Витрати на використання, такі як споживання енергії та інших ресурсів.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        	3. Витрати на обслуговування.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        	4. Витрати на закінчення терміну експлуатації, такі як витрати на збір та переробку.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        	5. Витрати, пов’язані із захистом навколишнього природного середовища.</a:t>
            </a:r>
            <a:endParaRPr/>
          </a:p>
        </p:txBody>
      </p:sp>
      <p:sp>
        <p:nvSpPr>
          <p:cNvPr id="124" name="Google Shape;124;g24f72e77c90_0_0"/>
          <p:cNvSpPr txBox="1"/>
          <p:nvPr/>
        </p:nvSpPr>
        <p:spPr>
          <a:xfrm>
            <a:off x="405050" y="3401725"/>
            <a:ext cx="8587200" cy="4002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5" name="Google Shape;125;g24f72e77c9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99549" y="76200"/>
            <a:ext cx="901800" cy="66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4f72e77c90_0_8"/>
          <p:cNvSpPr txBox="1">
            <a:spLocks noGrp="1"/>
          </p:cNvSpPr>
          <p:nvPr>
            <p:ph type="title"/>
          </p:nvPr>
        </p:nvSpPr>
        <p:spPr>
          <a:xfrm>
            <a:off x="311700" y="219050"/>
            <a:ext cx="8520600" cy="9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/>
              <a:t>Онлайн інструмент із </a:t>
            </a:r>
            <a:r>
              <a:rPr lang="ru">
                <a:highlight>
                  <a:srgbClr val="FFCD19"/>
                </a:highlight>
              </a:rPr>
              <a:t>оцінки вартості </a:t>
            </a:r>
            <a:r>
              <a:rPr lang="ru"/>
              <a:t>життєвого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/>
              <a:t>циклу товару з урахуванням його </a:t>
            </a:r>
            <a:r>
              <a:rPr lang="ru">
                <a:highlight>
                  <a:srgbClr val="FFCD19"/>
                </a:highlight>
              </a:rPr>
              <a:t>енергоефективності</a:t>
            </a:r>
            <a:endParaRPr>
              <a:highlight>
                <a:srgbClr val="FFCD19"/>
              </a:highlight>
            </a:endParaRPr>
          </a:p>
        </p:txBody>
      </p:sp>
      <p:sp>
        <p:nvSpPr>
          <p:cNvPr id="131" name="Google Shape;131;g24f72e77c90_0_8"/>
          <p:cNvSpPr txBox="1">
            <a:spLocks noGrp="1"/>
          </p:cNvSpPr>
          <p:nvPr>
            <p:ph type="body" idx="1"/>
          </p:nvPr>
        </p:nvSpPr>
        <p:spPr>
          <a:xfrm>
            <a:off x="311700" y="1207550"/>
            <a:ext cx="8520600" cy="9396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571"/>
              <a:buNone/>
            </a:pPr>
            <a:r>
              <a:rPr lang="ru" sz="1600" b="1"/>
              <a:t>Мета розробки: </a:t>
            </a:r>
            <a:r>
              <a:rPr lang="ru" sz="1600"/>
              <a:t>Створення Калькулятору оцінки вартості життєвого циклу, який призначений для розрахунку вартості товарів із використанням концепції життєвого циклу з фокусом на енергоефективність та екологічні критерії товарів.</a:t>
            </a:r>
            <a:endParaRPr sz="1600"/>
          </a:p>
        </p:txBody>
      </p:sp>
      <p:sp>
        <p:nvSpPr>
          <p:cNvPr id="132" name="Google Shape;132;g24f72e77c90_0_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ru"/>
              <a:t>8</a:t>
            </a:fld>
            <a:endParaRPr/>
          </a:p>
        </p:txBody>
      </p:sp>
      <p:pic>
        <p:nvPicPr>
          <p:cNvPr id="133" name="Google Shape;133;g24f72e77c90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6575" y="2285050"/>
            <a:ext cx="5857875" cy="277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4f72e77c90_0_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99549" y="76200"/>
            <a:ext cx="901800" cy="66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4f98578572_1_0"/>
          <p:cNvSpPr txBox="1">
            <a:spLocks noGrp="1"/>
          </p:cNvSpPr>
          <p:nvPr>
            <p:ph type="body" idx="1"/>
          </p:nvPr>
        </p:nvSpPr>
        <p:spPr>
          <a:xfrm>
            <a:off x="398175" y="1963225"/>
            <a:ext cx="8589600" cy="7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3600" b="1" i="1">
                <a:solidFill>
                  <a:schemeClr val="dk1"/>
                </a:solidFill>
              </a:rPr>
              <a:t>Дякуємо за увагу</a:t>
            </a:r>
            <a:endParaRPr sz="3600" i="1">
              <a:solidFill>
                <a:schemeClr val="dk1"/>
              </a:solidFill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endParaRPr sz="1320">
              <a:solidFill>
                <a:schemeClr val="dk1"/>
              </a:solidFill>
            </a:endParaRPr>
          </a:p>
        </p:txBody>
      </p:sp>
      <p:sp>
        <p:nvSpPr>
          <p:cNvPr id="140" name="Google Shape;140;g24f98578572_1_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ru"/>
              <a:t>9</a:t>
            </a:fld>
            <a:endParaRPr/>
          </a:p>
        </p:txBody>
      </p:sp>
      <p:pic>
        <p:nvPicPr>
          <p:cNvPr id="141" name="Google Shape;141;g24f98578572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99549" y="76200"/>
            <a:ext cx="901800" cy="6682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g24f98578572_1_0"/>
          <p:cNvSpPr/>
          <p:nvPr/>
        </p:nvSpPr>
        <p:spPr>
          <a:xfrm>
            <a:off x="0" y="4418378"/>
            <a:ext cx="1004888" cy="717661"/>
          </a:xfrm>
          <a:custGeom>
            <a:avLst/>
            <a:gdLst/>
            <a:ahLst/>
            <a:cxnLst/>
            <a:rect l="l" t="t" r="r" b="b"/>
            <a:pathLst>
              <a:path w="13398500" h="6379210" extrusionOk="0">
                <a:moveTo>
                  <a:pt x="6747510" y="0"/>
                </a:moveTo>
                <a:lnTo>
                  <a:pt x="6645910" y="0"/>
                </a:lnTo>
                <a:lnTo>
                  <a:pt x="6638290" y="7620"/>
                </a:lnTo>
                <a:lnTo>
                  <a:pt x="0" y="6379210"/>
                </a:lnTo>
                <a:lnTo>
                  <a:pt x="6752590" y="6379210"/>
                </a:lnTo>
                <a:lnTo>
                  <a:pt x="13398500" y="0"/>
                </a:lnTo>
                <a:lnTo>
                  <a:pt x="6747510" y="0"/>
                </a:lnTo>
                <a:close/>
              </a:path>
            </a:pathLst>
          </a:custGeom>
          <a:solidFill>
            <a:srgbClr val="248CCB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24f98578572_1_0"/>
          <p:cNvSpPr/>
          <p:nvPr/>
        </p:nvSpPr>
        <p:spPr>
          <a:xfrm>
            <a:off x="672809" y="4418378"/>
            <a:ext cx="1004888" cy="717661"/>
          </a:xfrm>
          <a:custGeom>
            <a:avLst/>
            <a:gdLst/>
            <a:ahLst/>
            <a:cxnLst/>
            <a:rect l="l" t="t" r="r" b="b"/>
            <a:pathLst>
              <a:path w="13398500" h="6379210" extrusionOk="0">
                <a:moveTo>
                  <a:pt x="6747510" y="0"/>
                </a:moveTo>
                <a:lnTo>
                  <a:pt x="6645910" y="0"/>
                </a:lnTo>
                <a:lnTo>
                  <a:pt x="6638290" y="7620"/>
                </a:lnTo>
                <a:lnTo>
                  <a:pt x="0" y="6379210"/>
                </a:lnTo>
                <a:lnTo>
                  <a:pt x="6752590" y="6379210"/>
                </a:lnTo>
                <a:lnTo>
                  <a:pt x="13398500" y="0"/>
                </a:lnTo>
                <a:lnTo>
                  <a:pt x="6747510" y="0"/>
                </a:lnTo>
                <a:close/>
              </a:path>
            </a:pathLst>
          </a:custGeom>
          <a:solidFill>
            <a:srgbClr val="FFCD1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24f98578572_1_0"/>
          <p:cNvSpPr/>
          <p:nvPr/>
        </p:nvSpPr>
        <p:spPr>
          <a:xfrm>
            <a:off x="1359236" y="4418378"/>
            <a:ext cx="1004888" cy="717661"/>
          </a:xfrm>
          <a:custGeom>
            <a:avLst/>
            <a:gdLst/>
            <a:ahLst/>
            <a:cxnLst/>
            <a:rect l="l" t="t" r="r" b="b"/>
            <a:pathLst>
              <a:path w="13398500" h="6379210" extrusionOk="0">
                <a:moveTo>
                  <a:pt x="6747510" y="0"/>
                </a:moveTo>
                <a:lnTo>
                  <a:pt x="6645910" y="0"/>
                </a:lnTo>
                <a:lnTo>
                  <a:pt x="6638290" y="7620"/>
                </a:lnTo>
                <a:lnTo>
                  <a:pt x="0" y="6379210"/>
                </a:lnTo>
                <a:lnTo>
                  <a:pt x="6752590" y="6379210"/>
                </a:lnTo>
                <a:lnTo>
                  <a:pt x="13398500" y="0"/>
                </a:lnTo>
                <a:lnTo>
                  <a:pt x="6747510" y="0"/>
                </a:lnTo>
                <a:close/>
              </a:path>
            </a:pathLst>
          </a:custGeom>
          <a:solidFill>
            <a:srgbClr val="ADB4B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</Words>
  <Application>Microsoft Office PowerPoint</Application>
  <PresentationFormat>Екран (16:9)</PresentationFormat>
  <Paragraphs>72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Життєвий цикл для зеленої відбудови</vt:lpstr>
      <vt:lpstr>Оцінка вартості закупівлі із використанням концепції життєвого циклу</vt:lpstr>
      <vt:lpstr>Невичерпний перелік товарів, для яких є ефективним використання LCC:</vt:lpstr>
      <vt:lpstr>Енергоефективність як елемент життєвого циклу</vt:lpstr>
      <vt:lpstr>Презентація PowerPoint</vt:lpstr>
      <vt:lpstr>Онлайн інструмент із оцінки вартості життєвого  циклу товару з урахуванням його енергоефективності</vt:lpstr>
      <vt:lpstr>Онлайн інструмент із оцінки вартості життєвого  циклу товару з урахуванням його енергоефективності</vt:lpstr>
      <vt:lpstr>Онлайн інструмент із оцінки вартості життєвого  циклу товару з урахуванням його енергоефективності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Життєвий цикл для зеленої відбудови</dc:title>
  <dc:creator>Svetlana</dc:creator>
  <cp:lastModifiedBy>Svetlana Berzina</cp:lastModifiedBy>
  <cp:revision>2</cp:revision>
  <dcterms:modified xsi:type="dcterms:W3CDTF">2023-06-17T04:25:37Z</dcterms:modified>
</cp:coreProperties>
</file>