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1.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24"/>
  </p:notesMasterIdLst>
  <p:sldIdLst>
    <p:sldId id="256" r:id="rId5"/>
    <p:sldId id="284" r:id="rId6"/>
    <p:sldId id="285" r:id="rId7"/>
    <p:sldId id="286" r:id="rId8"/>
    <p:sldId id="287" r:id="rId9"/>
    <p:sldId id="288" r:id="rId10"/>
    <p:sldId id="289" r:id="rId11"/>
    <p:sldId id="290" r:id="rId12"/>
    <p:sldId id="291" r:id="rId13"/>
    <p:sldId id="260" r:id="rId14"/>
    <p:sldId id="262" r:id="rId15"/>
    <p:sldId id="276" r:id="rId16"/>
    <p:sldId id="278" r:id="rId17"/>
    <p:sldId id="277" r:id="rId18"/>
    <p:sldId id="279" r:id="rId19"/>
    <p:sldId id="282" r:id="rId20"/>
    <p:sldId id="283" r:id="rId21"/>
    <p:sldId id="266" r:id="rId22"/>
    <p:sldId id="280"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2" clrIdx="0">
    <p:extLst>
      <p:ext uri="{19B8F6BF-5375-455C-9EA6-DF929625EA0E}">
        <p15:presenceInfo xmlns:p15="http://schemas.microsoft.com/office/powerpoint/2012/main" userId="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489" autoAdjust="0"/>
    <p:restoredTop sz="44911" autoAdjust="0"/>
  </p:normalViewPr>
  <p:slideViewPr>
    <p:cSldViewPr snapToGrid="0">
      <p:cViewPr varScale="1">
        <p:scale>
          <a:sx n="38" d="100"/>
          <a:sy n="38" d="100"/>
        </p:scale>
        <p:origin x="1886" y="53"/>
      </p:cViewPr>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03-08T15:37:24.559" idx="1">
    <p:pos x="7680" y="1532"/>
    <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70B010-4DBA-41A9-9A1A-78ADD846D1C5}" type="datetimeFigureOut">
              <a:rPr lang="ru-RU" smtClean="0"/>
              <a:t>11.05.2024</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601272-E397-4CF5-A480-1A3E441E00E2}" type="slidenum">
              <a:rPr lang="ru-RU" smtClean="0"/>
              <a:t>‹#›</a:t>
            </a:fld>
            <a:endParaRPr lang="ru-RU"/>
          </a:p>
        </p:txBody>
      </p:sp>
    </p:spTree>
    <p:extLst>
      <p:ext uri="{BB962C8B-B14F-4D97-AF65-F5344CB8AC3E}">
        <p14:creationId xmlns:p14="http://schemas.microsoft.com/office/powerpoint/2010/main" val="305132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My study was about a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dairy product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 unique vacuum dried cheese. </a:t>
            </a:r>
          </a:p>
          <a:p>
            <a:pPr algn="just">
              <a:spcAft>
                <a:spcPts val="800"/>
              </a:spcAf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 will not stop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on technology</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it will explained by the company.</a:t>
            </a:r>
          </a:p>
          <a:p>
            <a:pPr algn="just">
              <a:spcAft>
                <a:spcPts val="800"/>
              </a:spcAf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Now you just need to now that it is a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Dutch originated Gouda cheese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which is dried in Ukraine by the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patented</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technology.</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ru-RU" dirty="0"/>
          </a:p>
        </p:txBody>
      </p:sp>
      <p:sp>
        <p:nvSpPr>
          <p:cNvPr id="4" name="Номер слайда 3"/>
          <p:cNvSpPr>
            <a:spLocks noGrp="1"/>
          </p:cNvSpPr>
          <p:nvPr>
            <p:ph type="sldNum" sz="quarter" idx="5"/>
          </p:nvPr>
        </p:nvSpPr>
        <p:spPr/>
        <p:txBody>
          <a:bodyPr/>
          <a:lstStyle/>
          <a:p>
            <a:fld id="{A9601272-E397-4CF5-A480-1A3E441E00E2}" type="slidenum">
              <a:rPr lang="ru-RU" smtClean="0"/>
              <a:t>2</a:t>
            </a:fld>
            <a:endParaRPr lang="ru-RU"/>
          </a:p>
        </p:txBody>
      </p:sp>
    </p:spTree>
    <p:extLst>
      <p:ext uri="{BB962C8B-B14F-4D97-AF65-F5344CB8AC3E}">
        <p14:creationId xmlns:p14="http://schemas.microsoft.com/office/powerpoint/2010/main" val="15825401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"Product life cycle analysis conducted through Sim Pro software enhances the understanding of a product's journey from raw material extraction to disposal. Through this process, improvements in sustainability, efficiency, and environmental impact can be identified and implemented, ensuring a more sustainable and responsible approach to product development and management.«</a:t>
            </a:r>
            <a:endParaRPr lang="uk-UA" dirty="0"/>
          </a:p>
          <a:p>
            <a:endParaRPr lang="ru-RU" dirty="0"/>
          </a:p>
        </p:txBody>
      </p:sp>
      <p:sp>
        <p:nvSpPr>
          <p:cNvPr id="4" name="Номер слайда 3"/>
          <p:cNvSpPr>
            <a:spLocks noGrp="1"/>
          </p:cNvSpPr>
          <p:nvPr>
            <p:ph type="sldNum" sz="quarter" idx="5"/>
          </p:nvPr>
        </p:nvSpPr>
        <p:spPr/>
        <p:txBody>
          <a:bodyPr/>
          <a:lstStyle/>
          <a:p>
            <a:fld id="{A9601272-E397-4CF5-A480-1A3E441E00E2}" type="slidenum">
              <a:rPr lang="ru-RU" smtClean="0"/>
              <a:t>12</a:t>
            </a:fld>
            <a:endParaRPr lang="ru-RU"/>
          </a:p>
        </p:txBody>
      </p:sp>
    </p:spTree>
    <p:extLst>
      <p:ext uri="{BB962C8B-B14F-4D97-AF65-F5344CB8AC3E}">
        <p14:creationId xmlns:p14="http://schemas.microsoft.com/office/powerpoint/2010/main" val="695601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"Product life cycle analysis conducted through Sim Pro software enhances the understanding of a product's journey from raw material extraction to disposal. Through this process, improvements in sustainability, efficiency, and environmental impact can be identified and implemented, ensuring a more sustainable and responsible approach to product development and management.«</a:t>
            </a:r>
            <a:endParaRPr lang="uk-UA" dirty="0"/>
          </a:p>
          <a:p>
            <a:endParaRPr lang="ru-RU" dirty="0"/>
          </a:p>
        </p:txBody>
      </p:sp>
      <p:sp>
        <p:nvSpPr>
          <p:cNvPr id="4" name="Номер слайда 3"/>
          <p:cNvSpPr>
            <a:spLocks noGrp="1"/>
          </p:cNvSpPr>
          <p:nvPr>
            <p:ph type="sldNum" sz="quarter" idx="5"/>
          </p:nvPr>
        </p:nvSpPr>
        <p:spPr/>
        <p:txBody>
          <a:bodyPr/>
          <a:lstStyle/>
          <a:p>
            <a:fld id="{A9601272-E397-4CF5-A480-1A3E441E00E2}" type="slidenum">
              <a:rPr lang="ru-RU" smtClean="0"/>
              <a:t>14</a:t>
            </a:fld>
            <a:endParaRPr lang="ru-RU"/>
          </a:p>
        </p:txBody>
      </p:sp>
    </p:spTree>
    <p:extLst>
      <p:ext uri="{BB962C8B-B14F-4D97-AF65-F5344CB8AC3E}">
        <p14:creationId xmlns:p14="http://schemas.microsoft.com/office/powerpoint/2010/main" val="2931748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A9601272-E397-4CF5-A480-1A3E441E00E2}" type="slidenum">
              <a:rPr lang="ru-RU" smtClean="0"/>
              <a:t>17</a:t>
            </a:fld>
            <a:endParaRPr lang="ru-RU"/>
          </a:p>
        </p:txBody>
      </p:sp>
    </p:spTree>
    <p:extLst>
      <p:ext uri="{BB962C8B-B14F-4D97-AF65-F5344CB8AC3E}">
        <p14:creationId xmlns:p14="http://schemas.microsoft.com/office/powerpoint/2010/main" val="27787587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a138835dee_0_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4" name="Google Shape;134;g2a138835dee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1ed6ef9b603_2_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Here you see some pictures of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readymade product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(packed and unpacked),</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the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LC scheme </a:t>
            </a:r>
            <a:r>
              <a:rPr lang="en-US"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drawn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by human at the right side (it is quite poor as you will see soon).</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And a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functional unit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of the study. It is 30 grams of ready cheese made snacks. </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So all the obtained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resaults</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related with this amount. </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100"/>
              <a:buNone/>
            </a:pPr>
            <a:endParaRPr dirty="0"/>
          </a:p>
        </p:txBody>
      </p:sp>
      <p:sp>
        <p:nvSpPr>
          <p:cNvPr id="103" name="Google Shape;103;g1ed6ef9b603_2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"On this slide is a </a:t>
            </a:r>
            <a:r>
              <a:rPr lang="en-US" b="1" dirty="0"/>
              <a:t>machine drawn LC.</a:t>
            </a:r>
          </a:p>
          <a:p>
            <a:endParaRPr lang="en-US" dirty="0"/>
          </a:p>
          <a:p>
            <a:r>
              <a:rPr lang="en-US" dirty="0"/>
              <a:t> We explore a </a:t>
            </a:r>
            <a:r>
              <a:rPr lang="en-US" b="1" dirty="0"/>
              <a:t>SimaPro soft</a:t>
            </a:r>
            <a:r>
              <a:rPr lang="en-US" dirty="0"/>
              <a:t>, developed by Pre-Sustainability company to build this. </a:t>
            </a:r>
          </a:p>
          <a:p>
            <a:endParaRPr lang="en-US" dirty="0"/>
          </a:p>
          <a:p>
            <a:r>
              <a:rPr lang="en-US" dirty="0"/>
              <a:t>And you see the difference with the human drawings. </a:t>
            </a:r>
          </a:p>
          <a:p>
            <a:endParaRPr lang="en-US" dirty="0"/>
          </a:p>
          <a:p>
            <a:r>
              <a:rPr lang="en-US" dirty="0"/>
              <a:t>The </a:t>
            </a:r>
            <a:r>
              <a:rPr lang="en-US" b="1" dirty="0"/>
              <a:t>redlines </a:t>
            </a:r>
            <a:r>
              <a:rPr lang="en-US" dirty="0"/>
              <a:t>are the mass and energy flows,</a:t>
            </a:r>
          </a:p>
          <a:p>
            <a:r>
              <a:rPr lang="en-US" dirty="0"/>
              <a:t> </a:t>
            </a:r>
            <a:r>
              <a:rPr lang="en-US" b="1" dirty="0"/>
              <a:t>color of the boxes </a:t>
            </a:r>
            <a:r>
              <a:rPr lang="en-US" dirty="0"/>
              <a:t>addressed to the different LC stages, </a:t>
            </a:r>
          </a:p>
          <a:p>
            <a:r>
              <a:rPr lang="en-US" dirty="0"/>
              <a:t>and a </a:t>
            </a:r>
            <a:r>
              <a:rPr lang="en-US" b="1" dirty="0"/>
              <a:t>numbers / volumes </a:t>
            </a:r>
            <a:r>
              <a:rPr lang="en-US" dirty="0"/>
              <a:t>inside shows us a level of product environmental impact in 1 one of 16 selected categories. </a:t>
            </a:r>
          </a:p>
          <a:p>
            <a:endParaRPr lang="en-US" dirty="0"/>
          </a:p>
          <a:p>
            <a:r>
              <a:rPr lang="en-US" dirty="0"/>
              <a:t>Here I selected </a:t>
            </a:r>
            <a:r>
              <a:rPr lang="en-US" b="1" dirty="0"/>
              <a:t>CO2 emission</a:t>
            </a:r>
            <a:r>
              <a:rPr lang="en-US" dirty="0"/>
              <a:t>, thus 30 g of </a:t>
            </a:r>
            <a:r>
              <a:rPr lang="en-US" dirty="0" err="1"/>
              <a:t>Sneko</a:t>
            </a:r>
            <a:r>
              <a:rPr lang="en-US" dirty="0"/>
              <a:t> cheese associated with 0,576 kg CO2 emissions during all LC, from cradle to grave. </a:t>
            </a:r>
          </a:p>
          <a:p>
            <a:endParaRPr lang="en-US" dirty="0"/>
          </a:p>
          <a:p>
            <a:endParaRPr lang="ru-RU" dirty="0"/>
          </a:p>
        </p:txBody>
      </p:sp>
      <p:sp>
        <p:nvSpPr>
          <p:cNvPr id="4" name="Номер слайда 3"/>
          <p:cNvSpPr>
            <a:spLocks noGrp="1"/>
          </p:cNvSpPr>
          <p:nvPr>
            <p:ph type="sldNum" sz="quarter" idx="5"/>
          </p:nvPr>
        </p:nvSpPr>
        <p:spPr/>
        <p:txBody>
          <a:bodyPr/>
          <a:lstStyle/>
          <a:p>
            <a:fld id="{A9601272-E397-4CF5-A480-1A3E441E00E2}" type="slidenum">
              <a:rPr lang="ru-RU" smtClean="0"/>
              <a:t>4</a:t>
            </a:fld>
            <a:endParaRPr lang="ru-RU"/>
          </a:p>
        </p:txBody>
      </p:sp>
    </p:spTree>
    <p:extLst>
      <p:ext uri="{BB962C8B-B14F-4D97-AF65-F5344CB8AC3E}">
        <p14:creationId xmlns:p14="http://schemas.microsoft.com/office/powerpoint/2010/main" val="695601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Within the framework of PEF study, we identify:</a:t>
            </a:r>
          </a:p>
          <a:p>
            <a:pPr algn="just">
              <a:spcAft>
                <a:spcPts val="800"/>
              </a:spcAft>
            </a:pP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most relevant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impact categories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(those of 16 , which create a 80% of total impact)</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Most impactful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LC stages </a:t>
            </a:r>
            <a:endParaRPr lang="ru-RU" sz="18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Most impactful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processes. </a:t>
            </a:r>
            <a:endParaRPr lang="ru-RU" sz="18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1) The most relevant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impact categories</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for the product are </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spcAft>
                <a:spcPts val="800"/>
              </a:spcAft>
              <a:buFont typeface="Arial" panose="020B0604020202020204" pitchFamily="34" charset="0"/>
              <a:buChar char="•"/>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Climate change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31,6%  - mostly associated with CO2 emissions</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spcAft>
                <a:spcPts val="800"/>
              </a:spcAft>
              <a:buFont typeface="Arial" panose="020B0604020202020204" pitchFamily="34" charset="0"/>
              <a:buChar char="•"/>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Particulate matter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16,1%   (microscopic solids or liquid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peaces</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that are so small that they can be inhaled and cause serious health problems.</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spcAft>
                <a:spcPts val="800"/>
              </a:spcAft>
              <a:buFont typeface="Arial" panose="020B0604020202020204" pitchFamily="34" charset="0"/>
              <a:buChar char="•"/>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Acidification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 12,9% (reduction soil and water pH level, caused by so-called acid rains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wich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are the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resault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of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diffrent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emissions)</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spcAft>
                <a:spcPts val="800"/>
              </a:spcAft>
              <a:buFont typeface="Arial" panose="020B0604020202020204" pitchFamily="34" charset="0"/>
              <a:buChar char="•"/>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Ecotoxicity, freshwater</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8%.</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ru-RU" dirty="0"/>
          </a:p>
        </p:txBody>
      </p:sp>
      <p:sp>
        <p:nvSpPr>
          <p:cNvPr id="4" name="Номер слайда 3"/>
          <p:cNvSpPr>
            <a:spLocks noGrp="1"/>
          </p:cNvSpPr>
          <p:nvPr>
            <p:ph type="sldNum" sz="quarter" idx="5"/>
          </p:nvPr>
        </p:nvSpPr>
        <p:spPr/>
        <p:txBody>
          <a:bodyPr/>
          <a:lstStyle/>
          <a:p>
            <a:fld id="{A9601272-E397-4CF5-A480-1A3E441E00E2}" type="slidenum">
              <a:rPr lang="ru-RU" smtClean="0"/>
              <a:t>5</a:t>
            </a:fld>
            <a:endParaRPr lang="ru-RU"/>
          </a:p>
        </p:txBody>
      </p:sp>
    </p:spTree>
    <p:extLst>
      <p:ext uri="{BB962C8B-B14F-4D97-AF65-F5344CB8AC3E}">
        <p14:creationId xmlns:p14="http://schemas.microsoft.com/office/powerpoint/2010/main" val="1685338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2) The most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relevant life cycle stages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for this product are </a:t>
            </a:r>
          </a:p>
          <a:p>
            <a:pPr algn="just">
              <a:spcAft>
                <a:spcPts val="800"/>
              </a:spcAft>
            </a:pP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Raw materials production. </a:t>
            </a:r>
            <a:r>
              <a:rPr lang="en-US" sz="1800" b="0" dirty="0">
                <a:effectLst/>
                <a:latin typeface="Times New Roman" panose="02020603050405020304" pitchFamily="18" charset="0"/>
                <a:ea typeface="Calibri" panose="020F0502020204030204" pitchFamily="34" charset="0"/>
                <a:cs typeface="Times New Roman" panose="02020603050405020304" pitchFamily="18" charset="0"/>
              </a:rPr>
              <a:t>In this case is milk production on a dairy farms in </a:t>
            </a:r>
            <a:r>
              <a:rPr lang="en-US" sz="1800" b="0" dirty="0" err="1">
                <a:effectLst/>
                <a:latin typeface="Times New Roman" panose="02020603050405020304" pitchFamily="18" charset="0"/>
                <a:ea typeface="Calibri" panose="020F0502020204030204" pitchFamily="34" charset="0"/>
                <a:cs typeface="Times New Roman" panose="02020603050405020304" pitchFamily="18" charset="0"/>
              </a:rPr>
              <a:t>Netherlads</a:t>
            </a:r>
            <a:r>
              <a:rPr lang="en-US" sz="1800" b="0" dirty="0">
                <a:effectLst/>
                <a:latin typeface="Times New Roman" panose="02020603050405020304" pitchFamily="18" charset="0"/>
                <a:ea typeface="Calibri" panose="020F0502020204030204" pitchFamily="34" charset="0"/>
                <a:cs typeface="Times New Roman" panose="02020603050405020304" pitchFamily="18" charset="0"/>
              </a:rPr>
              <a:t>-  75,5 % of total impact), </a:t>
            </a:r>
            <a:endParaRPr lang="ru-RU" sz="1800" b="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Packaging materials production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9,67 %. </a:t>
            </a:r>
          </a:p>
          <a:p>
            <a:pPr algn="just">
              <a:spcAft>
                <a:spcPts val="800"/>
              </a:spcAft>
            </a:pP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These packaging materials are not so much the primary packaging of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Sneko</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cheese, but the secondary packaging - cardboard boxes and wooden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papellets</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as well as the packaging that remains after it was removed from the cheese from the Netherlands. The obvious negative effect of packaging is associated with the imperfection of the waste disposal system in Ukraine, where 98 is landfilled. </a:t>
            </a:r>
          </a:p>
          <a:p>
            <a:pPr algn="just">
              <a:spcAft>
                <a:spcPts val="800"/>
              </a:spcAf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most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relevant processes for this product are </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Cow milk production</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Landfill of municipal solid waste</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ru-RU" dirty="0"/>
          </a:p>
        </p:txBody>
      </p:sp>
      <p:sp>
        <p:nvSpPr>
          <p:cNvPr id="4" name="Номер слайда 3"/>
          <p:cNvSpPr>
            <a:spLocks noGrp="1"/>
          </p:cNvSpPr>
          <p:nvPr>
            <p:ph type="sldNum" sz="quarter" idx="5"/>
          </p:nvPr>
        </p:nvSpPr>
        <p:spPr/>
        <p:txBody>
          <a:bodyPr/>
          <a:lstStyle/>
          <a:p>
            <a:fld id="{A9601272-E397-4CF5-A480-1A3E441E00E2}" type="slidenum">
              <a:rPr lang="ru-RU" smtClean="0"/>
              <a:t>6</a:t>
            </a:fld>
            <a:endParaRPr lang="ru-RU"/>
          </a:p>
        </p:txBody>
      </p:sp>
    </p:spTree>
    <p:extLst>
      <p:ext uri="{BB962C8B-B14F-4D97-AF65-F5344CB8AC3E}">
        <p14:creationId xmlns:p14="http://schemas.microsoft.com/office/powerpoint/2010/main" val="2931748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As we see, the Prime Snack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company cannot significantly impact on foreground processes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such as milk production processes in the Netherlands or  the waste disposal system. However, some recommendations can still be given.</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1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it </a:t>
            </a:r>
            <a:r>
              <a:rPr lang="en-US" sz="1800" b="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remains essential </a:t>
            </a:r>
            <a:r>
              <a:rPr lang="en-US" sz="1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to </a:t>
            </a:r>
            <a:r>
              <a:rPr lang="en-US" sz="1800" b="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choose milk suppliers </a:t>
            </a:r>
            <a:r>
              <a:rPr lang="en-US" sz="1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that follows to the best available sustainable practices. Such as </a:t>
            </a:r>
            <a:r>
              <a:rPr lang="en-US" sz="1800" b="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Friesland Campina </a:t>
            </a:r>
            <a:r>
              <a:rPr lang="en-US" sz="1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 leader in sustainable practices in milk production in the Netherlands. Moreover, this company supplied data to the European Commission when they developed the PEF methodology for Dairy products</a:t>
            </a:r>
          </a:p>
          <a:p>
            <a:pPr algn="just">
              <a:spcAft>
                <a:spcPts val="800"/>
              </a:spcAft>
            </a:pP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1800" kern="12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98% of transport package, raw materials and primary product package is landfilled in Ukraine contributing to climate change primarily through the release of methane and carbon dioxide, as well as through associated processes such as transportation emissions and land use changes. To mitigate these impacts, </a:t>
            </a:r>
            <a:r>
              <a:rPr lang="en-US" sz="1800" b="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strategies aimed at minimizing the materials used</a:t>
            </a:r>
            <a:r>
              <a:rPr lang="en-US" sz="1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optimizing packaging design, improving shipping efficiency</a:t>
            </a:r>
            <a:r>
              <a:rPr lang="en-US" sz="1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and </a:t>
            </a:r>
            <a:r>
              <a:rPr lang="en-US" sz="1800" b="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partner with recycling facilities </a:t>
            </a:r>
            <a:r>
              <a:rPr lang="en-US" sz="1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or third-party organizations </a:t>
            </a:r>
            <a:r>
              <a:rPr lang="en-US" sz="1800" b="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to facilitate the recycling of packaging materials </a:t>
            </a:r>
            <a:r>
              <a:rPr lang="en-US" sz="1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can be considered.</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1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minimize the climate impact of raw material transportation, prioritize </a:t>
            </a:r>
            <a:r>
              <a:rPr lang="en-US" sz="1800" b="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eco-friendly transport methods, optimize logistics networks </a:t>
            </a:r>
            <a:r>
              <a:rPr lang="en-US" sz="1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by sourcing local suppliers, and </a:t>
            </a:r>
            <a:r>
              <a:rPr lang="en-US" sz="1800" b="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implement bulk delivery strategies.</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ru-RU" dirty="0"/>
          </a:p>
        </p:txBody>
      </p:sp>
      <p:sp>
        <p:nvSpPr>
          <p:cNvPr id="4" name="Номер слайда 3"/>
          <p:cNvSpPr>
            <a:spLocks noGrp="1"/>
          </p:cNvSpPr>
          <p:nvPr>
            <p:ph type="sldNum" sz="quarter" idx="5"/>
          </p:nvPr>
        </p:nvSpPr>
        <p:spPr/>
        <p:txBody>
          <a:bodyPr/>
          <a:lstStyle/>
          <a:p>
            <a:fld id="{A9601272-E397-4CF5-A480-1A3E441E00E2}" type="slidenum">
              <a:rPr lang="ru-RU" smtClean="0"/>
              <a:t>7</a:t>
            </a:fld>
            <a:endParaRPr lang="ru-RU"/>
          </a:p>
        </p:txBody>
      </p:sp>
    </p:spTree>
    <p:extLst>
      <p:ext uri="{BB962C8B-B14F-4D97-AF65-F5344CB8AC3E}">
        <p14:creationId xmlns:p14="http://schemas.microsoft.com/office/powerpoint/2010/main" val="582025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Now let's move on to the most interesting part.</a:t>
            </a:r>
          </a:p>
          <a:p>
            <a:endParaRPr lang="en-US" dirty="0"/>
          </a:p>
          <a:p>
            <a:r>
              <a:rPr lang="en-US" dirty="0"/>
              <a:t> Cheese is delivered from the </a:t>
            </a:r>
            <a:r>
              <a:rPr lang="en-US" b="1" dirty="0"/>
              <a:t>Netherlands to </a:t>
            </a:r>
            <a:r>
              <a:rPr lang="en-US" b="1" dirty="0" err="1"/>
              <a:t>Mukachevo</a:t>
            </a:r>
            <a:r>
              <a:rPr lang="en-US" dirty="0"/>
              <a:t>, the delivery distance is 2700 km.</a:t>
            </a:r>
          </a:p>
          <a:p>
            <a:endParaRPr lang="en-US" dirty="0"/>
          </a:p>
          <a:p>
            <a:r>
              <a:rPr lang="en-US" dirty="0"/>
              <a:t>The most evident solution to reduce the environmental impact of a product is to use </a:t>
            </a:r>
            <a:r>
              <a:rPr lang="en-US" b="1" dirty="0"/>
              <a:t>local cheeses</a:t>
            </a:r>
            <a:r>
              <a:rPr lang="en-US" dirty="0"/>
              <a:t>. Such a solution can be made </a:t>
            </a:r>
            <a:r>
              <a:rPr lang="en-US" b="1" dirty="0"/>
              <a:t>without complex modeling</a:t>
            </a:r>
            <a:r>
              <a:rPr lang="en-US" dirty="0"/>
              <a:t>. </a:t>
            </a:r>
          </a:p>
          <a:p>
            <a:r>
              <a:rPr lang="en-US" dirty="0"/>
              <a:t>And on this slide we really </a:t>
            </a:r>
            <a:r>
              <a:rPr lang="en-US" b="1" dirty="0"/>
              <a:t>see the benefit </a:t>
            </a:r>
            <a:r>
              <a:rPr lang="en-US" dirty="0"/>
              <a:t>– the right figure  are 3 times smaller (if we reduce the distance to 700 km). However, at a </a:t>
            </a:r>
            <a:r>
              <a:rPr lang="en-US" b="1" dirty="0"/>
              <a:t>distance of 700 km it is not Holland if you are in Ukraine</a:t>
            </a:r>
            <a:r>
              <a:rPr lang="en-US" dirty="0"/>
              <a:t>.</a:t>
            </a:r>
          </a:p>
          <a:p>
            <a:endParaRPr lang="en-US" dirty="0"/>
          </a:p>
          <a:p>
            <a:endParaRPr lang="ru-RU" dirty="0"/>
          </a:p>
        </p:txBody>
      </p:sp>
      <p:sp>
        <p:nvSpPr>
          <p:cNvPr id="4" name="Номер слайда 3"/>
          <p:cNvSpPr>
            <a:spLocks noGrp="1"/>
          </p:cNvSpPr>
          <p:nvPr>
            <p:ph type="sldNum" sz="quarter" idx="5"/>
          </p:nvPr>
        </p:nvSpPr>
        <p:spPr/>
        <p:txBody>
          <a:bodyPr/>
          <a:lstStyle/>
          <a:p>
            <a:fld id="{A9601272-E397-4CF5-A480-1A3E441E00E2}" type="slidenum">
              <a:rPr lang="ru-RU" smtClean="0"/>
              <a:t>8</a:t>
            </a:fld>
            <a:endParaRPr lang="ru-RU"/>
          </a:p>
        </p:txBody>
      </p:sp>
    </p:spTree>
    <p:extLst>
      <p:ext uri="{BB962C8B-B14F-4D97-AF65-F5344CB8AC3E}">
        <p14:creationId xmlns:p14="http://schemas.microsoft.com/office/powerpoint/2010/main" val="3465795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This slide shows data on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cheese produced in the Netherlands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and cheese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typical for an average European producer. There is no data for Ukraine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unfortunately (but worth to think about), so I took the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prosess</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for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random EU dairy farm. </a:t>
            </a:r>
            <a:endParaRPr lang="ru-RU" sz="18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 also carried out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modeling for specific countries bordering Ukraine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and I can say that the so-called Central European farm differs significantly from the models obtained for these countries. I am sure that in Ukraine milk production is still far from perfect.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Thus,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Sneko</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can be sure that such long-distance deliveries partly make sense if you choose the right suppliers</a:t>
            </a:r>
          </a:p>
          <a:p>
            <a:pPr algn="just">
              <a:spcAft>
                <a:spcPts val="800"/>
              </a:spcAf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As it  seen,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Shortening the distance doesn't outweigh the benefits of choosing a Dutch cheese supplier. </a:t>
            </a:r>
          </a:p>
          <a:p>
            <a:pPr algn="just">
              <a:spcAft>
                <a:spcPts val="800"/>
              </a:spcAft>
            </a:pPr>
            <a:endParaRPr lang="ru-RU" sz="1800" b="1"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1800" dirty="0">
                <a:effectLst/>
                <a:latin typeface="Times New Roman" panose="02020603050405020304" pitchFamily="18" charset="0"/>
                <a:ea typeface="Calibri" panose="020F0502020204030204" pitchFamily="34" charset="0"/>
              </a:rPr>
              <a:t>This is a </a:t>
            </a:r>
            <a:r>
              <a:rPr lang="en-US" sz="1800" b="1" dirty="0">
                <a:effectLst/>
                <a:latin typeface="Times New Roman" panose="02020603050405020304" pitchFamily="18" charset="0"/>
                <a:ea typeface="Calibri" panose="020F0502020204030204" pitchFamily="34" charset="0"/>
              </a:rPr>
              <a:t>demonstration of importance of the complex LC- based approach</a:t>
            </a:r>
            <a:r>
              <a:rPr lang="en-US" sz="1800" dirty="0">
                <a:effectLst/>
                <a:latin typeface="Times New Roman" panose="02020603050405020304" pitchFamily="18" charset="0"/>
                <a:ea typeface="Calibri" panose="020F0502020204030204" pitchFamily="34" charset="0"/>
              </a:rPr>
              <a:t> which become reality with PEF – methodology and  appropriate soft, as </a:t>
            </a:r>
            <a:r>
              <a:rPr lang="en-US" sz="1800" dirty="0" err="1">
                <a:effectLst/>
                <a:latin typeface="Times New Roman" panose="02020603050405020304" pitchFamily="18" charset="0"/>
                <a:ea typeface="Calibri" panose="020F0502020204030204" pitchFamily="34" charset="0"/>
              </a:rPr>
              <a:t>Sima</a:t>
            </a:r>
            <a:r>
              <a:rPr lang="en-US" sz="1800" dirty="0">
                <a:effectLst/>
                <a:latin typeface="Times New Roman" panose="02020603050405020304" pitchFamily="18" charset="0"/>
                <a:ea typeface="Calibri" panose="020F0502020204030204" pitchFamily="34" charset="0"/>
              </a:rPr>
              <a:t> Pro. </a:t>
            </a:r>
            <a:br>
              <a:rPr lang="en-US" sz="1800" dirty="0">
                <a:effectLst/>
                <a:latin typeface="Times New Roman" panose="02020603050405020304" pitchFamily="18" charset="0"/>
                <a:ea typeface="Calibri" panose="020F0502020204030204" pitchFamily="34" charset="0"/>
              </a:rPr>
            </a:b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1800" b="1" dirty="0">
                <a:effectLst/>
                <a:highlight>
                  <a:srgbClr val="C0C0C0"/>
                </a:highlight>
                <a:latin typeface="Times New Roman" panose="02020603050405020304" pitchFamily="18" charset="0"/>
                <a:ea typeface="Calibri" panose="020F0502020204030204" pitchFamily="34" charset="0"/>
              </a:rPr>
              <a:t>I would like to thank UNIDO</a:t>
            </a:r>
            <a:r>
              <a:rPr lang="en-US" sz="1800" b="0" dirty="0">
                <a:effectLst/>
                <a:highlight>
                  <a:srgbClr val="C0C0C0"/>
                </a:highlight>
                <a:latin typeface="Times New Roman" panose="02020603050405020304" pitchFamily="18" charset="0"/>
                <a:ea typeface="Calibri" panose="020F0502020204030204" pitchFamily="34" charset="0"/>
              </a:rPr>
              <a:t> for this opportunity to touch on the future of eco-labels,</a:t>
            </a:r>
            <a:endParaRPr lang="ru-RU" sz="1800" b="0" dirty="0">
              <a:effectLst/>
              <a:highlight>
                <a:srgbClr val="C0C0C0"/>
              </a:highlight>
              <a:latin typeface="Times New Roman" panose="02020603050405020304" pitchFamily="18" charset="0"/>
              <a:ea typeface="Calibri" panose="020F0502020204030204" pitchFamily="34" charset="0"/>
            </a:endParaRPr>
          </a:p>
          <a:p>
            <a:r>
              <a:rPr lang="en-US" sz="1800" b="0" dirty="0">
                <a:effectLst/>
                <a:highlight>
                  <a:srgbClr val="C0C0C0"/>
                </a:highlight>
                <a:latin typeface="Times New Roman" panose="02020603050405020304" pitchFamily="18" charset="0"/>
                <a:ea typeface="Calibri" panose="020F0502020204030204" pitchFamily="34" charset="0"/>
              </a:rPr>
              <a:t> the </a:t>
            </a:r>
            <a:r>
              <a:rPr lang="en-US" sz="1800" b="1" dirty="0">
                <a:effectLst/>
                <a:highlight>
                  <a:srgbClr val="C0C0C0"/>
                </a:highlight>
                <a:latin typeface="Times New Roman" panose="02020603050405020304" pitchFamily="18" charset="0"/>
                <a:ea typeface="Calibri" panose="020F0502020204030204" pitchFamily="34" charset="0"/>
              </a:rPr>
              <a:t>Center</a:t>
            </a:r>
            <a:r>
              <a:rPr lang="en-US" sz="1800" b="0" dirty="0">
                <a:effectLst/>
                <a:highlight>
                  <a:srgbClr val="C0C0C0"/>
                </a:highlight>
                <a:latin typeface="Times New Roman" panose="02020603050405020304" pitchFamily="18" charset="0"/>
                <a:ea typeface="Calibri" panose="020F0502020204030204" pitchFamily="34" charset="0"/>
              </a:rPr>
              <a:t> for Resource Efficiency and Cleaner Production, </a:t>
            </a:r>
            <a:endParaRPr lang="ru-RU" sz="1800" b="0" dirty="0">
              <a:effectLst/>
              <a:highlight>
                <a:srgbClr val="C0C0C0"/>
              </a:highlight>
              <a:latin typeface="Times New Roman" panose="02020603050405020304" pitchFamily="18" charset="0"/>
              <a:ea typeface="Calibri" panose="020F0502020204030204" pitchFamily="34" charset="0"/>
            </a:endParaRPr>
          </a:p>
          <a:p>
            <a:r>
              <a:rPr lang="en-US" sz="1800" b="0" dirty="0">
                <a:effectLst/>
                <a:highlight>
                  <a:srgbClr val="C0C0C0"/>
                </a:highlight>
                <a:latin typeface="Times New Roman" panose="02020603050405020304" pitchFamily="18" charset="0"/>
                <a:ea typeface="Calibri" panose="020F0502020204030204" pitchFamily="34" charset="0"/>
              </a:rPr>
              <a:t>as well as the </a:t>
            </a:r>
            <a:r>
              <a:rPr lang="en-US" sz="1800" b="1" dirty="0">
                <a:effectLst/>
                <a:highlight>
                  <a:srgbClr val="C0C0C0"/>
                </a:highlight>
                <a:latin typeface="Times New Roman" panose="02020603050405020304" pitchFamily="18" charset="0"/>
                <a:ea typeface="Calibri" panose="020F0502020204030204" pitchFamily="34" charset="0"/>
              </a:rPr>
              <a:t>Pre Sustainability </a:t>
            </a:r>
            <a:r>
              <a:rPr lang="en-US" sz="1800" b="0" dirty="0">
                <a:effectLst/>
                <a:highlight>
                  <a:srgbClr val="C0C0C0"/>
                </a:highlight>
                <a:latin typeface="Times New Roman" panose="02020603050405020304" pitchFamily="18" charset="0"/>
                <a:ea typeface="Calibri" panose="020F0502020204030204" pitchFamily="34" charset="0"/>
              </a:rPr>
              <a:t>team and especially</a:t>
            </a:r>
            <a:endParaRPr lang="ru-RU" sz="1800" b="0" dirty="0">
              <a:effectLst/>
              <a:highlight>
                <a:srgbClr val="C0C0C0"/>
              </a:highlight>
              <a:latin typeface="Times New Roman" panose="02020603050405020304" pitchFamily="18" charset="0"/>
              <a:ea typeface="Calibri" panose="020F0502020204030204" pitchFamily="34" charset="0"/>
            </a:endParaRPr>
          </a:p>
          <a:p>
            <a:r>
              <a:rPr lang="en-US" sz="1800" b="0" dirty="0">
                <a:effectLst/>
                <a:highlight>
                  <a:srgbClr val="C0C0C0"/>
                </a:highlight>
                <a:latin typeface="Times New Roman" panose="02020603050405020304" pitchFamily="18" charset="0"/>
                <a:ea typeface="Calibri" panose="020F0502020204030204" pitchFamily="34" charset="0"/>
              </a:rPr>
              <a:t> my consultants </a:t>
            </a:r>
            <a:r>
              <a:rPr lang="en-US" sz="1800" b="1" dirty="0" err="1">
                <a:effectLst/>
                <a:highlight>
                  <a:srgbClr val="C0C0C0"/>
                </a:highlight>
                <a:latin typeface="Times New Roman" panose="02020603050405020304" pitchFamily="18" charset="0"/>
                <a:ea typeface="Calibri" panose="020F0502020204030204" pitchFamily="34" charset="0"/>
              </a:rPr>
              <a:t>Rudri</a:t>
            </a:r>
            <a:r>
              <a:rPr lang="en-US" sz="1800" b="1" dirty="0">
                <a:effectLst/>
                <a:highlight>
                  <a:srgbClr val="C0C0C0"/>
                </a:highlight>
                <a:latin typeface="Times New Roman" panose="02020603050405020304" pitchFamily="18" charset="0"/>
                <a:ea typeface="Calibri" panose="020F0502020204030204" pitchFamily="34" charset="0"/>
              </a:rPr>
              <a:t> Mankad and Danai </a:t>
            </a:r>
            <a:r>
              <a:rPr lang="en-US" sz="1800" b="1" dirty="0" err="1">
                <a:effectLst/>
                <a:highlight>
                  <a:srgbClr val="C0C0C0"/>
                </a:highlight>
                <a:latin typeface="Times New Roman" panose="02020603050405020304" pitchFamily="18" charset="0"/>
                <a:ea typeface="Calibri" panose="020F0502020204030204" pitchFamily="34" charset="0"/>
              </a:rPr>
              <a:t>Mangana</a:t>
            </a:r>
            <a:r>
              <a:rPr lang="en-US" sz="1800" b="1" dirty="0">
                <a:effectLst/>
                <a:highlight>
                  <a:srgbClr val="C0C0C0"/>
                </a:highlight>
                <a:latin typeface="Times New Roman" panose="02020603050405020304" pitchFamily="18" charset="0"/>
                <a:ea typeface="Calibri" panose="020F0502020204030204" pitchFamily="34" charset="0"/>
              </a:rPr>
              <a:t> </a:t>
            </a:r>
            <a:r>
              <a:rPr lang="en-US" sz="1800" b="0" dirty="0">
                <a:effectLst/>
                <a:highlight>
                  <a:srgbClr val="C0C0C0"/>
                </a:highlight>
                <a:latin typeface="Times New Roman" panose="02020603050405020304" pitchFamily="18" charset="0"/>
                <a:ea typeface="Calibri" panose="020F0502020204030204" pitchFamily="34" charset="0"/>
              </a:rPr>
              <a:t>for their patience.</a:t>
            </a:r>
            <a:br>
              <a:rPr lang="ro-MD" sz="1800" b="0" dirty="0">
                <a:effectLst/>
                <a:highlight>
                  <a:srgbClr val="C0C0C0"/>
                </a:highlight>
                <a:latin typeface="Times New Roman" panose="02020603050405020304" pitchFamily="18" charset="0"/>
                <a:ea typeface="Calibri" panose="020F0502020204030204" pitchFamily="34" charset="0"/>
              </a:rPr>
            </a:br>
            <a:r>
              <a:rPr lang="ro-MD" sz="1800" b="0" dirty="0" err="1">
                <a:effectLst/>
                <a:highlight>
                  <a:srgbClr val="C0C0C0"/>
                </a:highlight>
                <a:latin typeface="Times New Roman" panose="02020603050405020304" pitchFamily="18" charset="0"/>
                <a:ea typeface="Calibri" panose="020F0502020204030204" pitchFamily="34" charset="0"/>
              </a:rPr>
              <a:t>And</a:t>
            </a:r>
            <a:r>
              <a:rPr lang="ro-MD" sz="1800" b="0" dirty="0">
                <a:effectLst/>
                <a:highlight>
                  <a:srgbClr val="C0C0C0"/>
                </a:highlight>
                <a:latin typeface="Times New Roman" panose="02020603050405020304" pitchFamily="18" charset="0"/>
                <a:ea typeface="Calibri" panose="020F0502020204030204" pitchFamily="34" charset="0"/>
              </a:rPr>
              <a:t> </a:t>
            </a:r>
            <a:r>
              <a:rPr lang="ro-MD" sz="1800" b="0" dirty="0" err="1">
                <a:effectLst/>
                <a:highlight>
                  <a:srgbClr val="C0C0C0"/>
                </a:highlight>
                <a:latin typeface="Times New Roman" panose="02020603050405020304" pitchFamily="18" charset="0"/>
                <a:ea typeface="Calibri" panose="020F0502020204030204" pitchFamily="34" charset="0"/>
              </a:rPr>
              <a:t>our</a:t>
            </a:r>
            <a:r>
              <a:rPr lang="ro-MD" sz="1800" b="0" dirty="0">
                <a:effectLst/>
                <a:highlight>
                  <a:srgbClr val="C0C0C0"/>
                </a:highlight>
                <a:latin typeface="Times New Roman" panose="02020603050405020304" pitchFamily="18" charset="0"/>
                <a:ea typeface="Calibri" panose="020F0502020204030204" pitchFamily="34" charset="0"/>
              </a:rPr>
              <a:t> </a:t>
            </a:r>
            <a:r>
              <a:rPr lang="ro-MD" sz="1800" b="1" dirty="0" err="1">
                <a:effectLst/>
                <a:highlight>
                  <a:srgbClr val="C0C0C0"/>
                </a:highlight>
                <a:latin typeface="Times New Roman" panose="02020603050405020304" pitchFamily="18" charset="0"/>
                <a:ea typeface="Calibri" panose="020F0502020204030204" pitchFamily="34" charset="0"/>
              </a:rPr>
              <a:t>Ukr</a:t>
            </a:r>
            <a:r>
              <a:rPr lang="ro-MD" sz="1800" b="1" dirty="0">
                <a:effectLst/>
                <a:highlight>
                  <a:srgbClr val="C0C0C0"/>
                </a:highlight>
                <a:latin typeface="Times New Roman" panose="02020603050405020304" pitchFamily="18" charset="0"/>
                <a:ea typeface="Calibri" panose="020F0502020204030204" pitchFamily="34" charset="0"/>
              </a:rPr>
              <a:t> Enterprises  </a:t>
            </a:r>
            <a:r>
              <a:rPr lang="ro-MD" sz="1800" b="0" dirty="0" err="1">
                <a:effectLst/>
                <a:highlight>
                  <a:srgbClr val="C0C0C0"/>
                </a:highlight>
                <a:latin typeface="Times New Roman" panose="02020603050405020304" pitchFamily="18" charset="0"/>
                <a:ea typeface="Calibri" panose="020F0502020204030204" pitchFamily="34" charset="0"/>
              </a:rPr>
              <a:t>whoch</a:t>
            </a:r>
            <a:r>
              <a:rPr lang="ro-MD" sz="1800" b="0" dirty="0">
                <a:effectLst/>
                <a:highlight>
                  <a:srgbClr val="C0C0C0"/>
                </a:highlight>
                <a:latin typeface="Times New Roman" panose="02020603050405020304" pitchFamily="18" charset="0"/>
                <a:ea typeface="Calibri" panose="020F0502020204030204" pitchFamily="34" charset="0"/>
              </a:rPr>
              <a:t> </a:t>
            </a:r>
            <a:r>
              <a:rPr lang="ro-MD" sz="1800" b="0" dirty="0" err="1">
                <a:effectLst/>
                <a:highlight>
                  <a:srgbClr val="C0C0C0"/>
                </a:highlight>
                <a:latin typeface="Times New Roman" panose="02020603050405020304" pitchFamily="18" charset="0"/>
                <a:ea typeface="Calibri" panose="020F0502020204030204" pitchFamily="34" charset="0"/>
              </a:rPr>
              <a:t>is</a:t>
            </a:r>
            <a:r>
              <a:rPr lang="ro-MD" sz="1800" b="0" dirty="0">
                <a:effectLst/>
                <a:highlight>
                  <a:srgbClr val="C0C0C0"/>
                </a:highlight>
                <a:latin typeface="Times New Roman" panose="02020603050405020304" pitchFamily="18" charset="0"/>
                <a:ea typeface="Calibri" panose="020F0502020204030204" pitchFamily="34" charset="0"/>
              </a:rPr>
              <a:t> in </a:t>
            </a:r>
            <a:r>
              <a:rPr lang="ro-MD" sz="1800" b="0" dirty="0" err="1">
                <a:effectLst/>
                <a:highlight>
                  <a:srgbClr val="C0C0C0"/>
                </a:highlight>
                <a:latin typeface="Times New Roman" panose="02020603050405020304" pitchFamily="18" charset="0"/>
                <a:ea typeface="Calibri" panose="020F0502020204030204" pitchFamily="34" charset="0"/>
              </a:rPr>
              <a:t>conditions</a:t>
            </a:r>
            <a:r>
              <a:rPr lang="ro-MD" sz="1800" b="0" dirty="0">
                <a:effectLst/>
                <a:highlight>
                  <a:srgbClr val="C0C0C0"/>
                </a:highlight>
                <a:latin typeface="Times New Roman" panose="02020603050405020304" pitchFamily="18" charset="0"/>
                <a:ea typeface="Calibri" panose="020F0502020204030204" pitchFamily="34" charset="0"/>
              </a:rPr>
              <a:t> of </a:t>
            </a:r>
            <a:r>
              <a:rPr lang="ro-MD" sz="1800" b="0" dirty="0" err="1">
                <a:effectLst/>
                <a:highlight>
                  <a:srgbClr val="C0C0C0"/>
                </a:highlight>
                <a:latin typeface="Times New Roman" panose="02020603050405020304" pitchFamily="18" charset="0"/>
                <a:ea typeface="Calibri" panose="020F0502020204030204" pitchFamily="34" charset="0"/>
              </a:rPr>
              <a:t>war</a:t>
            </a:r>
            <a:r>
              <a:rPr lang="ro-MD" sz="1800" b="0" dirty="0">
                <a:effectLst/>
                <a:highlight>
                  <a:srgbClr val="C0C0C0"/>
                </a:highlight>
                <a:latin typeface="Times New Roman" panose="02020603050405020304" pitchFamily="18" charset="0"/>
                <a:ea typeface="Calibri" panose="020F0502020204030204" pitchFamily="34" charset="0"/>
              </a:rPr>
              <a:t> </a:t>
            </a:r>
            <a:r>
              <a:rPr lang="ro-MD" sz="1800" b="0" dirty="0" err="1">
                <a:effectLst/>
                <a:highlight>
                  <a:srgbClr val="C0C0C0"/>
                </a:highlight>
                <a:latin typeface="Times New Roman" panose="02020603050405020304" pitchFamily="18" charset="0"/>
                <a:ea typeface="Calibri" panose="020F0502020204030204" pitchFamily="34" charset="0"/>
              </a:rPr>
              <a:t>not</a:t>
            </a:r>
            <a:r>
              <a:rPr lang="ro-MD" sz="1800" b="0" dirty="0">
                <a:effectLst/>
                <a:highlight>
                  <a:srgbClr val="C0C0C0"/>
                </a:highlight>
                <a:latin typeface="Times New Roman" panose="02020603050405020304" pitchFamily="18" charset="0"/>
                <a:ea typeface="Calibri" panose="020F0502020204030204" pitchFamily="34" charset="0"/>
              </a:rPr>
              <a:t> </a:t>
            </a:r>
            <a:r>
              <a:rPr lang="ro-MD" sz="1800" b="0" dirty="0" err="1">
                <a:effectLst/>
                <a:highlight>
                  <a:srgbClr val="C0C0C0"/>
                </a:highlight>
                <a:latin typeface="Times New Roman" panose="02020603050405020304" pitchFamily="18" charset="0"/>
                <a:ea typeface="Calibri" panose="020F0502020204030204" pitchFamily="34" charset="0"/>
              </a:rPr>
              <a:t>only</a:t>
            </a:r>
            <a:r>
              <a:rPr lang="ro-MD" sz="1800" b="0" dirty="0">
                <a:effectLst/>
                <a:highlight>
                  <a:srgbClr val="C0C0C0"/>
                </a:highlight>
                <a:latin typeface="Times New Roman" panose="02020603050405020304" pitchFamily="18" charset="0"/>
                <a:ea typeface="Calibri" panose="020F0502020204030204" pitchFamily="34" charset="0"/>
              </a:rPr>
              <a:t> produce </a:t>
            </a:r>
            <a:r>
              <a:rPr lang="ro-MD" sz="1800" b="0" dirty="0" err="1">
                <a:effectLst/>
                <a:highlight>
                  <a:srgbClr val="C0C0C0"/>
                </a:highlight>
                <a:latin typeface="Times New Roman" panose="02020603050405020304" pitchFamily="18" charset="0"/>
                <a:ea typeface="Calibri" panose="020F0502020204030204" pitchFamily="34" charset="0"/>
              </a:rPr>
              <a:t>somth</a:t>
            </a:r>
            <a:r>
              <a:rPr lang="ro-MD" sz="1800" b="0" dirty="0">
                <a:effectLst/>
                <a:highlight>
                  <a:srgbClr val="C0C0C0"/>
                </a:highlight>
                <a:latin typeface="Times New Roman" panose="02020603050405020304" pitchFamily="18" charset="0"/>
                <a:ea typeface="Calibri" panose="020F0502020204030204" pitchFamily="34" charset="0"/>
              </a:rPr>
              <a:t>, but </a:t>
            </a:r>
            <a:r>
              <a:rPr lang="ro-MD" sz="1800" b="0" dirty="0" err="1">
                <a:effectLst/>
                <a:highlight>
                  <a:srgbClr val="C0C0C0"/>
                </a:highlight>
                <a:latin typeface="Times New Roman" panose="02020603050405020304" pitchFamily="18" charset="0"/>
                <a:ea typeface="Calibri" panose="020F0502020204030204" pitchFamily="34" charset="0"/>
              </a:rPr>
              <a:t>also</a:t>
            </a:r>
            <a:r>
              <a:rPr lang="ro-MD" sz="1800" b="0" dirty="0">
                <a:effectLst/>
                <a:highlight>
                  <a:srgbClr val="C0C0C0"/>
                </a:highlight>
                <a:latin typeface="Times New Roman" panose="02020603050405020304" pitchFamily="18" charset="0"/>
                <a:ea typeface="Calibri" panose="020F0502020204030204" pitchFamily="34" charset="0"/>
              </a:rPr>
              <a:t> </a:t>
            </a:r>
            <a:r>
              <a:rPr lang="ro-MD" sz="1800" b="0" dirty="0" err="1">
                <a:effectLst/>
                <a:highlight>
                  <a:srgbClr val="C0C0C0"/>
                </a:highlight>
                <a:latin typeface="Times New Roman" panose="02020603050405020304" pitchFamily="18" charset="0"/>
                <a:ea typeface="Calibri" panose="020F0502020204030204" pitchFamily="34" charset="0"/>
              </a:rPr>
              <a:t>stay</a:t>
            </a:r>
            <a:r>
              <a:rPr lang="ro-MD" sz="1800" b="0" dirty="0">
                <a:effectLst/>
                <a:highlight>
                  <a:srgbClr val="C0C0C0"/>
                </a:highlight>
                <a:latin typeface="Times New Roman" panose="02020603050405020304" pitchFamily="18" charset="0"/>
                <a:ea typeface="Calibri" panose="020F0502020204030204" pitchFamily="34" charset="0"/>
              </a:rPr>
              <a:t> </a:t>
            </a:r>
            <a:r>
              <a:rPr lang="ro-MD" sz="1800" b="0" dirty="0" err="1">
                <a:effectLst/>
                <a:highlight>
                  <a:srgbClr val="C0C0C0"/>
                </a:highlight>
                <a:latin typeface="Times New Roman" panose="02020603050405020304" pitchFamily="18" charset="0"/>
                <a:ea typeface="Calibri" panose="020F0502020204030204" pitchFamily="34" charset="0"/>
              </a:rPr>
              <a:t>ambitious</a:t>
            </a:r>
            <a:r>
              <a:rPr lang="ro-MD" sz="1800" b="0" dirty="0">
                <a:effectLst/>
                <a:highlight>
                  <a:srgbClr val="C0C0C0"/>
                </a:highlight>
                <a:latin typeface="Times New Roman" panose="02020603050405020304" pitchFamily="18" charset="0"/>
                <a:ea typeface="Calibri" panose="020F0502020204030204" pitchFamily="34" charset="0"/>
              </a:rPr>
              <a:t> </a:t>
            </a:r>
            <a:r>
              <a:rPr lang="ro-MD" sz="1800" b="0" dirty="0" err="1">
                <a:effectLst/>
                <a:highlight>
                  <a:srgbClr val="C0C0C0"/>
                </a:highlight>
                <a:latin typeface="Times New Roman" panose="02020603050405020304" pitchFamily="18" charset="0"/>
                <a:ea typeface="Calibri" panose="020F0502020204030204" pitchFamily="34" charset="0"/>
              </a:rPr>
              <a:t>willing</a:t>
            </a:r>
            <a:r>
              <a:rPr lang="ro-MD" sz="1800" b="0" dirty="0">
                <a:effectLst/>
                <a:highlight>
                  <a:srgbClr val="C0C0C0"/>
                </a:highlight>
                <a:latin typeface="Times New Roman" panose="02020603050405020304" pitchFamily="18" charset="0"/>
                <a:ea typeface="Calibri" panose="020F0502020204030204" pitchFamily="34" charset="0"/>
              </a:rPr>
              <a:t> </a:t>
            </a:r>
            <a:r>
              <a:rPr lang="ro-MD" sz="1800" b="0" dirty="0" err="1">
                <a:effectLst/>
                <a:highlight>
                  <a:srgbClr val="C0C0C0"/>
                </a:highlight>
                <a:latin typeface="Times New Roman" panose="02020603050405020304" pitchFamily="18" charset="0"/>
                <a:ea typeface="Calibri" panose="020F0502020204030204" pitchFamily="34" charset="0"/>
              </a:rPr>
              <a:t>to</a:t>
            </a:r>
            <a:r>
              <a:rPr lang="ro-MD" sz="1800" b="0" dirty="0">
                <a:effectLst/>
                <a:highlight>
                  <a:srgbClr val="C0C0C0"/>
                </a:highlight>
                <a:latin typeface="Times New Roman" panose="02020603050405020304" pitchFamily="18" charset="0"/>
                <a:ea typeface="Calibri" panose="020F0502020204030204" pitchFamily="34" charset="0"/>
              </a:rPr>
              <a:t> </a:t>
            </a:r>
            <a:r>
              <a:rPr lang="ro-MD" sz="1800" b="0" dirty="0" err="1">
                <a:effectLst/>
                <a:highlight>
                  <a:srgbClr val="C0C0C0"/>
                </a:highlight>
                <a:latin typeface="Times New Roman" panose="02020603050405020304" pitchFamily="18" charset="0"/>
                <a:ea typeface="Calibri" panose="020F0502020204030204" pitchFamily="34" charset="0"/>
              </a:rPr>
              <a:t>improve</a:t>
            </a:r>
            <a:r>
              <a:rPr lang="ro-MD" sz="1800" b="0" dirty="0">
                <a:effectLst/>
                <a:highlight>
                  <a:srgbClr val="C0C0C0"/>
                </a:highlight>
                <a:latin typeface="Times New Roman" panose="02020603050405020304" pitchFamily="18" charset="0"/>
                <a:ea typeface="Calibri" panose="020F0502020204030204" pitchFamily="34" charset="0"/>
              </a:rPr>
              <a:t> </a:t>
            </a:r>
            <a:r>
              <a:rPr lang="ro-MD" sz="1800" b="0" dirty="0" err="1">
                <a:effectLst/>
                <a:highlight>
                  <a:srgbClr val="C0C0C0"/>
                </a:highlight>
                <a:latin typeface="Times New Roman" panose="02020603050405020304" pitchFamily="18" charset="0"/>
                <a:ea typeface="Calibri" panose="020F0502020204030204" pitchFamily="34" charset="0"/>
              </a:rPr>
              <a:t>their</a:t>
            </a:r>
            <a:r>
              <a:rPr lang="ro-MD" sz="1800" b="0" dirty="0">
                <a:effectLst/>
                <a:highlight>
                  <a:srgbClr val="C0C0C0"/>
                </a:highlight>
                <a:latin typeface="Times New Roman" panose="02020603050405020304" pitchFamily="18" charset="0"/>
                <a:ea typeface="Calibri" panose="020F0502020204030204" pitchFamily="34" charset="0"/>
              </a:rPr>
              <a:t> </a:t>
            </a:r>
            <a:r>
              <a:rPr lang="ro-MD" sz="1800" b="0" dirty="0" err="1">
                <a:effectLst/>
                <a:highlight>
                  <a:srgbClr val="C0C0C0"/>
                </a:highlight>
                <a:latin typeface="Times New Roman" panose="02020603050405020304" pitchFamily="18" charset="0"/>
                <a:ea typeface="Calibri" panose="020F0502020204030204" pitchFamily="34" charset="0"/>
              </a:rPr>
              <a:t>activity</a:t>
            </a:r>
            <a:r>
              <a:rPr lang="ro-MD" sz="1800" b="0" dirty="0">
                <a:effectLst/>
                <a:highlight>
                  <a:srgbClr val="C0C0C0"/>
                </a:highlight>
                <a:latin typeface="Times New Roman" panose="02020603050405020304" pitchFamily="18" charset="0"/>
                <a:ea typeface="Calibri" panose="020F0502020204030204" pitchFamily="34" charset="0"/>
              </a:rPr>
              <a:t> </a:t>
            </a:r>
            <a:endParaRPr lang="ru-RU" b="0" dirty="0">
              <a:highlight>
                <a:srgbClr val="C0C0C0"/>
              </a:highlight>
            </a:endParaRPr>
          </a:p>
        </p:txBody>
      </p:sp>
      <p:sp>
        <p:nvSpPr>
          <p:cNvPr id="4" name="Номер слайда 3"/>
          <p:cNvSpPr>
            <a:spLocks noGrp="1"/>
          </p:cNvSpPr>
          <p:nvPr>
            <p:ph type="sldNum" sz="quarter" idx="5"/>
          </p:nvPr>
        </p:nvSpPr>
        <p:spPr/>
        <p:txBody>
          <a:bodyPr/>
          <a:lstStyle/>
          <a:p>
            <a:fld id="{A9601272-E397-4CF5-A480-1A3E441E00E2}" type="slidenum">
              <a:rPr lang="ru-RU" smtClean="0"/>
              <a:t>9</a:t>
            </a:fld>
            <a:endParaRPr lang="ru-RU"/>
          </a:p>
        </p:txBody>
      </p:sp>
    </p:spTree>
    <p:extLst>
      <p:ext uri="{BB962C8B-B14F-4D97-AF65-F5344CB8AC3E}">
        <p14:creationId xmlns:p14="http://schemas.microsoft.com/office/powerpoint/2010/main" val="9318585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1ed6ef9b603_2_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3" name="Google Shape;103;g1ed6ef9b603_2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2FD75A9-2E03-4FF5-A0C8-146457140A46}" type="datetimeFigureOut">
              <a:rPr lang="en-GB" smtClean="0"/>
              <a:t>11/05/2024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0EE574-141B-4D53-9861-6E27163755BD}" type="slidenum">
              <a:rPr lang="en-GB" smtClean="0"/>
              <a:t>‹#›</a:t>
            </a:fld>
            <a:endParaRPr lang="en-GB"/>
          </a:p>
        </p:txBody>
      </p:sp>
      <p:sp>
        <p:nvSpPr>
          <p:cNvPr id="7" name="Title 1"/>
          <p:cNvSpPr>
            <a:spLocks noGrp="1"/>
          </p:cNvSpPr>
          <p:nvPr>
            <p:ph type="ctrTitle"/>
          </p:nvPr>
        </p:nvSpPr>
        <p:spPr>
          <a:xfrm>
            <a:off x="838200" y="1464108"/>
            <a:ext cx="9829800" cy="2387600"/>
          </a:xfrm>
          <a:prstGeom prst="rect">
            <a:avLst/>
          </a:prstGeom>
        </p:spPr>
        <p:txBody>
          <a:bodyPr/>
          <a:lstStyle/>
          <a:p>
            <a:endParaRPr lang="en-GB" dirty="0"/>
          </a:p>
        </p:txBody>
      </p:sp>
      <p:sp>
        <p:nvSpPr>
          <p:cNvPr id="8" name="Subtitle 2"/>
          <p:cNvSpPr>
            <a:spLocks noGrp="1"/>
          </p:cNvSpPr>
          <p:nvPr>
            <p:ph type="subTitle" idx="1"/>
          </p:nvPr>
        </p:nvSpPr>
        <p:spPr>
          <a:xfrm>
            <a:off x="838200" y="4040370"/>
            <a:ext cx="9829800" cy="1655762"/>
          </a:xfrm>
          <a:prstGeom prst="rect">
            <a:avLst/>
          </a:prstGeom>
        </p:spPr>
        <p:txBody>
          <a:bodyPr/>
          <a:lstStyle>
            <a:lvl1pPr marL="0" indent="0">
              <a:buNone/>
              <a:defRPr/>
            </a:lvl1pPr>
          </a:lstStyle>
          <a:p>
            <a:endParaRPr lang="en-GB" dirty="0"/>
          </a:p>
        </p:txBody>
      </p:sp>
    </p:spTree>
    <p:extLst>
      <p:ext uri="{BB962C8B-B14F-4D97-AF65-F5344CB8AC3E}">
        <p14:creationId xmlns:p14="http://schemas.microsoft.com/office/powerpoint/2010/main" val="1815140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366611"/>
            <a:ext cx="10515600" cy="828857"/>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2333897"/>
            <a:ext cx="10515600" cy="34660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2FD75A9-2E03-4FF5-A0C8-146457140A46}" type="datetimeFigureOut">
              <a:rPr lang="en-GB" smtClean="0"/>
              <a:t>11/05/2024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0EE574-141B-4D53-9861-6E27163755BD}" type="slidenum">
              <a:rPr lang="en-GB" smtClean="0"/>
              <a:t>‹#›</a:t>
            </a:fld>
            <a:endParaRPr lang="en-GB"/>
          </a:p>
        </p:txBody>
      </p:sp>
    </p:spTree>
    <p:extLst>
      <p:ext uri="{BB962C8B-B14F-4D97-AF65-F5344CB8AC3E}">
        <p14:creationId xmlns:p14="http://schemas.microsoft.com/office/powerpoint/2010/main" val="313667664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FD75A9-2E03-4FF5-A0C8-146457140A46}" type="datetimeFigureOut">
              <a:rPr lang="en-GB" smtClean="0"/>
              <a:t>11/05/2024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EE574-141B-4D53-9861-6E27163755BD}" type="slidenum">
              <a:rPr lang="en-GB" smtClean="0"/>
              <a:t>‹#›</a:t>
            </a:fld>
            <a:endParaRPr lang="en-GB"/>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97708" y="-224818"/>
            <a:ext cx="3820766" cy="3377852"/>
          </a:xfrm>
          <a:prstGeom prst="rect">
            <a:avLst/>
          </a:prstGeom>
        </p:spPr>
      </p:pic>
      <p:pic>
        <p:nvPicPr>
          <p:cNvPr id="2" name="Picture 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974367" y="5928952"/>
            <a:ext cx="6815919" cy="877900"/>
          </a:xfrm>
          <a:prstGeom prst="rect">
            <a:avLst/>
          </a:prstGeom>
        </p:spPr>
      </p:pic>
      <p:pic>
        <p:nvPicPr>
          <p:cNvPr id="3" name="Picture 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694046" y="220148"/>
            <a:ext cx="6291617" cy="1079086"/>
          </a:xfrm>
          <a:prstGeom prst="rect">
            <a:avLst/>
          </a:prstGeom>
        </p:spPr>
      </p:pic>
    </p:spTree>
    <p:extLst>
      <p:ext uri="{BB962C8B-B14F-4D97-AF65-F5344CB8AC3E}">
        <p14:creationId xmlns:p14="http://schemas.microsoft.com/office/powerpoint/2010/main" val="3292698343"/>
      </p:ext>
    </p:extLst>
  </p:cSld>
  <p:clrMap bg1="lt1" tx1="dk1" bg2="lt2" tx2="dk2" accent1="accent1" accent2="accent2" accent3="accent3" accent4="accent4" accent5="accent5" accent6="accent6" hlink="hlink" folHlink="folHlink"/>
  <p:sldLayoutIdLst>
    <p:sldLayoutId id="2147483673" r:id="rId1"/>
    <p:sldLayoutId id="214748367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jpg"/><Relationship Id="rId2" Type="http://schemas.openxmlformats.org/officeDocument/2006/relationships/hyperlink" Target="https://sneco.ua/" TargetMode="External"/><Relationship Id="rId1" Type="http://schemas.openxmlformats.org/officeDocument/2006/relationships/slideLayout" Target="../slideLayouts/slideLayout2.xml"/><Relationship Id="rId6" Type="http://schemas.openxmlformats.org/officeDocument/2006/relationships/hyperlink" Target="https://www.youtube.com/watch?v=PSPkVA_2qDc" TargetMode="Externa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comments" Target="../comments/comment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emf"/></Relationships>
</file>

<file path=ppt/slides/_rels/slide13.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s://sneco.ua/"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284963"/>
            <a:ext cx="9144000" cy="1971302"/>
          </a:xfrm>
          <a:prstGeom prst="rect">
            <a:avLst/>
          </a:prstGeom>
        </p:spPr>
        <p:txBody>
          <a:bodyPr/>
          <a:lstStyle/>
          <a:p>
            <a:pPr algn="ctr"/>
            <a:r>
              <a:rPr lang="en-GB" sz="4800" b="1" dirty="0">
                <a:solidFill>
                  <a:srgbClr val="0070C0"/>
                </a:solidFill>
                <a:effectLst/>
                <a:latin typeface="Arial Narrow" panose="020B0606020202030204" pitchFamily="34" charset="0"/>
                <a:ea typeface="Calibri" panose="020F0502020204030204" pitchFamily="34" charset="0"/>
                <a:cs typeface="Calibri" panose="020F0502020204030204" pitchFamily="34" charset="0"/>
              </a:rPr>
              <a:t>Highlights of </a:t>
            </a:r>
            <a:r>
              <a:rPr lang="en-GB" sz="4800" b="1" dirty="0">
                <a:solidFill>
                  <a:srgbClr val="0070C0"/>
                </a:solidFill>
                <a:latin typeface="Arial Narrow" panose="020B0606020202030204" pitchFamily="34" charset="0"/>
                <a:ea typeface="Calibri" panose="020F0502020204030204" pitchFamily="34" charset="0"/>
                <a:cs typeface="Calibri" panose="020F0502020204030204" pitchFamily="34" charset="0"/>
              </a:rPr>
              <a:t>implementing Product Environmental Footprint (PEF) in businesses of Ukraine</a:t>
            </a:r>
            <a:endParaRPr lang="en-GB" sz="4800" dirty="0">
              <a:highlight>
                <a:srgbClr val="FFFF00"/>
              </a:highlight>
            </a:endParaRPr>
          </a:p>
        </p:txBody>
      </p:sp>
      <p:sp>
        <p:nvSpPr>
          <p:cNvPr id="3" name="Subtitle 2"/>
          <p:cNvSpPr>
            <a:spLocks noGrp="1"/>
          </p:cNvSpPr>
          <p:nvPr>
            <p:ph type="subTitle" idx="4294967295"/>
          </p:nvPr>
        </p:nvSpPr>
        <p:spPr>
          <a:xfrm>
            <a:off x="1524000" y="4410615"/>
            <a:ext cx="9144000" cy="1222126"/>
          </a:xfrm>
          <a:prstGeom prst="rect">
            <a:avLst/>
          </a:prstGeom>
        </p:spPr>
        <p:txBody>
          <a:bodyPr/>
          <a:lstStyle/>
          <a:p>
            <a:pPr marL="0" indent="0" algn="ctr">
              <a:buNone/>
            </a:pPr>
            <a:r>
              <a:rPr lang="en-GB" sz="1800" b="1" dirty="0">
                <a:solidFill>
                  <a:srgbClr val="0070C0"/>
                </a:solidFill>
                <a:effectLst/>
                <a:latin typeface="Arial Narrow" panose="020B0606020202030204" pitchFamily="34" charset="0"/>
                <a:ea typeface="Calibri" panose="020F0502020204030204" pitchFamily="34" charset="0"/>
                <a:cs typeface="Calibri" panose="020F0502020204030204" pitchFamily="34" charset="0"/>
              </a:rPr>
              <a:t>BUILDING THE GROUND FOR A GREEN ECONOMY: </a:t>
            </a:r>
            <a:br>
              <a:rPr lang="en-GB" sz="1800" b="1" dirty="0">
                <a:solidFill>
                  <a:srgbClr val="0070C0"/>
                </a:solidFill>
                <a:effectLst/>
                <a:latin typeface="Arial Narrow" panose="020B0606020202030204" pitchFamily="34" charset="0"/>
                <a:ea typeface="Calibri" panose="020F0502020204030204" pitchFamily="34" charset="0"/>
                <a:cs typeface="Calibri" panose="020F0502020204030204" pitchFamily="34" charset="0"/>
              </a:rPr>
            </a:br>
            <a:r>
              <a:rPr lang="en-GB" sz="1800" b="1" dirty="0">
                <a:solidFill>
                  <a:srgbClr val="0070C0"/>
                </a:solidFill>
                <a:effectLst/>
                <a:latin typeface="Arial Narrow" panose="020B0606020202030204" pitchFamily="34" charset="0"/>
                <a:ea typeface="Calibri" panose="020F0502020204030204" pitchFamily="34" charset="0"/>
                <a:cs typeface="Calibri" panose="020F0502020204030204" pitchFamily="34" charset="0"/>
              </a:rPr>
              <a:t>Lessons learned from cooperation </a:t>
            </a:r>
            <a:br>
              <a:rPr lang="en-GB" sz="1800" b="1" dirty="0">
                <a:solidFill>
                  <a:srgbClr val="0070C0"/>
                </a:solidFill>
                <a:effectLst/>
                <a:latin typeface="Arial Narrow" panose="020B0606020202030204" pitchFamily="34" charset="0"/>
                <a:ea typeface="Calibri" panose="020F0502020204030204" pitchFamily="34" charset="0"/>
                <a:cs typeface="Calibri" panose="020F0502020204030204" pitchFamily="34" charset="0"/>
              </a:rPr>
            </a:br>
            <a:r>
              <a:rPr lang="en-GB" sz="1800" b="1" dirty="0">
                <a:solidFill>
                  <a:srgbClr val="0070C0"/>
                </a:solidFill>
                <a:effectLst/>
                <a:latin typeface="Arial Narrow" panose="020B0606020202030204" pitchFamily="34" charset="0"/>
                <a:ea typeface="Calibri" panose="020F0502020204030204" pitchFamily="34" charset="0"/>
                <a:cs typeface="Calibri" panose="020F0502020204030204" pitchFamily="34" charset="0"/>
              </a:rPr>
              <a:t>in the Eastern Partnership (EaP) framework</a:t>
            </a:r>
          </a:p>
          <a:p>
            <a:pPr marL="0" indent="0" algn="ctr">
              <a:buNone/>
            </a:pPr>
            <a:r>
              <a:rPr lang="en-GB" sz="1800" b="1" dirty="0">
                <a:solidFill>
                  <a:srgbClr val="0070C0"/>
                </a:solidFill>
                <a:latin typeface="Arial Narrow" panose="020B0606020202030204" pitchFamily="34" charset="0"/>
                <a:ea typeface="Calibri" panose="020F0502020204030204" pitchFamily="34" charset="0"/>
                <a:cs typeface="Calibri" panose="020F0502020204030204" pitchFamily="34" charset="0"/>
              </a:rPr>
              <a:t>Brussels, 13-14 March 2024</a:t>
            </a:r>
            <a:endParaRPr lang="en-GB" sz="1800" dirty="0">
              <a:effectLst/>
              <a:latin typeface="Calibri" panose="020F0502020204030204" pitchFamily="34" charset="0"/>
              <a:ea typeface="Calibri" panose="020F0502020204030204" pitchFamily="34" charset="0"/>
            </a:endParaRPr>
          </a:p>
          <a:p>
            <a:pPr marL="0" indent="0">
              <a:buNone/>
            </a:pPr>
            <a:endParaRPr lang="en-GB" dirty="0"/>
          </a:p>
        </p:txBody>
      </p:sp>
      <p:pic>
        <p:nvPicPr>
          <p:cNvPr id="4" name="Picture 3">
            <a:extLst>
              <a:ext uri="{FF2B5EF4-FFF2-40B4-BE49-F238E27FC236}">
                <a16:creationId xmlns:a16="http://schemas.microsoft.com/office/drawing/2014/main" id="{1ACD1D7B-ACAD-DAD3-7E9A-FFF87D7FC92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69139" y="926607"/>
            <a:ext cx="3453722" cy="1204006"/>
          </a:xfrm>
          <a:prstGeom prst="rect">
            <a:avLst/>
          </a:prstGeom>
          <a:noFill/>
          <a:ln>
            <a:noFill/>
          </a:ln>
        </p:spPr>
      </p:pic>
    </p:spTree>
    <p:extLst>
      <p:ext uri="{BB962C8B-B14F-4D97-AF65-F5344CB8AC3E}">
        <p14:creationId xmlns:p14="http://schemas.microsoft.com/office/powerpoint/2010/main" val="26468507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81;g2a138835dee_0_6">
            <a:extLst>
              <a:ext uri="{FF2B5EF4-FFF2-40B4-BE49-F238E27FC236}">
                <a16:creationId xmlns:a16="http://schemas.microsoft.com/office/drawing/2014/main" id="{4B5826E3-0829-4E15-8265-5A3D00DC0AB9}"/>
              </a:ext>
            </a:extLst>
          </p:cNvPr>
          <p:cNvSpPr txBox="1">
            <a:spLocks noGrp="1"/>
          </p:cNvSpPr>
          <p:nvPr>
            <p:ph type="title"/>
          </p:nvPr>
        </p:nvSpPr>
        <p:spPr>
          <a:xfrm>
            <a:off x="657175" y="1358464"/>
            <a:ext cx="11239699" cy="49936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400"/>
              <a:buFont typeface="Calibri"/>
              <a:buNone/>
            </a:pPr>
            <a:r>
              <a:rPr lang="en-GB" sz="2800" b="1" dirty="0">
                <a:solidFill>
                  <a:srgbClr val="2E75B5"/>
                </a:solidFill>
                <a:hlinkClick r:id="rId2">
                  <a:extLst>
                    <a:ext uri="{A12FA001-AC4F-418D-AE19-62706E023703}">
                      <ahyp:hlinkClr xmlns:ahyp="http://schemas.microsoft.com/office/drawing/2018/hyperlinkcolor" val="tx"/>
                    </a:ext>
                  </a:extLst>
                </a:hlinkClick>
              </a:rPr>
              <a:t>Pilot organization 3 -  PE “ALFA HT”, </a:t>
            </a:r>
            <a:r>
              <a:rPr lang="en-GB" sz="2800" b="1" dirty="0">
                <a:solidFill>
                  <a:srgbClr val="2E75B5"/>
                </a:solidFill>
              </a:rPr>
              <a:t>Poltava region, </a:t>
            </a:r>
            <a:r>
              <a:rPr lang="en-GB" sz="2800" b="1" dirty="0" err="1">
                <a:solidFill>
                  <a:srgbClr val="2E75B5"/>
                </a:solidFill>
              </a:rPr>
              <a:t>Machuhi</a:t>
            </a:r>
            <a:r>
              <a:rPr lang="en-GB" sz="2800" b="1" dirty="0">
                <a:solidFill>
                  <a:srgbClr val="2E75B5"/>
                </a:solidFill>
              </a:rPr>
              <a:t> </a:t>
            </a:r>
            <a:r>
              <a:rPr lang="en-GB" sz="2800" b="1" dirty="0" err="1">
                <a:solidFill>
                  <a:srgbClr val="2E75B5"/>
                </a:solidFill>
              </a:rPr>
              <a:t>villag</a:t>
            </a:r>
            <a:endParaRPr sz="2800" b="1" dirty="0">
              <a:solidFill>
                <a:srgbClr val="2E75B5"/>
              </a:solidFill>
            </a:endParaRPr>
          </a:p>
        </p:txBody>
      </p:sp>
      <p:sp>
        <p:nvSpPr>
          <p:cNvPr id="6" name="Google Shape;84;g2a138835dee_0_6">
            <a:extLst>
              <a:ext uri="{FF2B5EF4-FFF2-40B4-BE49-F238E27FC236}">
                <a16:creationId xmlns:a16="http://schemas.microsoft.com/office/drawing/2014/main" id="{2A8491D8-3D4B-4E2E-A645-44FC655A2A80}"/>
              </a:ext>
            </a:extLst>
          </p:cNvPr>
          <p:cNvSpPr txBox="1"/>
          <p:nvPr/>
        </p:nvSpPr>
        <p:spPr>
          <a:xfrm>
            <a:off x="6797600" y="1608146"/>
            <a:ext cx="5200800" cy="19389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lang="en-US" sz="2000" b="0" i="0" u="none" strike="noStrike" cap="none" dirty="0">
              <a:solidFill>
                <a:srgbClr val="FF0000"/>
              </a:solidFill>
              <a:latin typeface="Arial"/>
              <a:ea typeface="Arial"/>
              <a:cs typeface="Arial"/>
              <a:sym typeface="Arial"/>
            </a:endParaRPr>
          </a:p>
          <a:p>
            <a:pPr marL="0" marR="0" lvl="0" indent="0" algn="l" rtl="0">
              <a:lnSpc>
                <a:spcPct val="100000"/>
              </a:lnSpc>
              <a:spcBef>
                <a:spcPts val="0"/>
              </a:spcBef>
              <a:spcAft>
                <a:spcPts val="0"/>
              </a:spcAft>
              <a:buNone/>
            </a:pPr>
            <a:r>
              <a:rPr lang="en-US" sz="2000" b="0" i="0" u="none" strike="noStrike" cap="none" dirty="0">
                <a:solidFill>
                  <a:srgbClr val="000000"/>
                </a:solidFill>
                <a:latin typeface="Arial"/>
                <a:ea typeface="Arial"/>
                <a:cs typeface="Arial"/>
                <a:sym typeface="Arial"/>
              </a:rPr>
              <a:t>Product: </a:t>
            </a:r>
            <a:r>
              <a:rPr lang="en-US" sz="2000" b="1" dirty="0">
                <a:solidFill>
                  <a:srgbClr val="1E4E79"/>
                </a:solidFill>
                <a:latin typeface="Arial"/>
                <a:cs typeface="Arial"/>
                <a:sym typeface="Arial"/>
              </a:rPr>
              <a:t>hosiery products (socks)</a:t>
            </a:r>
          </a:p>
          <a:p>
            <a:pPr marL="0" marR="0" lvl="0" indent="0" algn="l" rtl="0">
              <a:lnSpc>
                <a:spcPct val="100000"/>
              </a:lnSpc>
              <a:spcBef>
                <a:spcPts val="0"/>
              </a:spcBef>
              <a:spcAft>
                <a:spcPts val="0"/>
              </a:spcAft>
              <a:buNone/>
            </a:pPr>
            <a:r>
              <a:rPr lang="en-US" sz="2000" dirty="0">
                <a:solidFill>
                  <a:srgbClr val="000000"/>
                </a:solidFill>
                <a:latin typeface="Arial"/>
                <a:cs typeface="Arial"/>
                <a:sym typeface="Arial"/>
              </a:rPr>
              <a:t>PEF expert:  </a:t>
            </a:r>
            <a:r>
              <a:rPr lang="en-US" sz="2000" dirty="0" err="1">
                <a:solidFill>
                  <a:srgbClr val="000000"/>
                </a:solidFill>
                <a:latin typeface="Arial"/>
                <a:cs typeface="Arial"/>
                <a:sym typeface="Arial"/>
              </a:rPr>
              <a:t>Tet</a:t>
            </a:r>
            <a:r>
              <a:rPr lang="en-US" sz="2000" dirty="0" err="1">
                <a:solidFill>
                  <a:srgbClr val="000000"/>
                </a:solidFill>
                <a:latin typeface="Arial"/>
                <a:cs typeface="Arial"/>
              </a:rPr>
              <a:t>iana</a:t>
            </a:r>
            <a:r>
              <a:rPr lang="en-US" sz="2000" dirty="0">
                <a:solidFill>
                  <a:srgbClr val="000000"/>
                </a:solidFill>
                <a:latin typeface="Arial"/>
                <a:cs typeface="Arial"/>
              </a:rPr>
              <a:t> </a:t>
            </a:r>
            <a:r>
              <a:rPr lang="en-US" sz="2000" dirty="0" err="1">
                <a:solidFill>
                  <a:srgbClr val="000000"/>
                </a:solidFill>
                <a:latin typeface="Arial"/>
                <a:cs typeface="Arial"/>
              </a:rPr>
              <a:t>Omelianenko</a:t>
            </a:r>
            <a:endParaRPr lang="uk-UA" sz="2000" dirty="0">
              <a:solidFill>
                <a:srgbClr val="000000"/>
              </a:solidFill>
              <a:latin typeface="Arial"/>
              <a:cs typeface="Arial"/>
            </a:endParaRPr>
          </a:p>
          <a:p>
            <a:pPr marL="0" marR="0" lvl="0" indent="0" algn="l" rtl="0">
              <a:lnSpc>
                <a:spcPct val="100000"/>
              </a:lnSpc>
              <a:spcBef>
                <a:spcPts val="0"/>
              </a:spcBef>
              <a:spcAft>
                <a:spcPts val="0"/>
              </a:spcAft>
              <a:buNone/>
            </a:pPr>
            <a:endParaRPr lang="en-US" sz="2000" dirty="0">
              <a:solidFill>
                <a:srgbClr val="000000"/>
              </a:solidFill>
              <a:latin typeface="Arial"/>
              <a:cs typeface="Arial"/>
            </a:endParaRPr>
          </a:p>
          <a:p>
            <a:pPr marL="0" marR="0" lvl="0" indent="0" algn="l" rtl="0">
              <a:lnSpc>
                <a:spcPct val="100000"/>
              </a:lnSpc>
              <a:spcBef>
                <a:spcPts val="0"/>
              </a:spcBef>
              <a:spcAft>
                <a:spcPts val="0"/>
              </a:spcAft>
              <a:buNone/>
            </a:pPr>
            <a:endParaRPr sz="2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2000" b="0" i="0" u="none" strike="noStrike" cap="none" dirty="0">
              <a:solidFill>
                <a:srgbClr val="000000"/>
              </a:solidFill>
              <a:latin typeface="Arial"/>
              <a:ea typeface="Arial"/>
              <a:cs typeface="Arial"/>
              <a:sym typeface="Arial"/>
            </a:endParaRPr>
          </a:p>
        </p:txBody>
      </p:sp>
      <p:pic>
        <p:nvPicPr>
          <p:cNvPr id="2" name="Google Shape;93;g1ed6ef9b603_2_62">
            <a:extLst>
              <a:ext uri="{FF2B5EF4-FFF2-40B4-BE49-F238E27FC236}">
                <a16:creationId xmlns:a16="http://schemas.microsoft.com/office/drawing/2014/main" id="{0D139B3B-8A0E-BFEA-31D9-A3F8664660F1}"/>
              </a:ext>
            </a:extLst>
          </p:cNvPr>
          <p:cNvPicPr preferRelativeResize="0"/>
          <p:nvPr/>
        </p:nvPicPr>
        <p:blipFill>
          <a:blip r:embed="rId3">
            <a:alphaModFix/>
          </a:blip>
          <a:stretch>
            <a:fillRect/>
          </a:stretch>
        </p:blipFill>
        <p:spPr>
          <a:xfrm>
            <a:off x="10608891" y="4535100"/>
            <a:ext cx="1637710" cy="1637710"/>
          </a:xfrm>
          <a:prstGeom prst="rect">
            <a:avLst/>
          </a:prstGeom>
          <a:noFill/>
          <a:ln>
            <a:noFill/>
          </a:ln>
        </p:spPr>
      </p:pic>
      <p:pic>
        <p:nvPicPr>
          <p:cNvPr id="3" name="Google Shape;97;g1ed6ef9b603_2_62">
            <a:extLst>
              <a:ext uri="{FF2B5EF4-FFF2-40B4-BE49-F238E27FC236}">
                <a16:creationId xmlns:a16="http://schemas.microsoft.com/office/drawing/2014/main" id="{76F85334-E0FD-A0B8-D6E5-C784C650B5D3}"/>
              </a:ext>
            </a:extLst>
          </p:cNvPr>
          <p:cNvPicPr preferRelativeResize="0"/>
          <p:nvPr/>
        </p:nvPicPr>
        <p:blipFill>
          <a:blip r:embed="rId4">
            <a:alphaModFix/>
          </a:blip>
          <a:stretch>
            <a:fillRect/>
          </a:stretch>
        </p:blipFill>
        <p:spPr>
          <a:xfrm>
            <a:off x="6920334" y="4399364"/>
            <a:ext cx="1700626" cy="1700626"/>
          </a:xfrm>
          <a:prstGeom prst="rect">
            <a:avLst/>
          </a:prstGeom>
          <a:noFill/>
          <a:ln>
            <a:noFill/>
          </a:ln>
        </p:spPr>
      </p:pic>
      <p:pic>
        <p:nvPicPr>
          <p:cNvPr id="8" name="Google Shape;94;g1ed6ef9b603_2_62">
            <a:extLst>
              <a:ext uri="{FF2B5EF4-FFF2-40B4-BE49-F238E27FC236}">
                <a16:creationId xmlns:a16="http://schemas.microsoft.com/office/drawing/2014/main" id="{34366C3D-99E9-7A2C-1179-5DE1B4446371}"/>
              </a:ext>
            </a:extLst>
          </p:cNvPr>
          <p:cNvPicPr preferRelativeResize="0"/>
          <p:nvPr/>
        </p:nvPicPr>
        <p:blipFill rotWithShape="1">
          <a:blip r:embed="rId5">
            <a:alphaModFix/>
          </a:blip>
          <a:srcRect t="7910"/>
          <a:stretch/>
        </p:blipFill>
        <p:spPr>
          <a:xfrm flipH="1">
            <a:off x="319313" y="2061031"/>
            <a:ext cx="2626817" cy="3833272"/>
          </a:xfrm>
          <a:prstGeom prst="rect">
            <a:avLst/>
          </a:prstGeom>
          <a:noFill/>
          <a:ln>
            <a:noFill/>
          </a:ln>
        </p:spPr>
      </p:pic>
      <p:pic>
        <p:nvPicPr>
          <p:cNvPr id="9" name="Google Shape;95;g1ed6ef9b603_2_62">
            <a:hlinkClick r:id="rId6"/>
            <a:extLst>
              <a:ext uri="{FF2B5EF4-FFF2-40B4-BE49-F238E27FC236}">
                <a16:creationId xmlns:a16="http://schemas.microsoft.com/office/drawing/2014/main" id="{3A8CFF02-2AAC-D265-FF3F-4C7B6EFFB010}"/>
              </a:ext>
            </a:extLst>
          </p:cNvPr>
          <p:cNvPicPr preferRelativeResize="0"/>
          <p:nvPr/>
        </p:nvPicPr>
        <p:blipFill rotWithShape="1">
          <a:blip r:embed="rId7">
            <a:alphaModFix/>
          </a:blip>
          <a:srcRect/>
          <a:stretch/>
        </p:blipFill>
        <p:spPr>
          <a:xfrm>
            <a:off x="2985766" y="2061030"/>
            <a:ext cx="3647263" cy="2142364"/>
          </a:xfrm>
          <a:prstGeom prst="rect">
            <a:avLst/>
          </a:prstGeom>
          <a:noFill/>
          <a:ln>
            <a:noFill/>
          </a:ln>
        </p:spPr>
      </p:pic>
      <p:pic>
        <p:nvPicPr>
          <p:cNvPr id="10" name="Google Shape;96;g1ed6ef9b603_2_62">
            <a:extLst>
              <a:ext uri="{FF2B5EF4-FFF2-40B4-BE49-F238E27FC236}">
                <a16:creationId xmlns:a16="http://schemas.microsoft.com/office/drawing/2014/main" id="{5BB2570B-E139-09A8-44F9-033C1307B769}"/>
              </a:ext>
            </a:extLst>
          </p:cNvPr>
          <p:cNvPicPr preferRelativeResize="0"/>
          <p:nvPr/>
        </p:nvPicPr>
        <p:blipFill rotWithShape="1">
          <a:blip r:embed="rId8">
            <a:alphaModFix/>
          </a:blip>
          <a:srcRect t="8282"/>
          <a:stretch/>
        </p:blipFill>
        <p:spPr>
          <a:xfrm>
            <a:off x="3027107" y="4256593"/>
            <a:ext cx="3605922" cy="1637710"/>
          </a:xfrm>
          <a:prstGeom prst="rect">
            <a:avLst/>
          </a:prstGeom>
          <a:noFill/>
          <a:ln>
            <a:noFill/>
          </a:ln>
        </p:spPr>
      </p:pic>
      <p:sp>
        <p:nvSpPr>
          <p:cNvPr id="11" name="Google Shape;84;g2a138835dee_0_6">
            <a:extLst>
              <a:ext uri="{FF2B5EF4-FFF2-40B4-BE49-F238E27FC236}">
                <a16:creationId xmlns:a16="http://schemas.microsoft.com/office/drawing/2014/main" id="{F8DAD747-84F0-4A81-A0B2-B96B5F79FEF4}"/>
              </a:ext>
            </a:extLst>
          </p:cNvPr>
          <p:cNvSpPr txBox="1"/>
          <p:nvPr/>
        </p:nvSpPr>
        <p:spPr>
          <a:xfrm>
            <a:off x="6797600" y="2577622"/>
            <a:ext cx="5588000" cy="1631175"/>
          </a:xfrm>
          <a:prstGeom prst="rect">
            <a:avLst/>
          </a:prstGeom>
          <a:noFill/>
          <a:ln>
            <a:noFill/>
          </a:ln>
        </p:spPr>
        <p:txBody>
          <a:bodyPr spcFirstLastPara="1" wrap="square" lIns="91425" tIns="45700" rIns="91425" bIns="45700" anchor="t" anchorCtr="0">
            <a:spAutoFit/>
          </a:bodyPr>
          <a:lstStyle/>
          <a:p>
            <a:r>
              <a:rPr lang="en-US" sz="2000" dirty="0">
                <a:solidFill>
                  <a:srgbClr val="000000"/>
                </a:solidFill>
                <a:uFill>
                  <a:noFill/>
                </a:uFill>
                <a:latin typeface="Arial"/>
                <a:cs typeface="Arial"/>
                <a:sym typeface="Arial"/>
                <a:hlinkClick r:id="rId2">
                  <a:extLst>
                    <a:ext uri="{A12FA001-AC4F-418D-AE19-62706E023703}">
                      <ahyp:hlinkClr xmlns:ahyp="http://schemas.microsoft.com/office/drawing/2018/hyperlinkcolor" val="tx"/>
                    </a:ext>
                  </a:extLst>
                </a:hlinkClick>
              </a:rPr>
              <a:t>The company was established in </a:t>
            </a:r>
            <a:r>
              <a:rPr lang="en-US" sz="2000" b="1" dirty="0">
                <a:solidFill>
                  <a:srgbClr val="000000"/>
                </a:solidFill>
                <a:uFill>
                  <a:noFill/>
                </a:uFill>
                <a:latin typeface="Arial"/>
                <a:cs typeface="Arial"/>
                <a:sym typeface="Arial"/>
                <a:hlinkClick r:id="rId2">
                  <a:extLst>
                    <a:ext uri="{A12FA001-AC4F-418D-AE19-62706E023703}">
                      <ahyp:hlinkClr xmlns:ahyp="http://schemas.microsoft.com/office/drawing/2018/hyperlinkcolor" val="tx"/>
                    </a:ext>
                  </a:extLst>
                </a:hlinkClick>
              </a:rPr>
              <a:t>2014 </a:t>
            </a:r>
            <a:r>
              <a:rPr lang="en-US" sz="2000" dirty="0">
                <a:solidFill>
                  <a:srgbClr val="000000"/>
                </a:solidFill>
                <a:uFill>
                  <a:noFill/>
                </a:uFill>
                <a:latin typeface="Arial"/>
                <a:cs typeface="Arial"/>
                <a:sym typeface="Arial"/>
                <a:hlinkClick r:id="rId2">
                  <a:extLst>
                    <a:ext uri="{A12FA001-AC4F-418D-AE19-62706E023703}">
                      <ahyp:hlinkClr xmlns:ahyp="http://schemas.microsoft.com/office/drawing/2018/hyperlinkcolor" val="tx"/>
                    </a:ext>
                  </a:extLst>
                </a:hlinkClick>
              </a:rPr>
              <a:t>Employees: </a:t>
            </a:r>
            <a:r>
              <a:rPr lang="en-US" sz="2000" b="1" dirty="0">
                <a:solidFill>
                  <a:srgbClr val="000000"/>
                </a:solidFill>
                <a:uFill>
                  <a:noFill/>
                </a:uFill>
                <a:latin typeface="Arial"/>
                <a:cs typeface="Arial"/>
                <a:sym typeface="Arial"/>
                <a:hlinkClick r:id="rId2">
                  <a:extLst>
                    <a:ext uri="{A12FA001-AC4F-418D-AE19-62706E023703}">
                      <ahyp:hlinkClr xmlns:ahyp="http://schemas.microsoft.com/office/drawing/2018/hyperlinkcolor" val="tx"/>
                    </a:ext>
                  </a:extLst>
                </a:hlinkClick>
              </a:rPr>
              <a:t>74</a:t>
            </a:r>
            <a:r>
              <a:rPr lang="en-US" sz="2000" dirty="0">
                <a:solidFill>
                  <a:srgbClr val="000000"/>
                </a:solidFill>
                <a:uFill>
                  <a:noFill/>
                </a:uFill>
                <a:latin typeface="Arial"/>
                <a:cs typeface="Arial"/>
                <a:sym typeface="Arial"/>
                <a:hlinkClick r:id="rId2">
                  <a:extLst>
                    <a:ext uri="{A12FA001-AC4F-418D-AE19-62706E023703}">
                      <ahyp:hlinkClr xmlns:ahyp="http://schemas.microsoft.com/office/drawing/2018/hyperlinkcolor" val="tx"/>
                    </a:ext>
                  </a:extLst>
                </a:hlinkClick>
              </a:rPr>
              <a:t> </a:t>
            </a:r>
          </a:p>
          <a:p>
            <a:r>
              <a:rPr lang="en-US" sz="2000" dirty="0">
                <a:solidFill>
                  <a:srgbClr val="000000"/>
                </a:solidFill>
                <a:uFill>
                  <a:noFill/>
                </a:uFill>
                <a:latin typeface="Arial"/>
                <a:cs typeface="Arial"/>
                <a:sym typeface="Arial"/>
                <a:hlinkClick r:id="rId2">
                  <a:extLst>
                    <a:ext uri="{A12FA001-AC4F-418D-AE19-62706E023703}">
                      <ahyp:hlinkClr xmlns:ahyp="http://schemas.microsoft.com/office/drawing/2018/hyperlinkcolor" val="tx"/>
                    </a:ext>
                  </a:extLst>
                </a:hlinkClick>
              </a:rPr>
              <a:t>Main markets: Ukraine (with ambitious </a:t>
            </a:r>
          </a:p>
          <a:p>
            <a:r>
              <a:rPr lang="en-US" sz="2000" dirty="0">
                <a:solidFill>
                  <a:srgbClr val="000000"/>
                </a:solidFill>
                <a:uFill>
                  <a:noFill/>
                </a:uFill>
                <a:latin typeface="Arial"/>
                <a:cs typeface="Arial"/>
                <a:sym typeface="Arial"/>
                <a:hlinkClick r:id="rId2">
                  <a:extLst>
                    <a:ext uri="{A12FA001-AC4F-418D-AE19-62706E023703}">
                      <ahyp:hlinkClr xmlns:ahyp="http://schemas.microsoft.com/office/drawing/2018/hyperlinkcolor" val="tx"/>
                    </a:ext>
                  </a:extLst>
                </a:hlinkClick>
              </a:rPr>
              <a:t>to export  to EU market)</a:t>
            </a:r>
          </a:p>
          <a:p>
            <a:r>
              <a:rPr lang="en-US" sz="2000" dirty="0">
                <a:solidFill>
                  <a:srgbClr val="000000"/>
                </a:solidFill>
                <a:uFill>
                  <a:noFill/>
                </a:uFill>
                <a:latin typeface="Arial"/>
                <a:cs typeface="Arial"/>
                <a:sym typeface="Arial"/>
                <a:hlinkClick r:id="rId2">
                  <a:extLst>
                    <a:ext uri="{A12FA001-AC4F-418D-AE19-62706E023703}">
                      <ahyp:hlinkClr xmlns:ahyp="http://schemas.microsoft.com/office/drawing/2018/hyperlinkcolor" val="tx"/>
                    </a:ext>
                  </a:extLst>
                </a:hlinkClick>
              </a:rPr>
              <a:t>Certifications/management systems: </a:t>
            </a:r>
            <a:r>
              <a:rPr lang="en-US" sz="2000" b="1" dirty="0">
                <a:solidFill>
                  <a:srgbClr val="000000"/>
                </a:solidFill>
                <a:uFill>
                  <a:noFill/>
                </a:uFill>
                <a:latin typeface="Arial"/>
                <a:cs typeface="Arial"/>
                <a:sym typeface="Arial"/>
                <a:hlinkClick r:id="rId2">
                  <a:extLst>
                    <a:ext uri="{A12FA001-AC4F-418D-AE19-62706E023703}">
                      <ahyp:hlinkClr xmlns:ahyp="http://schemas.microsoft.com/office/drawing/2018/hyperlinkcolor" val="tx"/>
                    </a:ext>
                  </a:extLst>
                </a:hlinkClick>
              </a:rPr>
              <a:t>ISO 9001</a:t>
            </a:r>
          </a:p>
        </p:txBody>
      </p:sp>
    </p:spTree>
    <p:extLst>
      <p:ext uri="{BB962C8B-B14F-4D97-AF65-F5344CB8AC3E}">
        <p14:creationId xmlns:p14="http://schemas.microsoft.com/office/powerpoint/2010/main" val="9702568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g1ed6ef9b603_2_76"/>
          <p:cNvSpPr txBox="1">
            <a:spLocks noGrp="1"/>
          </p:cNvSpPr>
          <p:nvPr>
            <p:ph type="title"/>
          </p:nvPr>
        </p:nvSpPr>
        <p:spPr>
          <a:xfrm>
            <a:off x="518400" y="1356691"/>
            <a:ext cx="6707735" cy="639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4400"/>
              <a:buFont typeface="Calibri"/>
              <a:buNone/>
            </a:pPr>
            <a:r>
              <a:rPr lang="en-GB" sz="2800" b="1" dirty="0">
                <a:solidFill>
                  <a:srgbClr val="2E75B5"/>
                </a:solidFill>
              </a:rPr>
              <a:t>Socks lifecycle</a:t>
            </a:r>
            <a:r>
              <a:rPr lang="en-GB" sz="2800" b="1" dirty="0">
                <a:solidFill>
                  <a:srgbClr val="0070C0"/>
                </a:solidFill>
              </a:rPr>
              <a:t> scheme and FU</a:t>
            </a:r>
            <a:endParaRPr sz="2800" b="1" dirty="0">
              <a:solidFill>
                <a:srgbClr val="2E75B5"/>
              </a:solidFill>
            </a:endParaRPr>
          </a:p>
        </p:txBody>
      </p:sp>
      <p:sp>
        <p:nvSpPr>
          <p:cNvPr id="106" name="Google Shape;106;g1ed6ef9b603_2_76"/>
          <p:cNvSpPr txBox="1"/>
          <p:nvPr/>
        </p:nvSpPr>
        <p:spPr>
          <a:xfrm>
            <a:off x="518400" y="3745600"/>
            <a:ext cx="6288800" cy="1766607"/>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US" sz="1800" b="1" dirty="0">
                <a:solidFill>
                  <a:schemeClr val="dk1"/>
                </a:solidFill>
                <a:highlight>
                  <a:srgbClr val="FFFFFF"/>
                </a:highlight>
                <a:latin typeface="Calibri"/>
                <a:ea typeface="Calibri"/>
                <a:cs typeface="Calibri"/>
                <a:sym typeface="Calibri"/>
              </a:rPr>
              <a:t>Reference flow: </a:t>
            </a:r>
            <a:r>
              <a:rPr lang="en-US" sz="1800" dirty="0">
                <a:solidFill>
                  <a:schemeClr val="dk1"/>
                </a:solidFill>
                <a:highlight>
                  <a:srgbClr val="FFFFFF"/>
                </a:highlight>
                <a:latin typeface="Calibri"/>
                <a:ea typeface="Calibri"/>
                <a:cs typeface="Calibri"/>
                <a:sym typeface="Calibri"/>
              </a:rPr>
              <a:t>1 pair of sock/33.5  of the pair of socks</a:t>
            </a:r>
          </a:p>
          <a:p>
            <a:pPr marL="0" lvl="0" indent="0" algn="l" rtl="0">
              <a:lnSpc>
                <a:spcPct val="115000"/>
              </a:lnSpc>
              <a:spcBef>
                <a:spcPts val="1200"/>
              </a:spcBef>
              <a:spcAft>
                <a:spcPts val="0"/>
              </a:spcAft>
              <a:buNone/>
            </a:pPr>
            <a:r>
              <a:rPr lang="en-US" sz="1800" b="1" i="1" dirty="0">
                <a:solidFill>
                  <a:schemeClr val="dk1"/>
                </a:solidFill>
                <a:highlight>
                  <a:srgbClr val="FFFFFF"/>
                </a:highlight>
                <a:latin typeface="Calibri"/>
                <a:ea typeface="Calibri"/>
                <a:cs typeface="Calibri"/>
                <a:sym typeface="Calibri"/>
              </a:rPr>
              <a:t>The FU:</a:t>
            </a:r>
            <a:r>
              <a:rPr lang="en-US" sz="1800" dirty="0">
                <a:solidFill>
                  <a:schemeClr val="dk1"/>
                </a:solidFill>
                <a:highlight>
                  <a:srgbClr val="FFFFFF"/>
                </a:highlight>
                <a:latin typeface="Calibri"/>
                <a:ea typeface="Calibri"/>
                <a:cs typeface="Calibri"/>
                <a:sym typeface="Calibri"/>
              </a:rPr>
              <a:t> Provide comfortable wear for a person's (</a:t>
            </a:r>
            <a:r>
              <a:rPr lang="en-US" sz="1800" i="1" dirty="0">
                <a:solidFill>
                  <a:schemeClr val="dk1"/>
                </a:solidFill>
                <a:highlight>
                  <a:srgbClr val="FFFFFF"/>
                </a:highlight>
                <a:latin typeface="Calibri"/>
                <a:ea typeface="Calibri"/>
                <a:cs typeface="Calibri"/>
                <a:sym typeface="Calibri"/>
              </a:rPr>
              <a:t>male</a:t>
            </a:r>
            <a:r>
              <a:rPr lang="en-US" sz="1800" dirty="0">
                <a:solidFill>
                  <a:schemeClr val="dk1"/>
                </a:solidFill>
                <a:highlight>
                  <a:srgbClr val="FFFFFF"/>
                </a:highlight>
                <a:latin typeface="Calibri"/>
                <a:ea typeface="Calibri"/>
                <a:cs typeface="Calibri"/>
                <a:sym typeface="Calibri"/>
              </a:rPr>
              <a:t>) legs and feet for </a:t>
            </a:r>
            <a:r>
              <a:rPr lang="en-US" sz="1800" i="1" dirty="0">
                <a:solidFill>
                  <a:schemeClr val="dk1"/>
                </a:solidFill>
                <a:highlight>
                  <a:srgbClr val="FFFFFF"/>
                </a:highlight>
                <a:latin typeface="Calibri"/>
                <a:ea typeface="Calibri"/>
                <a:cs typeface="Calibri"/>
                <a:sym typeface="Calibri"/>
              </a:rPr>
              <a:t>one day</a:t>
            </a:r>
            <a:r>
              <a:rPr lang="en-US" sz="1800" dirty="0">
                <a:solidFill>
                  <a:schemeClr val="dk1"/>
                </a:solidFill>
                <a:highlight>
                  <a:srgbClr val="FFFFFF"/>
                </a:highlight>
                <a:latin typeface="Calibri"/>
                <a:ea typeface="Calibri"/>
                <a:cs typeface="Calibri"/>
                <a:sym typeface="Calibri"/>
              </a:rPr>
              <a:t> by wearing one pair of </a:t>
            </a:r>
            <a:r>
              <a:rPr lang="en-US" sz="1800" i="1" dirty="0">
                <a:solidFill>
                  <a:schemeClr val="dk1"/>
                </a:solidFill>
                <a:highlight>
                  <a:srgbClr val="FFFFFF"/>
                </a:highlight>
                <a:latin typeface="Calibri"/>
                <a:ea typeface="Calibri"/>
                <a:cs typeface="Calibri"/>
                <a:sym typeface="Calibri"/>
              </a:rPr>
              <a:t>size 41-42 cotton </a:t>
            </a:r>
            <a:r>
              <a:rPr lang="en-US" sz="1800" dirty="0">
                <a:solidFill>
                  <a:schemeClr val="dk1"/>
                </a:solidFill>
                <a:highlight>
                  <a:srgbClr val="FFFFFF"/>
                </a:highlight>
                <a:latin typeface="Calibri"/>
                <a:ea typeface="Calibri"/>
                <a:cs typeface="Calibri"/>
                <a:sym typeface="Calibri"/>
              </a:rPr>
              <a:t>socks in good condition (means </a:t>
            </a:r>
            <a:r>
              <a:rPr lang="en-US" sz="1800" i="1" dirty="0">
                <a:solidFill>
                  <a:schemeClr val="dk1"/>
                </a:solidFill>
                <a:highlight>
                  <a:srgbClr val="FFFFFF"/>
                </a:highlight>
                <a:latin typeface="Calibri"/>
                <a:ea typeface="Calibri"/>
                <a:cs typeface="Calibri"/>
                <a:sym typeface="Calibri"/>
              </a:rPr>
              <a:t>33.5 wear</a:t>
            </a:r>
            <a:r>
              <a:rPr lang="en-US" sz="1800" dirty="0">
                <a:solidFill>
                  <a:schemeClr val="dk1"/>
                </a:solidFill>
                <a:highlight>
                  <a:srgbClr val="FFFFFF"/>
                </a:highlight>
                <a:latin typeface="Calibri"/>
                <a:ea typeface="Calibri"/>
                <a:cs typeface="Calibri"/>
                <a:sym typeface="Calibri"/>
              </a:rPr>
              <a:t>s)” </a:t>
            </a:r>
          </a:p>
        </p:txBody>
      </p:sp>
      <p:pic>
        <p:nvPicPr>
          <p:cNvPr id="2" name="Рисунок 1">
            <a:extLst>
              <a:ext uri="{FF2B5EF4-FFF2-40B4-BE49-F238E27FC236}">
                <a16:creationId xmlns:a16="http://schemas.microsoft.com/office/drawing/2014/main" id="{1F64F51E-BADD-D9DA-274F-7F8E79FD55F5}"/>
              </a:ext>
            </a:extLst>
          </p:cNvPr>
          <p:cNvPicPr>
            <a:picLocks noChangeAspect="1"/>
          </p:cNvPicPr>
          <p:nvPr/>
        </p:nvPicPr>
        <p:blipFill>
          <a:blip r:embed="rId3"/>
          <a:stretch>
            <a:fillRect/>
          </a:stretch>
        </p:blipFill>
        <p:spPr>
          <a:xfrm>
            <a:off x="7106101" y="1053998"/>
            <a:ext cx="4567499" cy="5005832"/>
          </a:xfrm>
          <a:prstGeom prst="rect">
            <a:avLst/>
          </a:prstGeom>
        </p:spPr>
      </p:pic>
      <p:pic>
        <p:nvPicPr>
          <p:cNvPr id="3" name="Google Shape;108;g1ed6ef9b603_2_76">
            <a:extLst>
              <a:ext uri="{FF2B5EF4-FFF2-40B4-BE49-F238E27FC236}">
                <a16:creationId xmlns:a16="http://schemas.microsoft.com/office/drawing/2014/main" id="{737F57D3-9381-6FAF-A2BB-40E62BCD01BA}"/>
              </a:ext>
            </a:extLst>
          </p:cNvPr>
          <p:cNvPicPr preferRelativeResize="0"/>
          <p:nvPr/>
        </p:nvPicPr>
        <p:blipFill>
          <a:blip r:embed="rId4">
            <a:alphaModFix/>
          </a:blip>
          <a:stretch>
            <a:fillRect/>
          </a:stretch>
        </p:blipFill>
        <p:spPr>
          <a:xfrm>
            <a:off x="2391569" y="1982965"/>
            <a:ext cx="1637710" cy="163771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3;g2a7581625c3_2_5">
            <a:extLst>
              <a:ext uri="{FF2B5EF4-FFF2-40B4-BE49-F238E27FC236}">
                <a16:creationId xmlns:a16="http://schemas.microsoft.com/office/drawing/2014/main" id="{5A64913C-EF30-47B2-9B65-FBC053DC5C4F}"/>
              </a:ext>
            </a:extLst>
          </p:cNvPr>
          <p:cNvSpPr txBox="1">
            <a:spLocks noGrp="1"/>
          </p:cNvSpPr>
          <p:nvPr>
            <p:ph type="title"/>
          </p:nvPr>
        </p:nvSpPr>
        <p:spPr>
          <a:xfrm>
            <a:off x="-457162" y="1260617"/>
            <a:ext cx="11267100" cy="8289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4400"/>
              <a:buFont typeface="Calibri"/>
              <a:buNone/>
            </a:pPr>
            <a:r>
              <a:rPr lang="en-US" sz="2800" b="1" dirty="0">
                <a:solidFill>
                  <a:srgbClr val="2E75B5"/>
                </a:solidFill>
              </a:rPr>
              <a:t>Product life cycle by SimaPro software </a:t>
            </a:r>
            <a:br>
              <a:rPr lang="en-US" sz="2800" b="1" dirty="0">
                <a:solidFill>
                  <a:srgbClr val="2E75B5"/>
                </a:solidFill>
              </a:rPr>
            </a:br>
            <a:r>
              <a:rPr lang="en-US" sz="2000" dirty="0">
                <a:solidFill>
                  <a:srgbClr val="2E75B5"/>
                </a:solidFill>
              </a:rPr>
              <a:t>(CO</a:t>
            </a:r>
            <a:r>
              <a:rPr lang="en-US" sz="1600" dirty="0">
                <a:solidFill>
                  <a:srgbClr val="2E75B5"/>
                </a:solidFill>
              </a:rPr>
              <a:t>2</a:t>
            </a:r>
            <a:r>
              <a:rPr lang="en-US" sz="2000" dirty="0">
                <a:solidFill>
                  <a:srgbClr val="2E75B5"/>
                </a:solidFill>
              </a:rPr>
              <a:t> emissions factor)</a:t>
            </a:r>
            <a:endParaRPr sz="2800" dirty="0">
              <a:solidFill>
                <a:srgbClr val="2E75B5"/>
              </a:solidFill>
            </a:endParaRPr>
          </a:p>
        </p:txBody>
      </p:sp>
      <p:pic>
        <p:nvPicPr>
          <p:cNvPr id="13" name="Рисунок 12">
            <a:extLst>
              <a:ext uri="{FF2B5EF4-FFF2-40B4-BE49-F238E27FC236}">
                <a16:creationId xmlns:a16="http://schemas.microsoft.com/office/drawing/2014/main" id="{C483D950-D1A8-4840-AA0A-4D7D6E352C51}"/>
              </a:ext>
            </a:extLst>
          </p:cNvPr>
          <p:cNvPicPr>
            <a:picLocks noChangeAspect="1"/>
          </p:cNvPicPr>
          <p:nvPr/>
        </p:nvPicPr>
        <p:blipFill>
          <a:blip r:embed="rId3"/>
          <a:stretch>
            <a:fillRect/>
          </a:stretch>
        </p:blipFill>
        <p:spPr>
          <a:xfrm flipH="1">
            <a:off x="9001479" y="777614"/>
            <a:ext cx="855668" cy="534029"/>
          </a:xfrm>
          <a:prstGeom prst="rect">
            <a:avLst/>
          </a:prstGeom>
        </p:spPr>
      </p:pic>
      <p:pic>
        <p:nvPicPr>
          <p:cNvPr id="2" name="Рисунок 1">
            <a:extLst>
              <a:ext uri="{FF2B5EF4-FFF2-40B4-BE49-F238E27FC236}">
                <a16:creationId xmlns:a16="http://schemas.microsoft.com/office/drawing/2014/main" id="{735AA7CD-79F3-7036-709E-92EB63D19539}"/>
              </a:ext>
            </a:extLst>
          </p:cNvPr>
          <p:cNvPicPr>
            <a:picLocks noChangeAspect="1"/>
          </p:cNvPicPr>
          <p:nvPr/>
        </p:nvPicPr>
        <p:blipFill>
          <a:blip r:embed="rId4"/>
          <a:stretch>
            <a:fillRect/>
          </a:stretch>
        </p:blipFill>
        <p:spPr>
          <a:xfrm>
            <a:off x="465050" y="2050703"/>
            <a:ext cx="9422676" cy="4314989"/>
          </a:xfrm>
          <a:prstGeom prst="rect">
            <a:avLst/>
          </a:prstGeom>
        </p:spPr>
      </p:pic>
      <p:pic>
        <p:nvPicPr>
          <p:cNvPr id="5" name="Рисунок 4">
            <a:extLst>
              <a:ext uri="{FF2B5EF4-FFF2-40B4-BE49-F238E27FC236}">
                <a16:creationId xmlns:a16="http://schemas.microsoft.com/office/drawing/2014/main" id="{3E83CB5D-D6A1-AB47-98A9-99713E4B7C74}"/>
              </a:ext>
            </a:extLst>
          </p:cNvPr>
          <p:cNvPicPr>
            <a:picLocks noChangeAspect="1"/>
          </p:cNvPicPr>
          <p:nvPr/>
        </p:nvPicPr>
        <p:blipFill rotWithShape="1">
          <a:blip r:embed="rId5"/>
          <a:srcRect l="2919" t="36291" r="-1" b="2673"/>
          <a:stretch/>
        </p:blipFill>
        <p:spPr>
          <a:xfrm>
            <a:off x="9339943" y="4718957"/>
            <a:ext cx="2339795" cy="1191986"/>
          </a:xfrm>
          <a:prstGeom prst="rect">
            <a:avLst/>
          </a:prstGeom>
        </p:spPr>
      </p:pic>
      <p:pic>
        <p:nvPicPr>
          <p:cNvPr id="6" name="Рисунок 5">
            <a:extLst>
              <a:ext uri="{FF2B5EF4-FFF2-40B4-BE49-F238E27FC236}">
                <a16:creationId xmlns:a16="http://schemas.microsoft.com/office/drawing/2014/main" id="{F5CB188E-BEE0-C6C1-54E8-F7A5AFD42EA3}"/>
              </a:ext>
            </a:extLst>
          </p:cNvPr>
          <p:cNvPicPr>
            <a:picLocks noChangeAspect="1"/>
          </p:cNvPicPr>
          <p:nvPr/>
        </p:nvPicPr>
        <p:blipFill rotWithShape="1">
          <a:blip r:embed="rId6"/>
          <a:srcRect l="24975" t="19309" r="23487" b="16213"/>
          <a:stretch/>
        </p:blipFill>
        <p:spPr>
          <a:xfrm>
            <a:off x="9857147" y="404860"/>
            <a:ext cx="1762587" cy="1959429"/>
          </a:xfrm>
          <a:prstGeom prst="rect">
            <a:avLst/>
          </a:prstGeom>
        </p:spPr>
      </p:pic>
    </p:spTree>
    <p:extLst>
      <p:ext uri="{BB962C8B-B14F-4D97-AF65-F5344CB8AC3E}">
        <p14:creationId xmlns:p14="http://schemas.microsoft.com/office/powerpoint/2010/main" val="16901371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63;g2a7581625c3_2_5">
            <a:extLst>
              <a:ext uri="{FF2B5EF4-FFF2-40B4-BE49-F238E27FC236}">
                <a16:creationId xmlns:a16="http://schemas.microsoft.com/office/drawing/2014/main" id="{DDF6413B-A195-4BD3-B5BC-701BB8817C7E}"/>
              </a:ext>
            </a:extLst>
          </p:cNvPr>
          <p:cNvSpPr txBox="1">
            <a:spLocks noGrp="1"/>
          </p:cNvSpPr>
          <p:nvPr>
            <p:ph type="title"/>
          </p:nvPr>
        </p:nvSpPr>
        <p:spPr>
          <a:xfrm>
            <a:off x="375557" y="1137616"/>
            <a:ext cx="11486244" cy="2291384"/>
          </a:xfrm>
          <a:prstGeom prst="rect">
            <a:avLst/>
          </a:prstGeom>
          <a:noFill/>
          <a:ln>
            <a:noFill/>
          </a:ln>
        </p:spPr>
        <p:txBody>
          <a:bodyPr spcFirstLastPara="1" wrap="square" lIns="91425" tIns="45700" rIns="91425" bIns="45700" anchor="t" anchorCtr="0">
            <a:noAutofit/>
          </a:bodyPr>
          <a:lstStyle/>
          <a:p>
            <a:pPr algn="ctr">
              <a:spcBef>
                <a:spcPts val="0"/>
              </a:spcBef>
              <a:buClr>
                <a:schemeClr val="dk1"/>
              </a:buClr>
              <a:buSzPts val="4400"/>
            </a:pPr>
            <a:r>
              <a:rPr lang="en-US" sz="2800" b="1" dirty="0">
                <a:solidFill>
                  <a:srgbClr val="2E75B5"/>
                </a:solidFill>
              </a:rPr>
              <a:t>The most relevant impact categories </a:t>
            </a:r>
            <a:br>
              <a:rPr lang="en-US" sz="2800" b="1" dirty="0">
                <a:solidFill>
                  <a:srgbClr val="2E75B5"/>
                </a:solidFill>
              </a:rPr>
            </a:br>
            <a:r>
              <a:rPr lang="en-US" sz="2000" b="1" dirty="0">
                <a:solidFill>
                  <a:srgbClr val="2E75B5"/>
                </a:solidFill>
              </a:rPr>
              <a:t>Water use (48.4%), Climate change (16.7%), Particulate matter (8.87%), Resource use (8.24%)</a:t>
            </a:r>
            <a:br>
              <a:rPr lang="uk-UA" sz="2000" b="1" dirty="0">
                <a:solidFill>
                  <a:srgbClr val="2E75B5"/>
                </a:solidFill>
              </a:rPr>
            </a:br>
            <a:br>
              <a:rPr lang="uk-UA" sz="2000" b="1" dirty="0">
                <a:solidFill>
                  <a:srgbClr val="2E75B5"/>
                </a:solidFill>
              </a:rPr>
            </a:br>
            <a:br>
              <a:rPr lang="uk-UA" sz="2000" b="1" dirty="0">
                <a:solidFill>
                  <a:srgbClr val="2E75B5"/>
                </a:solidFill>
              </a:rPr>
            </a:br>
            <a:endParaRPr sz="2000" b="1" dirty="0">
              <a:solidFill>
                <a:srgbClr val="2E75B5"/>
              </a:solidFill>
            </a:endParaRPr>
          </a:p>
        </p:txBody>
      </p:sp>
      <p:pic>
        <p:nvPicPr>
          <p:cNvPr id="2" name="Рисунок 1">
            <a:extLst>
              <a:ext uri="{FF2B5EF4-FFF2-40B4-BE49-F238E27FC236}">
                <a16:creationId xmlns:a16="http://schemas.microsoft.com/office/drawing/2014/main" id="{E4C54918-14E9-4C9C-E6F3-C7DCBB713953}"/>
              </a:ext>
            </a:extLst>
          </p:cNvPr>
          <p:cNvPicPr>
            <a:picLocks noChangeAspect="1"/>
          </p:cNvPicPr>
          <p:nvPr/>
        </p:nvPicPr>
        <p:blipFill rotWithShape="1">
          <a:blip r:embed="rId2"/>
          <a:srcRect t="4758"/>
          <a:stretch/>
        </p:blipFill>
        <p:spPr>
          <a:xfrm>
            <a:off x="1092199" y="2201665"/>
            <a:ext cx="10141857" cy="3846244"/>
          </a:xfrm>
          <a:prstGeom prst="rect">
            <a:avLst/>
          </a:prstGeom>
        </p:spPr>
      </p:pic>
    </p:spTree>
    <p:extLst>
      <p:ext uri="{BB962C8B-B14F-4D97-AF65-F5344CB8AC3E}">
        <p14:creationId xmlns:p14="http://schemas.microsoft.com/office/powerpoint/2010/main" val="2802649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A36AC991-F203-7C29-76AA-C7A5A0E2116F}"/>
              </a:ext>
            </a:extLst>
          </p:cNvPr>
          <p:cNvPicPr>
            <a:picLocks noChangeAspect="1"/>
          </p:cNvPicPr>
          <p:nvPr/>
        </p:nvPicPr>
        <p:blipFill rotWithShape="1">
          <a:blip r:embed="rId3"/>
          <a:srcRect b="3154"/>
          <a:stretch/>
        </p:blipFill>
        <p:spPr>
          <a:xfrm>
            <a:off x="81319" y="1816740"/>
            <a:ext cx="11267100" cy="4355459"/>
          </a:xfrm>
          <a:prstGeom prst="rect">
            <a:avLst/>
          </a:prstGeom>
        </p:spPr>
      </p:pic>
      <p:sp>
        <p:nvSpPr>
          <p:cNvPr id="4" name="Google Shape;63;g2a7581625c3_2_5">
            <a:extLst>
              <a:ext uri="{FF2B5EF4-FFF2-40B4-BE49-F238E27FC236}">
                <a16:creationId xmlns:a16="http://schemas.microsoft.com/office/drawing/2014/main" id="{5A64913C-EF30-47B2-9B65-FBC053DC5C4F}"/>
              </a:ext>
            </a:extLst>
          </p:cNvPr>
          <p:cNvSpPr txBox="1">
            <a:spLocks noGrp="1"/>
          </p:cNvSpPr>
          <p:nvPr>
            <p:ph type="title"/>
          </p:nvPr>
        </p:nvSpPr>
        <p:spPr>
          <a:xfrm>
            <a:off x="1076993" y="987841"/>
            <a:ext cx="11267100" cy="8289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4400"/>
              <a:buFont typeface="Calibri"/>
              <a:buNone/>
            </a:pPr>
            <a:r>
              <a:rPr lang="en-US" sz="2800" b="1" dirty="0">
                <a:solidFill>
                  <a:srgbClr val="2E75B5"/>
                </a:solidFill>
              </a:rPr>
              <a:t>Most impactful LC stages </a:t>
            </a:r>
            <a:br>
              <a:rPr lang="en-US" sz="2800" b="1" dirty="0">
                <a:solidFill>
                  <a:srgbClr val="2E75B5"/>
                </a:solidFill>
              </a:rPr>
            </a:br>
            <a:r>
              <a:rPr lang="ro-MD" sz="1800" b="1" dirty="0">
                <a:solidFill>
                  <a:srgbClr val="2E75B5"/>
                </a:solidFill>
              </a:rPr>
              <a:t>&amp;</a:t>
            </a:r>
            <a:r>
              <a:rPr lang="ro-MD" sz="2800" b="1" dirty="0">
                <a:solidFill>
                  <a:srgbClr val="2E75B5"/>
                </a:solidFill>
              </a:rPr>
              <a:t> </a:t>
            </a:r>
            <a:r>
              <a:rPr lang="en-US" sz="1800" b="1" dirty="0">
                <a:solidFill>
                  <a:srgbClr val="2E75B5"/>
                </a:solidFill>
              </a:rPr>
              <a:t>Allocation of 16 environmental impact categories across</a:t>
            </a:r>
            <a:r>
              <a:rPr lang="uk-UA" sz="1800" b="1" dirty="0">
                <a:solidFill>
                  <a:srgbClr val="2E75B5"/>
                </a:solidFill>
              </a:rPr>
              <a:t> </a:t>
            </a:r>
            <a:r>
              <a:rPr lang="en-US" sz="1800" b="1" dirty="0">
                <a:solidFill>
                  <a:srgbClr val="2E75B5"/>
                </a:solidFill>
              </a:rPr>
              <a:t>snEco life cycle stages</a:t>
            </a:r>
            <a:br>
              <a:rPr lang="ro-MD" sz="1800" b="1" dirty="0">
                <a:solidFill>
                  <a:srgbClr val="2E75B5"/>
                </a:solidFill>
              </a:rPr>
            </a:br>
            <a:endParaRPr sz="2800" b="1" dirty="0">
              <a:solidFill>
                <a:srgbClr val="2E75B5"/>
              </a:solidFill>
            </a:endParaRPr>
          </a:p>
        </p:txBody>
      </p:sp>
      <p:sp>
        <p:nvSpPr>
          <p:cNvPr id="8" name="TextBox 7">
            <a:extLst>
              <a:ext uri="{FF2B5EF4-FFF2-40B4-BE49-F238E27FC236}">
                <a16:creationId xmlns:a16="http://schemas.microsoft.com/office/drawing/2014/main" id="{0B31E44A-E6D1-4C90-9803-2B5C90820876}"/>
              </a:ext>
            </a:extLst>
          </p:cNvPr>
          <p:cNvSpPr txBox="1"/>
          <p:nvPr/>
        </p:nvSpPr>
        <p:spPr>
          <a:xfrm>
            <a:off x="1320800" y="1781552"/>
            <a:ext cx="9178267" cy="369332"/>
          </a:xfrm>
          <a:prstGeom prst="rect">
            <a:avLst/>
          </a:prstGeom>
          <a:noFill/>
        </p:spPr>
        <p:txBody>
          <a:bodyPr wrap="square" rtlCol="0">
            <a:spAutoFit/>
          </a:bodyPr>
          <a:lstStyle/>
          <a:p>
            <a:r>
              <a:rPr lang="en-US" sz="1800" kern="0" dirty="0">
                <a:solidFill>
                  <a:srgbClr val="2F5496"/>
                </a:solidFill>
                <a:effectLst/>
                <a:latin typeface="Calibri" panose="020F0502020204030204" pitchFamily="34" charset="0"/>
                <a:ea typeface="Calibri" panose="020F0502020204030204" pitchFamily="34" charset="0"/>
              </a:rPr>
              <a:t> </a:t>
            </a:r>
            <a:r>
              <a:rPr lang="en-US" b="1" dirty="0">
                <a:solidFill>
                  <a:srgbClr val="2E75B5"/>
                </a:solidFill>
                <a:latin typeface="+mj-lt"/>
                <a:ea typeface="+mj-ea"/>
                <a:cs typeface="+mj-cs"/>
              </a:rPr>
              <a:t>LCS1 Raw materials acquisition and pre-processing (79.6%) and LCS2 Production (18.5%)</a:t>
            </a:r>
            <a:endParaRPr lang="ru-RU" b="1" dirty="0">
              <a:solidFill>
                <a:srgbClr val="2E75B5"/>
              </a:solidFill>
              <a:latin typeface="+mj-lt"/>
              <a:ea typeface="+mj-ea"/>
              <a:cs typeface="+mj-cs"/>
            </a:endParaRPr>
          </a:p>
        </p:txBody>
      </p:sp>
      <p:sp>
        <p:nvSpPr>
          <p:cNvPr id="6" name="TextBox 5">
            <a:extLst>
              <a:ext uri="{FF2B5EF4-FFF2-40B4-BE49-F238E27FC236}">
                <a16:creationId xmlns:a16="http://schemas.microsoft.com/office/drawing/2014/main" id="{AD6DB55A-2276-F2F2-778F-756CCD1ECC09}"/>
              </a:ext>
            </a:extLst>
          </p:cNvPr>
          <p:cNvSpPr txBox="1"/>
          <p:nvPr/>
        </p:nvSpPr>
        <p:spPr>
          <a:xfrm>
            <a:off x="6710543" y="2331600"/>
            <a:ext cx="4037867" cy="1200329"/>
          </a:xfrm>
          <a:prstGeom prst="rect">
            <a:avLst/>
          </a:prstGeom>
          <a:solidFill>
            <a:schemeClr val="bg1"/>
          </a:solidFill>
        </p:spPr>
        <p:txBody>
          <a:bodyPr wrap="square">
            <a:spAutoFit/>
          </a:bodyPr>
          <a:lstStyle/>
          <a:p>
            <a:r>
              <a:rPr lang="en-US" sz="1800" b="1" dirty="0">
                <a:solidFill>
                  <a:srgbClr val="2F5496"/>
                </a:solidFill>
                <a:effectLst/>
                <a:latin typeface="Calibri" panose="020F0502020204030204" pitchFamily="34" charset="0"/>
                <a:ea typeface="Calibri" panose="020F0502020204030204" pitchFamily="34" charset="0"/>
              </a:rPr>
              <a:t>The most relevant processes:</a:t>
            </a:r>
          </a:p>
          <a:p>
            <a:pPr marL="285750" indent="-285750">
              <a:buFont typeface="Arial" panose="020B0604020202020204" pitchFamily="34" charset="0"/>
              <a:buChar char="•"/>
            </a:pPr>
            <a:r>
              <a:rPr lang="en-US" sz="1800" dirty="0">
                <a:solidFill>
                  <a:srgbClr val="2F5496"/>
                </a:solidFill>
                <a:effectLst/>
                <a:latin typeface="Calibri" panose="020F0502020204030204" pitchFamily="34" charset="0"/>
                <a:ea typeface="Calibri" panose="020F0502020204030204" pitchFamily="34" charset="0"/>
              </a:rPr>
              <a:t> Electricity grid mix 1kV-60kV (36.7%), </a:t>
            </a:r>
          </a:p>
          <a:p>
            <a:pPr marL="285750" indent="-285750">
              <a:buFont typeface="Arial" panose="020B0604020202020204" pitchFamily="34" charset="0"/>
              <a:buChar char="•"/>
            </a:pPr>
            <a:r>
              <a:rPr lang="en-US" sz="1800" dirty="0">
                <a:solidFill>
                  <a:srgbClr val="2F5496"/>
                </a:solidFill>
                <a:effectLst/>
                <a:latin typeface="Calibri" panose="020F0502020204030204" pitchFamily="34" charset="0"/>
                <a:ea typeface="Calibri" panose="020F0502020204030204" pitchFamily="34" charset="0"/>
              </a:rPr>
              <a:t>Cotton </a:t>
            </a:r>
            <a:r>
              <a:rPr lang="en-US" sz="1800" dirty="0" err="1">
                <a:solidFill>
                  <a:srgbClr val="2F5496"/>
                </a:solidFill>
                <a:effectLst/>
                <a:latin typeface="Calibri" panose="020F0502020204030204" pitchFamily="34" charset="0"/>
                <a:ea typeface="Calibri" panose="020F0502020204030204" pitchFamily="34" charset="0"/>
              </a:rPr>
              <a:t>fibre</a:t>
            </a:r>
            <a:r>
              <a:rPr lang="en-US" sz="1800" dirty="0">
                <a:solidFill>
                  <a:srgbClr val="2F5496"/>
                </a:solidFill>
                <a:effectLst/>
                <a:latin typeface="Calibri" panose="020F0502020204030204" pitchFamily="34" charset="0"/>
                <a:ea typeface="Calibri" panose="020F0502020204030204" pitchFamily="34" charset="0"/>
              </a:rPr>
              <a:t> (35.8%), </a:t>
            </a:r>
          </a:p>
          <a:p>
            <a:pPr marL="285750" indent="-285750">
              <a:buFont typeface="Arial" panose="020B0604020202020204" pitchFamily="34" charset="0"/>
              <a:buChar char="•"/>
            </a:pPr>
            <a:r>
              <a:rPr lang="en-US" sz="1800" dirty="0">
                <a:solidFill>
                  <a:srgbClr val="2F5496"/>
                </a:solidFill>
                <a:effectLst/>
                <a:latin typeface="Calibri" panose="020F0502020204030204" pitchFamily="34" charset="0"/>
                <a:ea typeface="Calibri" panose="020F0502020204030204" pitchFamily="34" charset="0"/>
              </a:rPr>
              <a:t>Cargo plane (10.9%)</a:t>
            </a:r>
            <a:endParaRPr lang="ru-RU" sz="1800" dirty="0">
              <a:solidFill>
                <a:srgbClr val="000000"/>
              </a:solidFill>
              <a:effectLst/>
              <a:latin typeface="Arial Unicode MS" panose="020B0604020202020204" pitchFamily="34" charset="-128"/>
              <a:ea typeface="Arial Unicode MS" panose="020B0604020202020204" pitchFamily="34" charset="-128"/>
            </a:endParaRPr>
          </a:p>
        </p:txBody>
      </p:sp>
    </p:spTree>
    <p:extLst>
      <p:ext uri="{BB962C8B-B14F-4D97-AF65-F5344CB8AC3E}">
        <p14:creationId xmlns:p14="http://schemas.microsoft.com/office/powerpoint/2010/main" val="3308833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DC98E09-A495-450E-B0CF-433469A47825}"/>
              </a:ext>
            </a:extLst>
          </p:cNvPr>
          <p:cNvSpPr txBox="1"/>
          <p:nvPr/>
        </p:nvSpPr>
        <p:spPr>
          <a:xfrm>
            <a:off x="889000" y="2159119"/>
            <a:ext cx="10414000" cy="3646984"/>
          </a:xfrm>
          <a:prstGeom prst="rect">
            <a:avLst/>
          </a:prstGeom>
          <a:noFill/>
        </p:spPr>
        <p:txBody>
          <a:bodyPr wrap="square">
            <a:spAutoFit/>
          </a:bodyPr>
          <a:lstStyle/>
          <a:p>
            <a:pPr algn="just">
              <a:spcAft>
                <a:spcPts val="800"/>
              </a:spcAft>
            </a:pPr>
            <a:r>
              <a:rPr lang="en-US" sz="1800" b="1"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Sustainable purchasing of raw materials: </a:t>
            </a:r>
            <a:r>
              <a:rPr lang="en-US" dirty="0">
                <a:latin typeface="Calibri" panose="020F0502020204030204" pitchFamily="34" charset="0"/>
                <a:ea typeface="Calibri" panose="020F0502020204030204" pitchFamily="34" charset="0"/>
                <a:cs typeface="Times New Roman" panose="02020603050405020304" pitchFamily="18" charset="0"/>
              </a:rPr>
              <a:t>Water use (48.4%) is identified as the most important impact category. This related to the cotton harvesting and production technologies. Therefore, it is advisable to seek textile companies that use more eco-friendly and sustainable cotton harvesting practices.</a:t>
            </a:r>
          </a:p>
          <a:p>
            <a:pPr algn="just">
              <a:spcAft>
                <a:spcPts val="8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en-US" sz="1800" b="1"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Energy efficiency measures: </a:t>
            </a:r>
            <a:r>
              <a:rPr lang="en-US" dirty="0">
                <a:latin typeface="Calibri" panose="020F0502020204030204" pitchFamily="34" charset="0"/>
                <a:ea typeface="Calibri" panose="020F0502020204030204" pitchFamily="34" charset="0"/>
                <a:cs typeface="Times New Roman" panose="02020603050405020304" pitchFamily="18" charset="0"/>
              </a:rPr>
              <a:t>The second impact process is an electricity grid mix during production stage.   Impact reduction could be achieved through using alternative energy sources i.e. solar panels</a:t>
            </a:r>
          </a:p>
          <a:p>
            <a:pPr algn="just">
              <a:spcAft>
                <a:spcPts val="8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en-US" sz="1800" b="1"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Environmentally-friendly delivery of raw materials:  </a:t>
            </a:r>
            <a:r>
              <a:rPr lang="en-US" dirty="0">
                <a:latin typeface="Calibri" panose="020F0502020204030204" pitchFamily="34" charset="0"/>
                <a:ea typeface="Calibri" panose="020F0502020204030204" pitchFamily="34" charset="0"/>
                <a:cs typeface="Times New Roman" panose="02020603050405020304" pitchFamily="18" charset="0"/>
              </a:rPr>
              <a:t>The biggest impact related to the logistic of cotton. By exploring marked of other countries (where logistic will not require cargo plane transportation) will benefit to Co2 emissions reductions</a:t>
            </a:r>
          </a:p>
          <a:p>
            <a:pPr algn="just">
              <a:spcAft>
                <a:spcPts val="800"/>
              </a:spcAft>
            </a:pPr>
            <a:r>
              <a:rPr lang="en-US" sz="18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 </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0D5790F8-A0EB-426E-A586-EBA9CAEC7D82}"/>
              </a:ext>
            </a:extLst>
          </p:cNvPr>
          <p:cNvSpPr txBox="1"/>
          <p:nvPr/>
        </p:nvSpPr>
        <p:spPr>
          <a:xfrm>
            <a:off x="3197860" y="1356697"/>
            <a:ext cx="6360160" cy="523220"/>
          </a:xfrm>
          <a:prstGeom prst="rect">
            <a:avLst/>
          </a:prstGeom>
          <a:noFill/>
        </p:spPr>
        <p:txBody>
          <a:bodyPr wrap="square">
            <a:spAutoFit/>
          </a:bodyPr>
          <a:lstStyle/>
          <a:p>
            <a:r>
              <a:rPr lang="en-US" sz="2800" b="1" dirty="0">
                <a:solidFill>
                  <a:srgbClr val="2E75B5"/>
                </a:solidFill>
                <a:latin typeface="+mj-lt"/>
                <a:ea typeface="+mj-ea"/>
                <a:cs typeface="+mj-cs"/>
              </a:rPr>
              <a:t>Case study- improvement opportunities</a:t>
            </a:r>
            <a:endParaRPr lang="ru-RU" sz="2800" b="1" dirty="0">
              <a:solidFill>
                <a:srgbClr val="2E75B5"/>
              </a:solidFill>
              <a:latin typeface="+mj-lt"/>
              <a:ea typeface="+mj-ea"/>
              <a:cs typeface="+mj-cs"/>
            </a:endParaRPr>
          </a:p>
        </p:txBody>
      </p:sp>
    </p:spTree>
    <p:extLst>
      <p:ext uri="{BB962C8B-B14F-4D97-AF65-F5344CB8AC3E}">
        <p14:creationId xmlns:p14="http://schemas.microsoft.com/office/powerpoint/2010/main" val="8679261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9CDAE1A-45CB-46B0-A6B0-AE3297BE1629}"/>
              </a:ext>
            </a:extLst>
          </p:cNvPr>
          <p:cNvSpPr txBox="1"/>
          <p:nvPr/>
        </p:nvSpPr>
        <p:spPr>
          <a:xfrm>
            <a:off x="468722" y="886661"/>
            <a:ext cx="11437436" cy="1138773"/>
          </a:xfrm>
          <a:prstGeom prst="rect">
            <a:avLst/>
          </a:prstGeom>
          <a:noFill/>
        </p:spPr>
        <p:txBody>
          <a:bodyPr wrap="square">
            <a:spAutoFit/>
          </a:bodyPr>
          <a:lstStyle/>
          <a:p>
            <a:pPr algn="ctr"/>
            <a:r>
              <a:rPr lang="en-US" sz="2000" b="1" dirty="0">
                <a:solidFill>
                  <a:srgbClr val="2E75B5"/>
                </a:solidFill>
                <a:latin typeface="+mj-lt"/>
                <a:ea typeface="+mj-ea"/>
                <a:cs typeface="+mj-cs"/>
              </a:rPr>
              <a:t>Cumulative environmental benefit </a:t>
            </a:r>
          </a:p>
          <a:p>
            <a:pPr algn="ctr"/>
            <a:r>
              <a:rPr lang="en-US" sz="2800" b="1" dirty="0">
                <a:solidFill>
                  <a:srgbClr val="2E75B5"/>
                </a:solidFill>
                <a:latin typeface="+mj-lt"/>
                <a:ea typeface="+mj-ea"/>
                <a:cs typeface="+mj-cs"/>
              </a:rPr>
              <a:t>Raw materials producers changes</a:t>
            </a:r>
          </a:p>
          <a:p>
            <a:pPr algn="ctr"/>
            <a:r>
              <a:rPr lang="en-US" sz="2000" dirty="0">
                <a:solidFill>
                  <a:srgbClr val="2E75B5"/>
                </a:solidFill>
                <a:latin typeface="+mj-lt"/>
                <a:ea typeface="+mj-ea"/>
                <a:cs typeface="+mj-cs"/>
              </a:rPr>
              <a:t>Producers of  the threads:</a:t>
            </a:r>
          </a:p>
        </p:txBody>
      </p:sp>
      <p:sp>
        <p:nvSpPr>
          <p:cNvPr id="10" name="TextBox 9">
            <a:extLst>
              <a:ext uri="{FF2B5EF4-FFF2-40B4-BE49-F238E27FC236}">
                <a16:creationId xmlns:a16="http://schemas.microsoft.com/office/drawing/2014/main" id="{64837E7A-DADF-4675-956E-2B077CFB69F0}"/>
              </a:ext>
            </a:extLst>
          </p:cNvPr>
          <p:cNvSpPr txBox="1"/>
          <p:nvPr/>
        </p:nvSpPr>
        <p:spPr>
          <a:xfrm>
            <a:off x="6881499" y="5447140"/>
            <a:ext cx="1954203" cy="338554"/>
          </a:xfrm>
          <a:prstGeom prst="rect">
            <a:avLst/>
          </a:prstGeom>
          <a:noFill/>
        </p:spPr>
        <p:txBody>
          <a:bodyPr wrap="square" rtlCol="0">
            <a:spAutoFit/>
          </a:bodyPr>
          <a:lstStyle/>
          <a:p>
            <a:r>
              <a:rPr lang="en-GB" sz="1600" b="1" dirty="0">
                <a:solidFill>
                  <a:schemeClr val="accent6">
                    <a:lumMod val="75000"/>
                  </a:schemeClr>
                </a:solidFill>
              </a:rPr>
              <a:t>Scenario 1 (base)</a:t>
            </a:r>
            <a:endParaRPr lang="ru-RU" sz="1600" b="1" dirty="0">
              <a:solidFill>
                <a:schemeClr val="accent6">
                  <a:lumMod val="75000"/>
                </a:schemeClr>
              </a:solidFill>
            </a:endParaRPr>
          </a:p>
        </p:txBody>
      </p:sp>
      <p:sp>
        <p:nvSpPr>
          <p:cNvPr id="11" name="TextBox 10">
            <a:extLst>
              <a:ext uri="{FF2B5EF4-FFF2-40B4-BE49-F238E27FC236}">
                <a16:creationId xmlns:a16="http://schemas.microsoft.com/office/drawing/2014/main" id="{A34FE7E0-5E23-4D22-97E1-B66F1C03EB28}"/>
              </a:ext>
            </a:extLst>
          </p:cNvPr>
          <p:cNvSpPr txBox="1"/>
          <p:nvPr/>
        </p:nvSpPr>
        <p:spPr>
          <a:xfrm>
            <a:off x="7858601" y="3865603"/>
            <a:ext cx="1471786" cy="338554"/>
          </a:xfrm>
          <a:prstGeom prst="rect">
            <a:avLst/>
          </a:prstGeom>
          <a:noFill/>
        </p:spPr>
        <p:txBody>
          <a:bodyPr wrap="square" rtlCol="0">
            <a:spAutoFit/>
          </a:bodyPr>
          <a:lstStyle/>
          <a:p>
            <a:r>
              <a:rPr lang="ro-MD" sz="1600" b="1" dirty="0">
                <a:solidFill>
                  <a:schemeClr val="accent6">
                    <a:lumMod val="50000"/>
                  </a:schemeClr>
                </a:solidFill>
              </a:rPr>
              <a:t>Gouda from PL</a:t>
            </a:r>
            <a:endParaRPr lang="ru-RU" sz="1600" b="1" dirty="0">
              <a:solidFill>
                <a:schemeClr val="accent6">
                  <a:lumMod val="50000"/>
                </a:schemeClr>
              </a:solidFill>
            </a:endParaRPr>
          </a:p>
        </p:txBody>
      </p:sp>
      <p:sp>
        <p:nvSpPr>
          <p:cNvPr id="12" name="TextBox 11">
            <a:extLst>
              <a:ext uri="{FF2B5EF4-FFF2-40B4-BE49-F238E27FC236}">
                <a16:creationId xmlns:a16="http://schemas.microsoft.com/office/drawing/2014/main" id="{120F537A-A433-4322-9215-743AF12AE044}"/>
              </a:ext>
            </a:extLst>
          </p:cNvPr>
          <p:cNvSpPr txBox="1"/>
          <p:nvPr/>
        </p:nvSpPr>
        <p:spPr>
          <a:xfrm>
            <a:off x="7353751" y="3851536"/>
            <a:ext cx="490285" cy="338554"/>
          </a:xfrm>
          <a:prstGeom prst="rect">
            <a:avLst/>
          </a:prstGeom>
          <a:solidFill>
            <a:schemeClr val="bg1"/>
          </a:solidFill>
        </p:spPr>
        <p:txBody>
          <a:bodyPr wrap="square" rtlCol="0">
            <a:spAutoFit/>
          </a:bodyPr>
          <a:lstStyle/>
          <a:p>
            <a:r>
              <a:rPr lang="ro-MD" sz="800" b="1" dirty="0"/>
              <a:t>Climat </a:t>
            </a:r>
            <a:r>
              <a:rPr lang="en-US" sz="800" b="1" dirty="0"/>
              <a:t>change</a:t>
            </a:r>
          </a:p>
        </p:txBody>
      </p:sp>
      <p:pic>
        <p:nvPicPr>
          <p:cNvPr id="2" name="Рисунок 1">
            <a:extLst>
              <a:ext uri="{FF2B5EF4-FFF2-40B4-BE49-F238E27FC236}">
                <a16:creationId xmlns:a16="http://schemas.microsoft.com/office/drawing/2014/main" id="{BD4BD587-9155-7230-3C29-B4E2FF2E3307}"/>
              </a:ext>
            </a:extLst>
          </p:cNvPr>
          <p:cNvPicPr>
            <a:picLocks noChangeAspect="1"/>
          </p:cNvPicPr>
          <p:nvPr/>
        </p:nvPicPr>
        <p:blipFill>
          <a:blip r:embed="rId2"/>
          <a:stretch>
            <a:fillRect/>
          </a:stretch>
        </p:blipFill>
        <p:spPr>
          <a:xfrm>
            <a:off x="512738" y="3030860"/>
            <a:ext cx="5250819" cy="2754834"/>
          </a:xfrm>
          <a:prstGeom prst="rect">
            <a:avLst/>
          </a:prstGeom>
        </p:spPr>
      </p:pic>
      <p:pic>
        <p:nvPicPr>
          <p:cNvPr id="3" name="Рисунок 2">
            <a:extLst>
              <a:ext uri="{FF2B5EF4-FFF2-40B4-BE49-F238E27FC236}">
                <a16:creationId xmlns:a16="http://schemas.microsoft.com/office/drawing/2014/main" id="{94BD1412-C3E7-6E41-4B6C-6BABBE85E689}"/>
              </a:ext>
            </a:extLst>
          </p:cNvPr>
          <p:cNvPicPr>
            <a:picLocks noChangeAspect="1"/>
          </p:cNvPicPr>
          <p:nvPr/>
        </p:nvPicPr>
        <p:blipFill rotWithShape="1">
          <a:blip r:embed="rId3"/>
          <a:srcRect t="4893" b="4398"/>
          <a:stretch/>
        </p:blipFill>
        <p:spPr>
          <a:xfrm>
            <a:off x="5763557" y="2025434"/>
            <a:ext cx="6036596" cy="3421706"/>
          </a:xfrm>
          <a:prstGeom prst="rect">
            <a:avLst/>
          </a:prstGeom>
        </p:spPr>
      </p:pic>
      <p:sp>
        <p:nvSpPr>
          <p:cNvPr id="8" name="TextBox 7">
            <a:extLst>
              <a:ext uri="{FF2B5EF4-FFF2-40B4-BE49-F238E27FC236}">
                <a16:creationId xmlns:a16="http://schemas.microsoft.com/office/drawing/2014/main" id="{6E35A15A-8C47-36E3-36D4-42B2A9B4DFD5}"/>
              </a:ext>
            </a:extLst>
          </p:cNvPr>
          <p:cNvSpPr txBox="1"/>
          <p:nvPr/>
        </p:nvSpPr>
        <p:spPr>
          <a:xfrm>
            <a:off x="3423637" y="2182588"/>
            <a:ext cx="2354485" cy="923330"/>
          </a:xfrm>
          <a:prstGeom prst="rect">
            <a:avLst/>
          </a:prstGeom>
          <a:noFill/>
        </p:spPr>
        <p:txBody>
          <a:bodyPr wrap="square">
            <a:spAutoFit/>
          </a:bodyPr>
          <a:lstStyle/>
          <a:p>
            <a:r>
              <a:rPr lang="en-US" sz="1800" dirty="0">
                <a:solidFill>
                  <a:srgbClr val="2E75B5"/>
                </a:solidFill>
                <a:latin typeface="+mj-lt"/>
                <a:ea typeface="+mj-ea"/>
                <a:cs typeface="+mj-cs"/>
              </a:rPr>
              <a:t>Sc_2 Country </a:t>
            </a:r>
            <a:r>
              <a:rPr lang="en-US" dirty="0">
                <a:solidFill>
                  <a:srgbClr val="2E75B5"/>
                </a:solidFill>
                <a:latin typeface="+mj-lt"/>
                <a:ea typeface="+mj-ea"/>
                <a:cs typeface="+mj-cs"/>
              </a:rPr>
              <a:t>2</a:t>
            </a:r>
            <a:endParaRPr lang="en-US" sz="1800" dirty="0">
              <a:solidFill>
                <a:srgbClr val="2E75B5"/>
              </a:solidFill>
              <a:latin typeface="+mj-lt"/>
              <a:ea typeface="+mj-ea"/>
              <a:cs typeface="+mj-cs"/>
            </a:endParaRPr>
          </a:p>
          <a:p>
            <a:r>
              <a:rPr lang="en-US" sz="1800" dirty="0">
                <a:solidFill>
                  <a:srgbClr val="2E75B5"/>
                </a:solidFill>
                <a:latin typeface="+mj-lt"/>
                <a:ea typeface="+mj-ea"/>
                <a:cs typeface="+mj-cs"/>
              </a:rPr>
              <a:t>Distance 670 km </a:t>
            </a:r>
          </a:p>
          <a:p>
            <a:r>
              <a:rPr lang="en-US" dirty="0">
                <a:solidFill>
                  <a:srgbClr val="2E75B5"/>
                </a:solidFill>
                <a:latin typeface="+mj-lt"/>
                <a:ea typeface="+mj-ea"/>
                <a:cs typeface="+mj-cs"/>
              </a:rPr>
              <a:t>Main Transport: Barge</a:t>
            </a:r>
            <a:endParaRPr lang="en-US" sz="1800" dirty="0">
              <a:solidFill>
                <a:srgbClr val="2E75B5"/>
              </a:solidFill>
              <a:latin typeface="+mj-lt"/>
              <a:ea typeface="+mj-ea"/>
              <a:cs typeface="+mj-cs"/>
            </a:endParaRPr>
          </a:p>
        </p:txBody>
      </p:sp>
      <p:sp>
        <p:nvSpPr>
          <p:cNvPr id="16" name="TextBox 15">
            <a:extLst>
              <a:ext uri="{FF2B5EF4-FFF2-40B4-BE49-F238E27FC236}">
                <a16:creationId xmlns:a16="http://schemas.microsoft.com/office/drawing/2014/main" id="{F2FEAC1C-E8E8-BD5A-73DE-634FBC712F82}"/>
              </a:ext>
            </a:extLst>
          </p:cNvPr>
          <p:cNvSpPr txBox="1"/>
          <p:nvPr/>
        </p:nvSpPr>
        <p:spPr>
          <a:xfrm>
            <a:off x="623584" y="2189844"/>
            <a:ext cx="3072116" cy="923330"/>
          </a:xfrm>
          <a:prstGeom prst="rect">
            <a:avLst/>
          </a:prstGeom>
          <a:noFill/>
        </p:spPr>
        <p:txBody>
          <a:bodyPr wrap="square">
            <a:spAutoFit/>
          </a:bodyPr>
          <a:lstStyle/>
          <a:p>
            <a:r>
              <a:rPr lang="en-US" sz="1800" dirty="0">
                <a:solidFill>
                  <a:srgbClr val="2E75B5"/>
                </a:solidFill>
                <a:latin typeface="+mj-lt"/>
                <a:ea typeface="+mj-ea"/>
                <a:cs typeface="+mj-cs"/>
              </a:rPr>
              <a:t>Sc_1: Country 1</a:t>
            </a:r>
          </a:p>
          <a:p>
            <a:r>
              <a:rPr lang="en-US" sz="1800" dirty="0">
                <a:solidFill>
                  <a:srgbClr val="2E75B5"/>
                </a:solidFill>
                <a:latin typeface="+mj-lt"/>
                <a:ea typeface="+mj-ea"/>
                <a:cs typeface="+mj-cs"/>
              </a:rPr>
              <a:t>Distance 3 380 km</a:t>
            </a:r>
          </a:p>
          <a:p>
            <a:r>
              <a:rPr lang="en-US" dirty="0">
                <a:solidFill>
                  <a:srgbClr val="2E75B5"/>
                </a:solidFill>
                <a:latin typeface="+mj-lt"/>
                <a:ea typeface="+mj-ea"/>
                <a:cs typeface="+mj-cs"/>
              </a:rPr>
              <a:t>Main transport: Cargo Plane</a:t>
            </a:r>
            <a:endParaRPr lang="en-US" sz="1800" dirty="0">
              <a:solidFill>
                <a:srgbClr val="2E75B5"/>
              </a:solidFill>
              <a:latin typeface="+mj-lt"/>
              <a:ea typeface="+mj-ea"/>
              <a:cs typeface="+mj-cs"/>
            </a:endParaRPr>
          </a:p>
        </p:txBody>
      </p:sp>
      <p:sp>
        <p:nvSpPr>
          <p:cNvPr id="17" name="TextBox 16">
            <a:extLst>
              <a:ext uri="{FF2B5EF4-FFF2-40B4-BE49-F238E27FC236}">
                <a16:creationId xmlns:a16="http://schemas.microsoft.com/office/drawing/2014/main" id="{6F12462E-751C-755B-E4B6-420362CDF219}"/>
              </a:ext>
            </a:extLst>
          </p:cNvPr>
          <p:cNvSpPr txBox="1"/>
          <p:nvPr/>
        </p:nvSpPr>
        <p:spPr>
          <a:xfrm>
            <a:off x="9099565" y="5471248"/>
            <a:ext cx="2366764" cy="338554"/>
          </a:xfrm>
          <a:prstGeom prst="rect">
            <a:avLst/>
          </a:prstGeom>
          <a:noFill/>
        </p:spPr>
        <p:txBody>
          <a:bodyPr wrap="square" rtlCol="0">
            <a:spAutoFit/>
          </a:bodyPr>
          <a:lstStyle/>
          <a:p>
            <a:r>
              <a:rPr lang="en-GB" sz="1600" b="1" dirty="0">
                <a:solidFill>
                  <a:schemeClr val="accent6">
                    <a:lumMod val="50000"/>
                  </a:schemeClr>
                </a:solidFill>
              </a:rPr>
              <a:t>Scenario 2 (changes)</a:t>
            </a:r>
            <a:endParaRPr lang="ru-RU" sz="1600" b="1" dirty="0">
              <a:solidFill>
                <a:schemeClr val="accent6">
                  <a:lumMod val="50000"/>
                </a:schemeClr>
              </a:solidFill>
            </a:endParaRPr>
          </a:p>
        </p:txBody>
      </p:sp>
      <p:sp>
        <p:nvSpPr>
          <p:cNvPr id="18" name="TextBox 17">
            <a:extLst>
              <a:ext uri="{FF2B5EF4-FFF2-40B4-BE49-F238E27FC236}">
                <a16:creationId xmlns:a16="http://schemas.microsoft.com/office/drawing/2014/main" id="{07D22A06-9815-CD31-F581-C5828D919505}"/>
              </a:ext>
            </a:extLst>
          </p:cNvPr>
          <p:cNvSpPr txBox="1"/>
          <p:nvPr/>
        </p:nvSpPr>
        <p:spPr>
          <a:xfrm>
            <a:off x="1435444" y="3796429"/>
            <a:ext cx="1073412" cy="584775"/>
          </a:xfrm>
          <a:prstGeom prst="rect">
            <a:avLst/>
          </a:prstGeom>
          <a:noFill/>
        </p:spPr>
        <p:txBody>
          <a:bodyPr wrap="square" rtlCol="0">
            <a:spAutoFit/>
          </a:bodyPr>
          <a:lstStyle/>
          <a:p>
            <a:r>
              <a:rPr lang="en-GB" sz="1600" b="1" dirty="0"/>
              <a:t>Scenario 1 (base)</a:t>
            </a:r>
            <a:endParaRPr lang="ru-RU" sz="1600" b="1" dirty="0"/>
          </a:p>
        </p:txBody>
      </p:sp>
      <p:sp>
        <p:nvSpPr>
          <p:cNvPr id="19" name="TextBox 18">
            <a:extLst>
              <a:ext uri="{FF2B5EF4-FFF2-40B4-BE49-F238E27FC236}">
                <a16:creationId xmlns:a16="http://schemas.microsoft.com/office/drawing/2014/main" id="{B418B363-CD60-A953-E37D-7A8161513D3A}"/>
              </a:ext>
            </a:extLst>
          </p:cNvPr>
          <p:cNvSpPr txBox="1"/>
          <p:nvPr/>
        </p:nvSpPr>
        <p:spPr>
          <a:xfrm>
            <a:off x="3919775" y="3946934"/>
            <a:ext cx="1263361" cy="607315"/>
          </a:xfrm>
          <a:prstGeom prst="rect">
            <a:avLst/>
          </a:prstGeom>
          <a:noFill/>
        </p:spPr>
        <p:txBody>
          <a:bodyPr wrap="square" rtlCol="0">
            <a:spAutoFit/>
          </a:bodyPr>
          <a:lstStyle/>
          <a:p>
            <a:r>
              <a:rPr lang="en-GB" sz="1600" b="1" dirty="0"/>
              <a:t>Scenario 1 (changes)</a:t>
            </a:r>
            <a:endParaRPr lang="ru-RU" sz="1600" b="1" dirty="0"/>
          </a:p>
        </p:txBody>
      </p:sp>
    </p:spTree>
    <p:extLst>
      <p:ext uri="{BB962C8B-B14F-4D97-AF65-F5344CB8AC3E}">
        <p14:creationId xmlns:p14="http://schemas.microsoft.com/office/powerpoint/2010/main" val="4037829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DC98E09-A495-450E-B0CF-433469A47825}"/>
              </a:ext>
            </a:extLst>
          </p:cNvPr>
          <p:cNvSpPr txBox="1"/>
          <p:nvPr/>
        </p:nvSpPr>
        <p:spPr>
          <a:xfrm>
            <a:off x="711200" y="2180233"/>
            <a:ext cx="10769600" cy="3970318"/>
          </a:xfrm>
          <a:prstGeom prst="rect">
            <a:avLst/>
          </a:prstGeom>
          <a:noFill/>
        </p:spPr>
        <p:txBody>
          <a:bodyPr wrap="square">
            <a:spAutoFit/>
          </a:bodyPr>
          <a:lstStyle/>
          <a:p>
            <a:pPr marL="342900" lvl="0" indent="-342900">
              <a:buFont typeface="Symbol" panose="05050102010706020507" pitchFamily="18" charset="2"/>
              <a:buChar char=""/>
            </a:pPr>
            <a:r>
              <a:rPr lang="en-US" b="1" dirty="0">
                <a:solidFill>
                  <a:srgbClr val="2F5496"/>
                </a:solidFill>
                <a:latin typeface="Calibri" panose="020F0502020204030204" pitchFamily="34" charset="0"/>
                <a:ea typeface="Calibri" panose="020F0502020204030204" pitchFamily="34" charset="0"/>
                <a:cs typeface="Times New Roman" panose="02020603050405020304" pitchFamily="18" charset="0"/>
              </a:rPr>
              <a:t>All mentioned above recommendations should be clarified with proper financial calculation </a:t>
            </a:r>
            <a:r>
              <a:rPr lang="en-US" dirty="0">
                <a:latin typeface="Calibri" panose="020F0502020204030204" pitchFamily="34" charset="0"/>
                <a:ea typeface="Calibri" panose="020F0502020204030204" pitchFamily="34" charset="0"/>
                <a:cs typeface="Times New Roman" panose="02020603050405020304" pitchFamily="18" charset="0"/>
              </a:rPr>
              <a:t>how proposed for implementation measures can impact of general economic activity of the company. The rational solution to achieve economic</a:t>
            </a:r>
            <a:r>
              <a:rPr lang="ro-MD"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&amp;</a:t>
            </a:r>
            <a:r>
              <a:rPr lang="ro-MD"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environmental balance should be developed.</a:t>
            </a:r>
            <a:endParaRPr lang="ru-RU" dirty="0">
              <a:latin typeface="Calibri" panose="020F0502020204030204" pitchFamily="34" charset="0"/>
              <a:ea typeface="Calibri" panose="020F0502020204030204" pitchFamily="34" charset="0"/>
              <a:cs typeface="Times New Roman" panose="02020603050405020304" pitchFamily="18" charset="0"/>
            </a:endParaRPr>
          </a:p>
          <a:p>
            <a:pPr indent="38100"/>
            <a:r>
              <a:rPr lang="en-US" b="1" dirty="0">
                <a:solidFill>
                  <a:srgbClr val="2F5496"/>
                </a:solidFill>
                <a:latin typeface="Calibri" panose="020F0502020204030204" pitchFamily="34" charset="0"/>
                <a:ea typeface="Calibri" panose="020F0502020204030204" pitchFamily="34" charset="0"/>
                <a:cs typeface="Times New Roman" panose="02020603050405020304" pitchFamily="18" charset="0"/>
              </a:rPr>
              <a:t> </a:t>
            </a:r>
            <a:endParaRPr lang="ru-RU" b="1" dirty="0">
              <a:solidFill>
                <a:srgbClr val="2F5496"/>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Improvements related to the socks production require changes or related process of raw materials production which could be done within the separate PEF study for the main producers of cotton. </a:t>
            </a:r>
            <a:r>
              <a:rPr lang="en-US" b="1" dirty="0">
                <a:solidFill>
                  <a:srgbClr val="2F5496"/>
                </a:solidFill>
                <a:latin typeface="Calibri" panose="020F0502020204030204" pitchFamily="34" charset="0"/>
                <a:ea typeface="Calibri" panose="020F0502020204030204" pitchFamily="34" charset="0"/>
                <a:cs typeface="Times New Roman" panose="02020603050405020304" pitchFamily="18" charset="0"/>
              </a:rPr>
              <a:t>Company has limited scope of intervention within some processes. </a:t>
            </a:r>
          </a:p>
          <a:p>
            <a:pPr marL="342900" lvl="0" indent="-342900">
              <a:buFont typeface="Symbol" panose="05050102010706020507" pitchFamily="18" charset="2"/>
              <a:buChar char=""/>
            </a:pPr>
            <a:endParaRPr lang="en-US" b="1" dirty="0">
              <a:solidFill>
                <a:srgbClr val="2F5496"/>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US" b="1" dirty="0">
                <a:solidFill>
                  <a:srgbClr val="2F5496"/>
                </a:solidFill>
                <a:latin typeface="Calibri" panose="020F0502020204030204" pitchFamily="34" charset="0"/>
                <a:ea typeface="Calibri" panose="020F0502020204030204" pitchFamily="34" charset="0"/>
                <a:cs typeface="Times New Roman" panose="02020603050405020304" pitchFamily="18" charset="0"/>
              </a:rPr>
              <a:t>During the war some changes related to  raw material  supply could be limited.</a:t>
            </a:r>
            <a:endParaRPr lang="ru-RU" b="1" dirty="0">
              <a:solidFill>
                <a:srgbClr val="2F5496"/>
              </a:solidFill>
              <a:latin typeface="Calibri" panose="020F0502020204030204" pitchFamily="34" charset="0"/>
              <a:ea typeface="Calibri" panose="020F0502020204030204" pitchFamily="34" charset="0"/>
              <a:cs typeface="Times New Roman" panose="02020603050405020304" pitchFamily="18" charset="0"/>
            </a:endParaRPr>
          </a:p>
          <a:p>
            <a:pPr marL="457200"/>
            <a:r>
              <a:rPr lang="en-US" b="1" dirty="0">
                <a:solidFill>
                  <a:srgbClr val="2F5496"/>
                </a:solidFill>
                <a:latin typeface="Calibri" panose="020F0502020204030204" pitchFamily="34" charset="0"/>
                <a:ea typeface="Calibri" panose="020F0502020204030204" pitchFamily="34" charset="0"/>
                <a:cs typeface="Times New Roman" panose="02020603050405020304" pitchFamily="18" charset="0"/>
              </a:rPr>
              <a:t> </a:t>
            </a:r>
            <a:endParaRPr lang="ru-RU" b="1" dirty="0">
              <a:solidFill>
                <a:srgbClr val="2F5496"/>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The main recommendation  </a:t>
            </a:r>
            <a:r>
              <a:rPr lang="en-US" b="1" dirty="0">
                <a:solidFill>
                  <a:srgbClr val="2F5496"/>
                </a:solidFill>
                <a:latin typeface="Calibri" panose="020F0502020204030204" pitchFamily="34" charset="0"/>
                <a:ea typeface="Calibri" panose="020F0502020204030204" pitchFamily="34" charset="0"/>
                <a:cs typeface="Times New Roman" panose="02020603050405020304" pitchFamily="18" charset="0"/>
              </a:rPr>
              <a:t>to concentrate on what company can impact: </a:t>
            </a:r>
            <a:r>
              <a:rPr lang="en-US" dirty="0">
                <a:latin typeface="Calibri" panose="020F0502020204030204" pitchFamily="34" charset="0"/>
                <a:ea typeface="Calibri" panose="020F0502020204030204" pitchFamily="34" charset="0"/>
                <a:cs typeface="Times New Roman" panose="02020603050405020304" pitchFamily="18" charset="0"/>
              </a:rPr>
              <a:t>energy efficiency, local logistic within distribution (choosing EUR 5 vehicles </a:t>
            </a:r>
            <a:r>
              <a:rPr lang="en-US" dirty="0" err="1">
                <a:latin typeface="Calibri" panose="020F0502020204030204" pitchFamily="34" charset="0"/>
                <a:ea typeface="Calibri" panose="020F0502020204030204" pitchFamily="34" charset="0"/>
                <a:cs typeface="Times New Roman" panose="02020603050405020304" pitchFamily="18" charset="0"/>
              </a:rPr>
              <a:t>etc</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b="1" dirty="0">
                <a:solidFill>
                  <a:srgbClr val="2F5496"/>
                </a:solidFill>
                <a:latin typeface="Calibri" panose="020F0502020204030204" pitchFamily="34" charset="0"/>
                <a:ea typeface="Calibri" panose="020F0502020204030204" pitchFamily="34" charset="0"/>
                <a:cs typeface="Times New Roman" panose="02020603050405020304" pitchFamily="18" charset="0"/>
              </a:rPr>
              <a:t>This will have less within the general efficiency but could be more realistic for implementation. </a:t>
            </a:r>
            <a:endParaRPr lang="ru-RU" b="1" dirty="0">
              <a:solidFill>
                <a:srgbClr val="2F5496"/>
              </a:solidFill>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en-US" sz="18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 </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0D5790F8-A0EB-426E-A586-EBA9CAEC7D82}"/>
              </a:ext>
            </a:extLst>
          </p:cNvPr>
          <p:cNvSpPr txBox="1"/>
          <p:nvPr/>
        </p:nvSpPr>
        <p:spPr>
          <a:xfrm>
            <a:off x="3159760" y="1261447"/>
            <a:ext cx="6360160" cy="523220"/>
          </a:xfrm>
          <a:prstGeom prst="rect">
            <a:avLst/>
          </a:prstGeom>
          <a:noFill/>
        </p:spPr>
        <p:txBody>
          <a:bodyPr wrap="square">
            <a:spAutoFit/>
          </a:bodyPr>
          <a:lstStyle/>
          <a:p>
            <a:pPr algn="ctr"/>
            <a:r>
              <a:rPr lang="en-US" sz="2800" b="1" dirty="0">
                <a:solidFill>
                  <a:srgbClr val="2E75B5"/>
                </a:solidFill>
                <a:latin typeface="+mj-lt"/>
                <a:ea typeface="+mj-ea"/>
                <a:cs typeface="+mj-cs"/>
              </a:rPr>
              <a:t>Conclusions</a:t>
            </a:r>
            <a:endParaRPr lang="ru-RU" sz="2800" b="1" dirty="0">
              <a:solidFill>
                <a:srgbClr val="2E75B5"/>
              </a:solidFill>
              <a:latin typeface="+mj-lt"/>
              <a:ea typeface="+mj-ea"/>
              <a:cs typeface="+mj-cs"/>
            </a:endParaRPr>
          </a:p>
        </p:txBody>
      </p:sp>
    </p:spTree>
    <p:extLst>
      <p:ext uri="{BB962C8B-B14F-4D97-AF65-F5344CB8AC3E}">
        <p14:creationId xmlns:p14="http://schemas.microsoft.com/office/powerpoint/2010/main" val="20127949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g2a138835dee_0_36"/>
          <p:cNvSpPr txBox="1">
            <a:spLocks noGrp="1"/>
          </p:cNvSpPr>
          <p:nvPr>
            <p:ph type="body" idx="1"/>
          </p:nvPr>
        </p:nvSpPr>
        <p:spPr>
          <a:xfrm>
            <a:off x="838200" y="2333897"/>
            <a:ext cx="10515600" cy="3465900"/>
          </a:xfrm>
          <a:prstGeom prst="rect">
            <a:avLst/>
          </a:prstGeom>
          <a:noFill/>
          <a:ln>
            <a:noFill/>
          </a:ln>
        </p:spPr>
        <p:txBody>
          <a:bodyPr spcFirstLastPara="1" wrap="square" lIns="91425" tIns="45700" rIns="91425" bIns="45700" anchor="t" anchorCtr="0">
            <a:noAutofit/>
          </a:bodyPr>
          <a:lstStyle/>
          <a:p>
            <a:pPr marL="228600" lvl="0" indent="-50800" algn="l" rtl="0">
              <a:lnSpc>
                <a:spcPct val="90000"/>
              </a:lnSpc>
              <a:spcBef>
                <a:spcPts val="0"/>
              </a:spcBef>
              <a:spcAft>
                <a:spcPts val="0"/>
              </a:spcAft>
              <a:buClr>
                <a:schemeClr val="dk1"/>
              </a:buClr>
              <a:buSzPts val="1100"/>
              <a:buNone/>
            </a:pPr>
            <a:endParaRPr/>
          </a:p>
          <a:p>
            <a:pPr marL="228600" lvl="0" indent="-50800" algn="l" rtl="0">
              <a:lnSpc>
                <a:spcPct val="90000"/>
              </a:lnSpc>
              <a:spcBef>
                <a:spcPts val="0"/>
              </a:spcBef>
              <a:spcAft>
                <a:spcPts val="0"/>
              </a:spcAft>
              <a:buClr>
                <a:schemeClr val="dk1"/>
              </a:buClr>
              <a:buSzPts val="2800"/>
              <a:buNone/>
            </a:pPr>
            <a:endParaRPr/>
          </a:p>
        </p:txBody>
      </p:sp>
      <p:sp>
        <p:nvSpPr>
          <p:cNvPr id="137" name="Google Shape;137;g2a138835dee_0_36"/>
          <p:cNvSpPr txBox="1"/>
          <p:nvPr/>
        </p:nvSpPr>
        <p:spPr>
          <a:xfrm>
            <a:off x="3212825" y="1086800"/>
            <a:ext cx="8795100" cy="4801274"/>
          </a:xfrm>
          <a:prstGeom prst="rect">
            <a:avLst/>
          </a:prstGeom>
          <a:noFill/>
          <a:ln>
            <a:noFill/>
          </a:ln>
        </p:spPr>
        <p:txBody>
          <a:bodyPr spcFirstLastPara="1" wrap="square" lIns="91425" tIns="45700" rIns="91425" bIns="45700" anchor="t" anchorCtr="0">
            <a:spAutoFit/>
          </a:bodyPr>
          <a:lstStyle/>
          <a:p>
            <a:pPr marL="0" marR="0" lvl="0" indent="450215" algn="just"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r>
              <a:rPr lang="en-GB" sz="1600" b="1" dirty="0">
                <a:solidFill>
                  <a:srgbClr val="0070C0"/>
                </a:solidFill>
              </a:rPr>
              <a:t>    </a:t>
            </a:r>
            <a:r>
              <a:rPr lang="en-GB" sz="2800" b="1" dirty="0">
                <a:solidFill>
                  <a:srgbClr val="2E75B5"/>
                </a:solidFill>
                <a:latin typeface="+mj-lt"/>
                <a:ea typeface="+mj-ea"/>
                <a:cs typeface="+mj-cs"/>
                <a:sym typeface="Arial"/>
              </a:rPr>
              <a:t>Expectations and anticipated benefits that drove PEF study</a:t>
            </a:r>
            <a:endParaRPr sz="2800" b="1" dirty="0">
              <a:solidFill>
                <a:srgbClr val="2E75B5"/>
              </a:solidFill>
              <a:latin typeface="+mj-lt"/>
              <a:ea typeface="+mj-ea"/>
              <a:cs typeface="+mj-cs"/>
            </a:endParaRPr>
          </a:p>
          <a:p>
            <a:pPr marL="0" marR="0" lvl="0" indent="0" algn="just" rtl="0">
              <a:lnSpc>
                <a:spcPct val="100000"/>
              </a:lnSpc>
              <a:spcBef>
                <a:spcPts val="0"/>
              </a:spcBef>
              <a:spcAft>
                <a:spcPts val="0"/>
              </a:spcAft>
              <a:buNone/>
            </a:pPr>
            <a:endParaRPr sz="1000" dirty="0"/>
          </a:p>
          <a:p>
            <a:pPr marR="0" lvl="0" algn="just" rtl="0">
              <a:lnSpc>
                <a:spcPct val="100000"/>
              </a:lnSpc>
              <a:spcBef>
                <a:spcPts val="0"/>
              </a:spcBef>
              <a:spcAft>
                <a:spcPts val="0"/>
              </a:spcAft>
              <a:buClr>
                <a:srgbClr val="000000"/>
              </a:buClr>
              <a:buSzPts val="1300"/>
            </a:pPr>
            <a:r>
              <a:rPr lang="uk-UA" i="1" dirty="0">
                <a:solidFill>
                  <a:srgbClr val="2F5496"/>
                </a:solidFill>
                <a:latin typeface="Calibri" panose="020F0502020204030204" pitchFamily="34" charset="0"/>
                <a:ea typeface="Calibri" panose="020F0502020204030204" pitchFamily="34" charset="0"/>
              </a:rPr>
              <a:t>"</a:t>
            </a:r>
            <a:r>
              <a:rPr lang="en-US" i="1" dirty="0">
                <a:solidFill>
                  <a:srgbClr val="2F5496"/>
                </a:solidFill>
                <a:latin typeface="Calibri" panose="020F0502020204030204" pitchFamily="34" charset="0"/>
                <a:ea typeface="Calibri" panose="020F0502020204030204" pitchFamily="34" charset="0"/>
              </a:rPr>
              <a:t>Participation in project and PEF methodology application for our company allowed </a:t>
            </a:r>
            <a:r>
              <a:rPr lang="en-GB" i="1" dirty="0">
                <a:solidFill>
                  <a:srgbClr val="2F5496"/>
                </a:solidFill>
                <a:latin typeface="Calibri" panose="020F0502020204030204" pitchFamily="34" charset="0"/>
                <a:ea typeface="Calibri" panose="020F0502020204030204" pitchFamily="34" charset="0"/>
                <a:sym typeface="Arial"/>
              </a:rPr>
              <a:t>us</a:t>
            </a:r>
            <a:r>
              <a:rPr lang="uk-UA" i="1" dirty="0">
                <a:solidFill>
                  <a:srgbClr val="2F5496"/>
                </a:solidFill>
                <a:latin typeface="Calibri" panose="020F0502020204030204" pitchFamily="34" charset="0"/>
                <a:ea typeface="Calibri" panose="020F0502020204030204" pitchFamily="34" charset="0"/>
                <a:sym typeface="Arial"/>
              </a:rPr>
              <a:t>:</a:t>
            </a:r>
            <a:endParaRPr lang="ro-MD" i="1" dirty="0">
              <a:solidFill>
                <a:srgbClr val="2F5496"/>
              </a:solidFill>
              <a:latin typeface="Calibri" panose="020F0502020204030204" pitchFamily="34" charset="0"/>
              <a:ea typeface="Calibri" panose="020F0502020204030204" pitchFamily="34" charset="0"/>
              <a:sym typeface="Arial"/>
            </a:endParaRPr>
          </a:p>
          <a:p>
            <a:pPr marL="285750" marR="0" lvl="0" indent="-285750" algn="just" rtl="0">
              <a:lnSpc>
                <a:spcPct val="100000"/>
              </a:lnSpc>
              <a:spcBef>
                <a:spcPts val="0"/>
              </a:spcBef>
              <a:spcAft>
                <a:spcPts val="0"/>
              </a:spcAft>
              <a:buClr>
                <a:srgbClr val="000000"/>
              </a:buClr>
              <a:buSzPts val="1300"/>
              <a:buFontTx/>
              <a:buChar char="-"/>
            </a:pPr>
            <a:r>
              <a:rPr lang="en-GB" i="1" dirty="0">
                <a:solidFill>
                  <a:srgbClr val="2F5496"/>
                </a:solidFill>
                <a:latin typeface="Calibri" panose="020F0502020204030204" pitchFamily="34" charset="0"/>
                <a:ea typeface="Calibri" panose="020F0502020204030204" pitchFamily="34" charset="0"/>
                <a:sym typeface="Arial"/>
              </a:rPr>
              <a:t>to seek a </a:t>
            </a:r>
            <a:r>
              <a:rPr lang="en-GB" b="1" i="1" dirty="0">
                <a:solidFill>
                  <a:srgbClr val="2F5496"/>
                </a:solidFill>
                <a:latin typeface="Calibri" panose="020F0502020204030204" pitchFamily="34" charset="0"/>
                <a:ea typeface="Calibri" panose="020F0502020204030204" pitchFamily="34" charset="0"/>
                <a:sym typeface="Arial"/>
              </a:rPr>
              <a:t>deep understanding of the ecological footprint associated with our products, </a:t>
            </a:r>
            <a:r>
              <a:rPr lang="ro-MD" i="1" dirty="0">
                <a:solidFill>
                  <a:srgbClr val="2F5496"/>
                </a:solidFill>
                <a:latin typeface="Calibri" panose="020F0502020204030204" pitchFamily="34" charset="0"/>
                <a:ea typeface="Calibri" panose="020F0502020204030204" pitchFamily="34" charset="0"/>
                <a:sym typeface="Arial"/>
              </a:rPr>
              <a:t>a</a:t>
            </a:r>
            <a:r>
              <a:rPr lang="en-GB" i="1" dirty="0">
                <a:solidFill>
                  <a:srgbClr val="2F5496"/>
                </a:solidFill>
                <a:latin typeface="Calibri" panose="020F0502020204030204" pitchFamily="34" charset="0"/>
                <a:ea typeface="Calibri" panose="020F0502020204030204" pitchFamily="34" charset="0"/>
                <a:sym typeface="Arial"/>
              </a:rPr>
              <a:t>ling our business practices with global sustainability goals and demonstrate our dedication to minimizing our environmental impact.</a:t>
            </a:r>
            <a:endParaRPr lang="ro-MD" i="1" dirty="0">
              <a:solidFill>
                <a:srgbClr val="2F5496"/>
              </a:solidFill>
              <a:latin typeface="Calibri" panose="020F0502020204030204" pitchFamily="34" charset="0"/>
              <a:ea typeface="Calibri" panose="020F0502020204030204" pitchFamily="34" charset="0"/>
              <a:sym typeface="Arial"/>
            </a:endParaRPr>
          </a:p>
          <a:p>
            <a:pPr marL="285750" marR="0" lvl="0" indent="-285750" algn="just" rtl="0">
              <a:lnSpc>
                <a:spcPct val="100000"/>
              </a:lnSpc>
              <a:spcBef>
                <a:spcPts val="0"/>
              </a:spcBef>
              <a:spcAft>
                <a:spcPts val="0"/>
              </a:spcAft>
              <a:buClr>
                <a:srgbClr val="000000"/>
              </a:buClr>
              <a:buSzPts val="1300"/>
              <a:buFontTx/>
              <a:buChar char="-"/>
            </a:pPr>
            <a:endParaRPr sz="1000" i="1" dirty="0">
              <a:solidFill>
                <a:srgbClr val="2F5496"/>
              </a:solidFill>
              <a:latin typeface="Calibri" panose="020F0502020204030204" pitchFamily="34" charset="0"/>
              <a:ea typeface="Calibri" panose="020F0502020204030204" pitchFamily="34" charset="0"/>
            </a:endParaRPr>
          </a:p>
          <a:p>
            <a:pPr marL="285750" marR="0" lvl="0" indent="-285750" algn="l" rtl="0">
              <a:lnSpc>
                <a:spcPct val="100000"/>
              </a:lnSpc>
              <a:spcBef>
                <a:spcPts val="0"/>
              </a:spcBef>
              <a:spcAft>
                <a:spcPts val="0"/>
              </a:spcAft>
              <a:buClr>
                <a:srgbClr val="000000"/>
              </a:buClr>
              <a:buSzPts val="1300"/>
              <a:buFontTx/>
              <a:buChar char="-"/>
            </a:pPr>
            <a:r>
              <a:rPr lang="ro-MD" i="1" dirty="0">
                <a:solidFill>
                  <a:srgbClr val="2F5496"/>
                </a:solidFill>
                <a:latin typeface="Calibri" panose="020F0502020204030204" pitchFamily="34" charset="0"/>
                <a:ea typeface="Calibri" panose="020F0502020204030204" pitchFamily="34" charset="0"/>
                <a:sym typeface="Arial"/>
              </a:rPr>
              <a:t>t</a:t>
            </a:r>
            <a:r>
              <a:rPr lang="en-GB" i="1" dirty="0">
                <a:solidFill>
                  <a:srgbClr val="2F5496"/>
                </a:solidFill>
                <a:latin typeface="Calibri" panose="020F0502020204030204" pitchFamily="34" charset="0"/>
                <a:ea typeface="Calibri" panose="020F0502020204030204" pitchFamily="34" charset="0"/>
                <a:sym typeface="Arial"/>
              </a:rPr>
              <a:t>o position </a:t>
            </a:r>
            <a:r>
              <a:rPr lang="en-GB" b="1" i="1" dirty="0">
                <a:solidFill>
                  <a:srgbClr val="2F5496"/>
                </a:solidFill>
                <a:latin typeface="Calibri" panose="020F0502020204030204" pitchFamily="34" charset="0"/>
                <a:ea typeface="Calibri" panose="020F0502020204030204" pitchFamily="34" charset="0"/>
                <a:sym typeface="Arial"/>
              </a:rPr>
              <a:t>our brand as a leader in sustainable business practices</a:t>
            </a:r>
            <a:r>
              <a:rPr lang="ro-MD" b="1" i="1" dirty="0">
                <a:solidFill>
                  <a:srgbClr val="2F5496"/>
                </a:solidFill>
                <a:latin typeface="Calibri" panose="020F0502020204030204" pitchFamily="34" charset="0"/>
                <a:ea typeface="Calibri" panose="020F0502020204030204" pitchFamily="34" charset="0"/>
                <a:sym typeface="Arial"/>
              </a:rPr>
              <a:t>,</a:t>
            </a:r>
            <a:r>
              <a:rPr lang="en-GB" i="1" dirty="0">
                <a:solidFill>
                  <a:srgbClr val="2F5496"/>
                </a:solidFill>
                <a:latin typeface="Calibri" panose="020F0502020204030204" pitchFamily="34" charset="0"/>
                <a:ea typeface="Calibri" panose="020F0502020204030204" pitchFamily="34" charset="0"/>
                <a:sym typeface="Arial"/>
              </a:rPr>
              <a:t> fostering loyalty among environmentally conscious consumers, and differentiating our</a:t>
            </a:r>
            <a:r>
              <a:rPr lang="ro-MD" i="1" dirty="0">
                <a:solidFill>
                  <a:srgbClr val="2F5496"/>
                </a:solidFill>
                <a:latin typeface="Calibri" panose="020F0502020204030204" pitchFamily="34" charset="0"/>
                <a:ea typeface="Calibri" panose="020F0502020204030204" pitchFamily="34" charset="0"/>
                <a:sym typeface="Arial"/>
              </a:rPr>
              <a:t> company on </a:t>
            </a:r>
            <a:r>
              <a:rPr lang="ro-MD" i="1" dirty="0" err="1">
                <a:solidFill>
                  <a:srgbClr val="2F5496"/>
                </a:solidFill>
                <a:latin typeface="Calibri" panose="020F0502020204030204" pitchFamily="34" charset="0"/>
                <a:ea typeface="Calibri" panose="020F0502020204030204" pitchFamily="34" charset="0"/>
                <a:sym typeface="Arial"/>
              </a:rPr>
              <a:t>the</a:t>
            </a:r>
            <a:r>
              <a:rPr lang="ro-MD" i="1" dirty="0">
                <a:solidFill>
                  <a:srgbClr val="2F5496"/>
                </a:solidFill>
                <a:latin typeface="Calibri" panose="020F0502020204030204" pitchFamily="34" charset="0"/>
                <a:ea typeface="Calibri" panose="020F0502020204030204" pitchFamily="34" charset="0"/>
                <a:sym typeface="Arial"/>
              </a:rPr>
              <a:t> </a:t>
            </a:r>
            <a:r>
              <a:rPr lang="en-GB" i="1" dirty="0">
                <a:solidFill>
                  <a:srgbClr val="2F5496"/>
                </a:solidFill>
                <a:latin typeface="Calibri" panose="020F0502020204030204" pitchFamily="34" charset="0"/>
                <a:ea typeface="Calibri" panose="020F0502020204030204" pitchFamily="34" charset="0"/>
                <a:sym typeface="Arial"/>
              </a:rPr>
              <a:t>market where sustainability is increasingly valued.</a:t>
            </a:r>
            <a:endParaRPr lang="ro-MD" i="1" dirty="0">
              <a:solidFill>
                <a:srgbClr val="2F5496"/>
              </a:solidFill>
              <a:latin typeface="Calibri" panose="020F0502020204030204" pitchFamily="34" charset="0"/>
              <a:ea typeface="Calibri" panose="020F0502020204030204" pitchFamily="34" charset="0"/>
              <a:sym typeface="Arial"/>
            </a:endParaRPr>
          </a:p>
          <a:p>
            <a:pPr marL="285750" marR="0" lvl="0" indent="-285750" algn="l" rtl="0">
              <a:lnSpc>
                <a:spcPct val="100000"/>
              </a:lnSpc>
              <a:spcBef>
                <a:spcPts val="0"/>
              </a:spcBef>
              <a:spcAft>
                <a:spcPts val="0"/>
              </a:spcAft>
              <a:buClr>
                <a:srgbClr val="000000"/>
              </a:buClr>
              <a:buSzPts val="1300"/>
              <a:buFontTx/>
              <a:buChar char="-"/>
            </a:pPr>
            <a:endParaRPr sz="1000" i="1" dirty="0">
              <a:solidFill>
                <a:srgbClr val="2F5496"/>
              </a:solidFill>
              <a:latin typeface="Calibri" panose="020F0502020204030204" pitchFamily="34" charset="0"/>
              <a:ea typeface="Calibri" panose="020F0502020204030204" pitchFamily="34" charset="0"/>
              <a:sym typeface="Arial"/>
            </a:endParaRPr>
          </a:p>
          <a:p>
            <a:pPr marL="285750" marR="0" lvl="0" indent="-285750" algn="l" rtl="0">
              <a:lnSpc>
                <a:spcPct val="100000"/>
              </a:lnSpc>
              <a:spcBef>
                <a:spcPts val="0"/>
              </a:spcBef>
              <a:spcAft>
                <a:spcPts val="0"/>
              </a:spcAft>
              <a:buClr>
                <a:srgbClr val="000000"/>
              </a:buClr>
              <a:buSzPts val="1300"/>
              <a:buFont typeface="Arial"/>
              <a:buChar char="•"/>
            </a:pPr>
            <a:r>
              <a:rPr lang="en-GB" i="1" dirty="0">
                <a:solidFill>
                  <a:srgbClr val="2F5496"/>
                </a:solidFill>
                <a:latin typeface="Calibri" panose="020F0502020204030204" pitchFamily="34" charset="0"/>
                <a:ea typeface="Calibri" panose="020F0502020204030204" pitchFamily="34" charset="0"/>
              </a:rPr>
              <a:t>B</a:t>
            </a:r>
            <a:r>
              <a:rPr lang="en-GB" i="1" dirty="0">
                <a:solidFill>
                  <a:srgbClr val="2F5496"/>
                </a:solidFill>
                <a:latin typeface="Calibri" panose="020F0502020204030204" pitchFamily="34" charset="0"/>
                <a:ea typeface="Calibri" panose="020F0502020204030204" pitchFamily="34" charset="0"/>
                <a:sym typeface="Arial"/>
              </a:rPr>
              <a:t>y sharing our experiences and findings, </a:t>
            </a:r>
            <a:r>
              <a:rPr lang="en-GB" b="1" i="1" dirty="0">
                <a:solidFill>
                  <a:srgbClr val="2F5496"/>
                </a:solidFill>
                <a:latin typeface="Calibri" panose="020F0502020204030204" pitchFamily="34" charset="0"/>
                <a:ea typeface="Calibri" panose="020F0502020204030204" pitchFamily="34" charset="0"/>
                <a:sym typeface="Arial"/>
              </a:rPr>
              <a:t>to play a role in raising awareness about the environmental impact of products</a:t>
            </a:r>
            <a:r>
              <a:rPr lang="en-GB" i="1" dirty="0">
                <a:solidFill>
                  <a:srgbClr val="2F5496"/>
                </a:solidFill>
                <a:latin typeface="Calibri" panose="020F0502020204030204" pitchFamily="34" charset="0"/>
                <a:ea typeface="Calibri" panose="020F0502020204030204" pitchFamily="34" charset="0"/>
                <a:sym typeface="Arial"/>
              </a:rPr>
              <a:t> and encouraging sustainable consumption practices among our consumers and </a:t>
            </a:r>
            <a:r>
              <a:rPr lang="ro-MD" i="1" dirty="0">
                <a:solidFill>
                  <a:srgbClr val="2F5496"/>
                </a:solidFill>
                <a:latin typeface="Calibri" panose="020F0502020204030204" pitchFamily="34" charset="0"/>
                <a:ea typeface="Calibri" panose="020F0502020204030204" pitchFamily="34" charset="0"/>
                <a:sym typeface="Arial"/>
              </a:rPr>
              <a:t>business</a:t>
            </a:r>
            <a:r>
              <a:rPr lang="en-GB" i="1" dirty="0">
                <a:solidFill>
                  <a:srgbClr val="2F5496"/>
                </a:solidFill>
                <a:latin typeface="Calibri" panose="020F0502020204030204" pitchFamily="34" charset="0"/>
                <a:ea typeface="Calibri" panose="020F0502020204030204" pitchFamily="34" charset="0"/>
                <a:sym typeface="Arial"/>
              </a:rPr>
              <a:t>.</a:t>
            </a:r>
            <a:endParaRPr lang="ro-MD" i="1" dirty="0">
              <a:solidFill>
                <a:srgbClr val="2F5496"/>
              </a:solidFill>
              <a:latin typeface="Calibri" panose="020F0502020204030204" pitchFamily="34" charset="0"/>
              <a:ea typeface="Calibri" panose="020F0502020204030204" pitchFamily="34" charset="0"/>
              <a:sym typeface="Arial"/>
            </a:endParaRPr>
          </a:p>
          <a:p>
            <a:pPr marL="285750" marR="0" lvl="0" indent="-285750" algn="l" rtl="0">
              <a:lnSpc>
                <a:spcPct val="100000"/>
              </a:lnSpc>
              <a:spcBef>
                <a:spcPts val="0"/>
              </a:spcBef>
              <a:spcAft>
                <a:spcPts val="0"/>
              </a:spcAft>
              <a:buClr>
                <a:srgbClr val="000000"/>
              </a:buClr>
              <a:buSzPts val="1300"/>
              <a:buFont typeface="Arial"/>
              <a:buChar char="•"/>
            </a:pPr>
            <a:endParaRPr i="1" dirty="0">
              <a:solidFill>
                <a:srgbClr val="2F5496"/>
              </a:solidFill>
              <a:latin typeface="Calibri" panose="020F0502020204030204" pitchFamily="34" charset="0"/>
              <a:ea typeface="Calibri" panose="020F0502020204030204" pitchFamily="34" charset="0"/>
              <a:sym typeface="Arial"/>
            </a:endParaRPr>
          </a:p>
          <a:p>
            <a:pPr marL="285750" marR="0" lvl="0" indent="-285750" algn="l" rtl="0">
              <a:lnSpc>
                <a:spcPct val="100000"/>
              </a:lnSpc>
              <a:spcBef>
                <a:spcPts val="0"/>
              </a:spcBef>
              <a:spcAft>
                <a:spcPts val="0"/>
              </a:spcAft>
              <a:buClr>
                <a:srgbClr val="000000"/>
              </a:buClr>
              <a:buSzPts val="1300"/>
              <a:buFont typeface="Arial"/>
              <a:buChar char="•"/>
            </a:pPr>
            <a:r>
              <a:rPr lang="en-US" i="1" dirty="0">
                <a:solidFill>
                  <a:srgbClr val="2F5496"/>
                </a:solidFill>
                <a:latin typeface="Calibri" panose="020F0502020204030204" pitchFamily="34" charset="0"/>
                <a:ea typeface="Calibri" panose="020F0502020204030204" pitchFamily="34" charset="0"/>
                <a:sym typeface="Arial"/>
              </a:rPr>
              <a:t>Adoption of an eco-friendly production strategies and sustainable practices is a </a:t>
            </a:r>
            <a:r>
              <a:rPr lang="en-US" b="1" i="1" dirty="0">
                <a:solidFill>
                  <a:srgbClr val="2F5496"/>
                </a:solidFill>
                <a:latin typeface="Calibri" panose="020F0502020204030204" pitchFamily="34" charset="0"/>
                <a:ea typeface="Calibri" panose="020F0502020204030204" pitchFamily="34" charset="0"/>
                <a:sym typeface="Arial"/>
              </a:rPr>
              <a:t>crucial step towards conquering the EU market</a:t>
            </a:r>
            <a:r>
              <a:rPr lang="en-US" i="1" dirty="0">
                <a:solidFill>
                  <a:srgbClr val="2F5496"/>
                </a:solidFill>
                <a:latin typeface="Calibri" panose="020F0502020204030204" pitchFamily="34" charset="0"/>
                <a:ea typeface="Calibri" panose="020F0502020204030204" pitchFamily="34" charset="0"/>
                <a:sym typeface="Arial"/>
              </a:rPr>
              <a:t>”</a:t>
            </a:r>
            <a:endParaRPr i="1" dirty="0">
              <a:solidFill>
                <a:srgbClr val="2F5496"/>
              </a:solidFill>
              <a:latin typeface="Calibri" panose="020F0502020204030204" pitchFamily="34" charset="0"/>
              <a:ea typeface="Calibri" panose="020F0502020204030204" pitchFamily="34" charset="0"/>
              <a:sym typeface="Arial"/>
            </a:endParaRPr>
          </a:p>
        </p:txBody>
      </p:sp>
      <p:pic>
        <p:nvPicPr>
          <p:cNvPr id="138" name="Google Shape;138;g2a138835dee_0_36"/>
          <p:cNvPicPr preferRelativeResize="0"/>
          <p:nvPr/>
        </p:nvPicPr>
        <p:blipFill rotWithShape="1">
          <a:blip r:embed="rId3">
            <a:alphaModFix/>
          </a:blip>
          <a:srcRect/>
          <a:stretch/>
        </p:blipFill>
        <p:spPr>
          <a:xfrm>
            <a:off x="555586" y="1746376"/>
            <a:ext cx="2003114" cy="2420510"/>
          </a:xfrm>
          <a:prstGeom prst="rect">
            <a:avLst/>
          </a:prstGeom>
          <a:noFill/>
          <a:ln>
            <a:noFill/>
          </a:ln>
        </p:spPr>
      </p:pic>
      <p:pic>
        <p:nvPicPr>
          <p:cNvPr id="139" name="Google Shape;139;g2a138835dee_0_36"/>
          <p:cNvPicPr preferRelativeResize="0"/>
          <p:nvPr/>
        </p:nvPicPr>
        <p:blipFill rotWithShape="1">
          <a:blip r:embed="rId4">
            <a:alphaModFix/>
          </a:blip>
          <a:srcRect/>
          <a:stretch/>
        </p:blipFill>
        <p:spPr>
          <a:xfrm>
            <a:off x="20105" y="1488612"/>
            <a:ext cx="3058762" cy="3078680"/>
          </a:xfrm>
          <a:prstGeom prst="rect">
            <a:avLst/>
          </a:prstGeom>
          <a:noFill/>
          <a:ln>
            <a:noFill/>
          </a:ln>
        </p:spPr>
      </p:pic>
      <p:sp>
        <p:nvSpPr>
          <p:cNvPr id="140" name="Google Shape;140;g2a138835dee_0_36"/>
          <p:cNvSpPr txBox="1"/>
          <p:nvPr/>
        </p:nvSpPr>
        <p:spPr>
          <a:xfrm>
            <a:off x="184075" y="4567292"/>
            <a:ext cx="2747416"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b="1" i="1" u="none" strike="noStrike" cap="none" dirty="0">
                <a:solidFill>
                  <a:srgbClr val="0070C0"/>
                </a:solidFill>
                <a:ea typeface="Arial"/>
                <a:cs typeface="Arial"/>
                <a:sym typeface="Arial"/>
              </a:rPr>
              <a:t>Phillip and Vadim Grishin, </a:t>
            </a:r>
          </a:p>
          <a:p>
            <a:pPr marL="0" marR="0" lvl="0" indent="0" algn="l" rtl="0">
              <a:lnSpc>
                <a:spcPct val="100000"/>
              </a:lnSpc>
              <a:spcBef>
                <a:spcPts val="0"/>
              </a:spcBef>
              <a:spcAft>
                <a:spcPts val="0"/>
              </a:spcAft>
              <a:buNone/>
            </a:pPr>
            <a:r>
              <a:rPr lang="en-GB" b="1" i="1" u="none" strike="noStrike" cap="none" dirty="0">
                <a:solidFill>
                  <a:srgbClr val="0070C0"/>
                </a:solidFill>
                <a:ea typeface="Arial"/>
                <a:cs typeface="Arial"/>
                <a:sym typeface="Arial"/>
              </a:rPr>
              <a:t>Owners</a:t>
            </a:r>
            <a:r>
              <a:rPr lang="en-GB" b="1" i="1" dirty="0">
                <a:sym typeface="Arial"/>
              </a:rPr>
              <a:t> </a:t>
            </a:r>
            <a:r>
              <a:rPr lang="en-GB" b="1" i="1" u="none" strike="noStrike" cap="none" dirty="0">
                <a:solidFill>
                  <a:srgbClr val="0070C0"/>
                </a:solidFill>
                <a:ea typeface="Arial"/>
                <a:cs typeface="Arial"/>
                <a:sym typeface="Arial"/>
              </a:rPr>
              <a:t>Prime Snack LLC</a:t>
            </a:r>
            <a:endParaRPr b="1" i="1" u="none" strike="noStrike" cap="none" dirty="0">
              <a:solidFill>
                <a:srgbClr val="0070C0"/>
              </a:solidFil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D8BEFAB-6B0B-4E89-9FFF-D8AF54FC2315}"/>
              </a:ext>
            </a:extLst>
          </p:cNvPr>
          <p:cNvSpPr txBox="1"/>
          <p:nvPr/>
        </p:nvSpPr>
        <p:spPr>
          <a:xfrm>
            <a:off x="1580230" y="1231865"/>
            <a:ext cx="10789920" cy="523220"/>
          </a:xfrm>
          <a:prstGeom prst="rect">
            <a:avLst/>
          </a:prstGeom>
          <a:noFill/>
        </p:spPr>
        <p:txBody>
          <a:bodyPr wrap="square">
            <a:spAutoFit/>
          </a:bodyPr>
          <a:lstStyle/>
          <a:p>
            <a:r>
              <a:rPr lang="en-GB" sz="2800" b="1" dirty="0">
                <a:solidFill>
                  <a:srgbClr val="2E75B5"/>
                </a:solidFill>
                <a:latin typeface="+mj-lt"/>
                <a:ea typeface="+mj-ea"/>
                <a:cs typeface="+mj-cs"/>
                <a:sym typeface="Arial"/>
              </a:rPr>
              <a:t>                            Expectations and anticipated benefits that drove PEF study</a:t>
            </a:r>
            <a:endParaRPr lang="en-US" sz="2800" b="1" dirty="0">
              <a:solidFill>
                <a:srgbClr val="2E75B5"/>
              </a:solidFill>
              <a:latin typeface="+mj-lt"/>
              <a:ea typeface="+mj-ea"/>
              <a:cs typeface="+mj-cs"/>
            </a:endParaRPr>
          </a:p>
        </p:txBody>
      </p:sp>
      <p:pic>
        <p:nvPicPr>
          <p:cNvPr id="2" name="Рисунок 1">
            <a:extLst>
              <a:ext uri="{FF2B5EF4-FFF2-40B4-BE49-F238E27FC236}">
                <a16:creationId xmlns:a16="http://schemas.microsoft.com/office/drawing/2014/main" id="{BF96733F-E672-C022-868B-9CA7A79DCB0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418" t="10743" r="752" b="56803"/>
          <a:stretch/>
        </p:blipFill>
        <p:spPr bwMode="auto">
          <a:xfrm>
            <a:off x="485531" y="2053725"/>
            <a:ext cx="2716176" cy="2298662"/>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D0C1B38F-0F8D-25AD-DF2E-F0E0AD2E7371}"/>
              </a:ext>
            </a:extLst>
          </p:cNvPr>
          <p:cNvSpPr txBox="1"/>
          <p:nvPr/>
        </p:nvSpPr>
        <p:spPr>
          <a:xfrm>
            <a:off x="3822855" y="1755085"/>
            <a:ext cx="8391070" cy="3139321"/>
          </a:xfrm>
          <a:prstGeom prst="rect">
            <a:avLst/>
          </a:prstGeom>
          <a:noFill/>
        </p:spPr>
        <p:txBody>
          <a:bodyPr wrap="square">
            <a:spAutoFit/>
          </a:bodyPr>
          <a:lstStyle/>
          <a:p>
            <a:r>
              <a:rPr lang="en-US" sz="1800" i="1" dirty="0">
                <a:solidFill>
                  <a:srgbClr val="2F5496"/>
                </a:solidFill>
                <a:effectLst/>
                <a:latin typeface="Calibri" panose="020F0502020204030204" pitchFamily="34" charset="0"/>
                <a:ea typeface="Calibri" panose="020F0502020204030204" pitchFamily="34" charset="0"/>
              </a:rPr>
              <a:t>“Participation in project and PEF methodology application for our company allowed to see </a:t>
            </a:r>
            <a:r>
              <a:rPr lang="en-US" sz="1800" b="1" i="1" dirty="0">
                <a:solidFill>
                  <a:srgbClr val="2F5496"/>
                </a:solidFill>
                <a:effectLst/>
                <a:latin typeface="Calibri" panose="020F0502020204030204" pitchFamily="34" charset="0"/>
                <a:ea typeface="Calibri" panose="020F0502020204030204" pitchFamily="34" charset="0"/>
              </a:rPr>
              <a:t>points for our intervention to run business in sustainable way with  possible reduction of environment impact</a:t>
            </a:r>
            <a:r>
              <a:rPr lang="en-US" sz="1800" i="1" dirty="0">
                <a:solidFill>
                  <a:srgbClr val="2F5496"/>
                </a:solidFill>
                <a:effectLst/>
                <a:latin typeface="Calibri" panose="020F0502020204030204" pitchFamily="34" charset="0"/>
                <a:ea typeface="Calibri" panose="020F0502020204030204" pitchFamily="34" charset="0"/>
              </a:rPr>
              <a:t>.</a:t>
            </a:r>
          </a:p>
          <a:p>
            <a:endParaRPr lang="en-US" sz="1800" i="1" dirty="0">
              <a:solidFill>
                <a:srgbClr val="2F5496"/>
              </a:solidFill>
              <a:effectLst/>
              <a:latin typeface="Calibri" panose="020F0502020204030204" pitchFamily="34" charset="0"/>
              <a:ea typeface="Calibri" panose="020F0502020204030204" pitchFamily="34" charset="0"/>
            </a:endParaRPr>
          </a:p>
          <a:p>
            <a:r>
              <a:rPr lang="en-US" sz="1800" i="1" dirty="0">
                <a:solidFill>
                  <a:srgbClr val="2F5496"/>
                </a:solidFill>
                <a:effectLst/>
                <a:latin typeface="Calibri" panose="020F0502020204030204" pitchFamily="34" charset="0"/>
                <a:ea typeface="Calibri" panose="020F0502020204030204" pitchFamily="34" charset="0"/>
              </a:rPr>
              <a:t>The company  is committed to enhancing product sustainability to effectively </a:t>
            </a:r>
            <a:r>
              <a:rPr lang="en-US" sz="1800" b="1" i="1" dirty="0">
                <a:solidFill>
                  <a:srgbClr val="2F5496"/>
                </a:solidFill>
                <a:effectLst/>
                <a:latin typeface="Calibri" panose="020F0502020204030204" pitchFamily="34" charset="0"/>
                <a:ea typeface="Calibri" panose="020F0502020204030204" pitchFamily="34" charset="0"/>
              </a:rPr>
              <a:t>enter the EU market </a:t>
            </a:r>
            <a:r>
              <a:rPr lang="en-US" sz="1800" i="1" dirty="0">
                <a:solidFill>
                  <a:srgbClr val="2F5496"/>
                </a:solidFill>
                <a:effectLst/>
                <a:latin typeface="Calibri" panose="020F0502020204030204" pitchFamily="34" charset="0"/>
                <a:ea typeface="Calibri" panose="020F0502020204030204" pitchFamily="34" charset="0"/>
              </a:rPr>
              <a:t>and be competitive in EU market. PEF allows make a basis for this</a:t>
            </a:r>
          </a:p>
          <a:p>
            <a:endParaRPr lang="en-US" sz="1800" i="1" dirty="0">
              <a:solidFill>
                <a:srgbClr val="2F5496"/>
              </a:solidFill>
              <a:effectLst/>
              <a:latin typeface="Calibri" panose="020F0502020204030204" pitchFamily="34" charset="0"/>
              <a:ea typeface="Calibri" panose="020F0502020204030204" pitchFamily="34" charset="0"/>
            </a:endParaRPr>
          </a:p>
          <a:p>
            <a:r>
              <a:rPr lang="en-US" sz="1800" i="1" dirty="0">
                <a:solidFill>
                  <a:srgbClr val="2F5496"/>
                </a:solidFill>
                <a:effectLst/>
                <a:latin typeface="Calibri" panose="020F0502020204030204" pitchFamily="34" charset="0"/>
                <a:ea typeface="Calibri" panose="020F0502020204030204" pitchFamily="34" charset="0"/>
              </a:rPr>
              <a:t>By sharing our PEF study experience we have an intention </a:t>
            </a:r>
            <a:r>
              <a:rPr lang="en-US" sz="1800" b="1" i="1" dirty="0">
                <a:solidFill>
                  <a:srgbClr val="2F5496"/>
                </a:solidFill>
                <a:effectLst/>
                <a:latin typeface="Calibri" panose="020F0502020204030204" pitchFamily="34" charset="0"/>
                <a:ea typeface="Calibri" panose="020F0502020204030204" pitchFamily="34" charset="0"/>
              </a:rPr>
              <a:t>to show importance of PEF methodology for other companies in Ukraine </a:t>
            </a:r>
            <a:r>
              <a:rPr lang="en-US" sz="1800" i="1" dirty="0">
                <a:solidFill>
                  <a:srgbClr val="2F5496"/>
                </a:solidFill>
                <a:effectLst/>
                <a:latin typeface="Calibri" panose="020F0502020204030204" pitchFamily="34" charset="0"/>
                <a:ea typeface="Calibri" panose="020F0502020204030204" pitchFamily="34" charset="0"/>
              </a:rPr>
              <a:t>and necessity of database extension for PEF analysis by initial data from Ukraine.</a:t>
            </a:r>
          </a:p>
          <a:p>
            <a:endParaRPr lang="en-US" sz="1800" i="1" dirty="0">
              <a:solidFill>
                <a:srgbClr val="2F5496"/>
              </a:solidFill>
              <a:effectLst/>
              <a:latin typeface="Calibri" panose="020F0502020204030204" pitchFamily="34" charset="0"/>
              <a:ea typeface="Calibri" panose="020F0502020204030204" pitchFamily="34" charset="0"/>
            </a:endParaRPr>
          </a:p>
        </p:txBody>
      </p:sp>
      <p:sp>
        <p:nvSpPr>
          <p:cNvPr id="7" name="TextBox 6">
            <a:extLst>
              <a:ext uri="{FF2B5EF4-FFF2-40B4-BE49-F238E27FC236}">
                <a16:creationId xmlns:a16="http://schemas.microsoft.com/office/drawing/2014/main" id="{156A66BE-B1AD-70DF-D996-FFB2BAF26382}"/>
              </a:ext>
            </a:extLst>
          </p:cNvPr>
          <p:cNvSpPr txBox="1"/>
          <p:nvPr/>
        </p:nvSpPr>
        <p:spPr>
          <a:xfrm>
            <a:off x="3822855" y="4678962"/>
            <a:ext cx="8212920" cy="1477328"/>
          </a:xfrm>
          <a:prstGeom prst="rect">
            <a:avLst/>
          </a:prstGeom>
          <a:noFill/>
        </p:spPr>
        <p:txBody>
          <a:bodyPr wrap="square">
            <a:spAutoFit/>
          </a:bodyPr>
          <a:lstStyle/>
          <a:p>
            <a:r>
              <a:rPr lang="en-US" sz="1800" b="1" i="1" dirty="0">
                <a:solidFill>
                  <a:srgbClr val="2F5496"/>
                </a:solidFill>
                <a:effectLst/>
                <a:latin typeface="Calibri" panose="020F0502020204030204" pitchFamily="34" charset="0"/>
                <a:ea typeface="Calibri" panose="020F0502020204030204" pitchFamily="34" charset="0"/>
              </a:rPr>
              <a:t>Creation of PEF performance base for different companies will allow to simplify defining companies – providers of raw materi</a:t>
            </a:r>
            <a:r>
              <a:rPr lang="en-US" sz="1800" i="1" dirty="0">
                <a:solidFill>
                  <a:srgbClr val="2F5496"/>
                </a:solidFill>
                <a:effectLst/>
                <a:latin typeface="Calibri" panose="020F0502020204030204" pitchFamily="34" charset="0"/>
                <a:ea typeface="Calibri" panose="020F0502020204030204" pitchFamily="34" charset="0"/>
              </a:rPr>
              <a:t>als. This performance will be more detailed and comprehensive than each company-consumer of raw materials will try to investigate   by themselves   companies harvesting cotton in more environmentally friendly manner”</a:t>
            </a:r>
          </a:p>
        </p:txBody>
      </p:sp>
      <p:pic>
        <p:nvPicPr>
          <p:cNvPr id="6" name="Google Shape;139;g2a138835dee_0_36">
            <a:extLst>
              <a:ext uri="{FF2B5EF4-FFF2-40B4-BE49-F238E27FC236}">
                <a16:creationId xmlns:a16="http://schemas.microsoft.com/office/drawing/2014/main" id="{C13A971B-1D7C-42D3-A6BC-7A844C67604D}"/>
              </a:ext>
            </a:extLst>
          </p:cNvPr>
          <p:cNvPicPr preferRelativeResize="0"/>
          <p:nvPr/>
        </p:nvPicPr>
        <p:blipFill rotWithShape="1">
          <a:blip r:embed="rId3">
            <a:alphaModFix/>
          </a:blip>
          <a:srcRect/>
          <a:stretch/>
        </p:blipFill>
        <p:spPr>
          <a:xfrm>
            <a:off x="0" y="1614888"/>
            <a:ext cx="3646025" cy="3204271"/>
          </a:xfrm>
          <a:prstGeom prst="rect">
            <a:avLst/>
          </a:prstGeom>
          <a:noFill/>
          <a:ln>
            <a:noFill/>
          </a:ln>
        </p:spPr>
      </p:pic>
      <p:sp>
        <p:nvSpPr>
          <p:cNvPr id="8" name="TextBox 7">
            <a:extLst>
              <a:ext uri="{FF2B5EF4-FFF2-40B4-BE49-F238E27FC236}">
                <a16:creationId xmlns:a16="http://schemas.microsoft.com/office/drawing/2014/main" id="{A5F9E97D-1001-44B8-AB8F-5E6C59F36B22}"/>
              </a:ext>
            </a:extLst>
          </p:cNvPr>
          <p:cNvSpPr txBox="1"/>
          <p:nvPr/>
        </p:nvSpPr>
        <p:spPr>
          <a:xfrm>
            <a:off x="485531" y="4933914"/>
            <a:ext cx="2527850" cy="646331"/>
          </a:xfrm>
          <a:prstGeom prst="rect">
            <a:avLst/>
          </a:prstGeom>
          <a:noFill/>
        </p:spPr>
        <p:txBody>
          <a:bodyPr wrap="square">
            <a:spAutoFit/>
          </a:bodyPr>
          <a:lstStyle/>
          <a:p>
            <a:r>
              <a:rPr lang="en-US" sz="1800" b="1" i="1" dirty="0">
                <a:solidFill>
                  <a:srgbClr val="2F5496"/>
                </a:solidFill>
                <a:effectLst/>
                <a:latin typeface="Calibri" panose="020F0502020204030204" pitchFamily="34" charset="0"/>
                <a:ea typeface="Calibri" panose="020F0502020204030204" pitchFamily="34" charset="0"/>
              </a:rPr>
              <a:t>Tetiana Yahodiak,</a:t>
            </a:r>
          </a:p>
          <a:p>
            <a:r>
              <a:rPr lang="en-US" sz="1800" b="1" i="1" dirty="0">
                <a:solidFill>
                  <a:srgbClr val="2F5496"/>
                </a:solidFill>
                <a:effectLst/>
                <a:latin typeface="Calibri" panose="020F0502020204030204" pitchFamily="34" charset="0"/>
                <a:ea typeface="Calibri" panose="020F0502020204030204" pitchFamily="34" charset="0"/>
              </a:rPr>
              <a:t>Director LLC “ALFA HT”</a:t>
            </a:r>
            <a:endParaRPr lang="ru-RU" sz="1800" b="1" dirty="0">
              <a:solidFill>
                <a:srgbClr val="000000"/>
              </a:solidFill>
              <a:effectLst/>
              <a:latin typeface="Arial Unicode MS" panose="020B0604020202020204" pitchFamily="34" charset="-128"/>
              <a:ea typeface="Arial Unicode MS" panose="020B0604020202020204" pitchFamily="34" charset="-128"/>
            </a:endParaRPr>
          </a:p>
        </p:txBody>
      </p:sp>
    </p:spTree>
    <p:extLst>
      <p:ext uri="{BB962C8B-B14F-4D97-AF65-F5344CB8AC3E}">
        <p14:creationId xmlns:p14="http://schemas.microsoft.com/office/powerpoint/2010/main" val="37470929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81;g2a138835dee_0_6">
            <a:extLst>
              <a:ext uri="{FF2B5EF4-FFF2-40B4-BE49-F238E27FC236}">
                <a16:creationId xmlns:a16="http://schemas.microsoft.com/office/drawing/2014/main" id="{4B5826E3-0829-4E15-8265-5A3D00DC0AB9}"/>
              </a:ext>
            </a:extLst>
          </p:cNvPr>
          <p:cNvSpPr txBox="1">
            <a:spLocks noGrp="1"/>
          </p:cNvSpPr>
          <p:nvPr>
            <p:ph type="title"/>
          </p:nvPr>
        </p:nvSpPr>
        <p:spPr>
          <a:xfrm>
            <a:off x="657175" y="1358464"/>
            <a:ext cx="11239699" cy="828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400"/>
              <a:buFont typeface="Calibri"/>
              <a:buNone/>
            </a:pPr>
            <a:r>
              <a:rPr lang="en-GB" sz="2800" b="1" dirty="0">
                <a:solidFill>
                  <a:srgbClr val="2E75B5"/>
                </a:solidFill>
              </a:rPr>
              <a:t>Pilot organization 1 -  Prime Snack LLC, TM “</a:t>
            </a:r>
            <a:r>
              <a:rPr lang="en-GB" sz="2800" b="1" dirty="0" err="1">
                <a:solidFill>
                  <a:srgbClr val="2E75B5"/>
                </a:solidFill>
              </a:rPr>
              <a:t>SnECO</a:t>
            </a:r>
            <a:r>
              <a:rPr lang="en-GB" sz="2800" b="1" dirty="0">
                <a:solidFill>
                  <a:srgbClr val="2E75B5"/>
                </a:solidFill>
              </a:rPr>
              <a:t>”</a:t>
            </a:r>
            <a:r>
              <a:rPr lang="ru-RU" sz="2800" b="1" dirty="0">
                <a:solidFill>
                  <a:srgbClr val="2E75B5"/>
                </a:solidFill>
              </a:rPr>
              <a:t>,</a:t>
            </a:r>
            <a:r>
              <a:rPr lang="en-GB" sz="2800" b="1" dirty="0">
                <a:solidFill>
                  <a:srgbClr val="2E75B5"/>
                </a:solidFill>
              </a:rPr>
              <a:t> </a:t>
            </a:r>
            <a:r>
              <a:rPr lang="en-GB" sz="2800" b="1" dirty="0" err="1">
                <a:solidFill>
                  <a:srgbClr val="2E75B5"/>
                </a:solidFill>
              </a:rPr>
              <a:t>Mukachevo</a:t>
            </a:r>
            <a:r>
              <a:rPr lang="en-GB" sz="2800" b="1" dirty="0">
                <a:solidFill>
                  <a:srgbClr val="2E75B5"/>
                </a:solidFill>
              </a:rPr>
              <a:t> </a:t>
            </a:r>
            <a:r>
              <a:rPr lang="en-US" sz="2800" b="1" dirty="0">
                <a:solidFill>
                  <a:srgbClr val="2E75B5"/>
                </a:solidFill>
              </a:rPr>
              <a:t>city</a:t>
            </a:r>
            <a:endParaRPr sz="2800" b="1" dirty="0">
              <a:solidFill>
                <a:srgbClr val="2E75B5"/>
              </a:solidFill>
            </a:endParaRPr>
          </a:p>
        </p:txBody>
      </p:sp>
      <p:pic>
        <p:nvPicPr>
          <p:cNvPr id="5" name="Google Shape;83;g2a138835dee_0_6">
            <a:extLst>
              <a:ext uri="{FF2B5EF4-FFF2-40B4-BE49-F238E27FC236}">
                <a16:creationId xmlns:a16="http://schemas.microsoft.com/office/drawing/2014/main" id="{4D12BB7F-8CEA-4B56-A0BD-D2A8B3AF19C2}"/>
              </a:ext>
            </a:extLst>
          </p:cNvPr>
          <p:cNvPicPr preferRelativeResize="0"/>
          <p:nvPr/>
        </p:nvPicPr>
        <p:blipFill rotWithShape="1">
          <a:blip r:embed="rId3">
            <a:alphaModFix/>
          </a:blip>
          <a:srcRect l="4709" t="-1772"/>
          <a:stretch/>
        </p:blipFill>
        <p:spPr>
          <a:xfrm>
            <a:off x="657175" y="2135689"/>
            <a:ext cx="6263750" cy="3517350"/>
          </a:xfrm>
          <a:prstGeom prst="rect">
            <a:avLst/>
          </a:prstGeom>
          <a:noFill/>
          <a:ln>
            <a:noFill/>
          </a:ln>
        </p:spPr>
      </p:pic>
      <p:sp>
        <p:nvSpPr>
          <p:cNvPr id="6" name="Google Shape;84;g2a138835dee_0_6">
            <a:extLst>
              <a:ext uri="{FF2B5EF4-FFF2-40B4-BE49-F238E27FC236}">
                <a16:creationId xmlns:a16="http://schemas.microsoft.com/office/drawing/2014/main" id="{2A8491D8-3D4B-4E2E-A645-44FC655A2A80}"/>
              </a:ext>
            </a:extLst>
          </p:cNvPr>
          <p:cNvSpPr txBox="1"/>
          <p:nvPr/>
        </p:nvSpPr>
        <p:spPr>
          <a:xfrm>
            <a:off x="6991200" y="2233725"/>
            <a:ext cx="5200800" cy="193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2000" dirty="0"/>
              <a:t>W</a:t>
            </a:r>
            <a:r>
              <a:rPr lang="en-GB" sz="2000" b="0" i="0" strike="noStrike" cap="none" dirty="0">
                <a:solidFill>
                  <a:srgbClr val="000000"/>
                </a:solidFill>
                <a:uFill>
                  <a:noFill/>
                </a:uFill>
                <a:latin typeface="Arial"/>
                <a:ea typeface="Arial"/>
                <a:cs typeface="Arial"/>
                <a:sym typeface="Arial"/>
                <a:hlinkClick r:id="rId4">
                  <a:extLst>
                    <a:ext uri="{A12FA001-AC4F-418D-AE19-62706E023703}">
                      <ahyp:hlinkClr xmlns:ahyp="http://schemas.microsoft.com/office/drawing/2018/hyperlinkcolor" val="tx"/>
                    </a:ext>
                  </a:extLst>
                </a:hlinkClick>
              </a:rPr>
              <a:t>ebsite: https://sneco.ua/</a:t>
            </a:r>
            <a:endParaRPr sz="2000" b="0" i="0"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2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GB" sz="2000" b="0" i="0" u="none" strike="noStrike" cap="none" dirty="0">
                <a:solidFill>
                  <a:srgbClr val="000000"/>
                </a:solidFill>
                <a:latin typeface="Arial"/>
                <a:ea typeface="Arial"/>
                <a:cs typeface="Arial"/>
                <a:sym typeface="Arial"/>
              </a:rPr>
              <a:t>Product: </a:t>
            </a:r>
            <a:r>
              <a:rPr lang="en-GB" sz="2000" b="1" i="0" u="none" strike="noStrike" cap="none" dirty="0">
                <a:solidFill>
                  <a:srgbClr val="1E4E79"/>
                </a:solidFill>
                <a:latin typeface="Arial"/>
                <a:ea typeface="Arial"/>
                <a:cs typeface="Arial"/>
                <a:sym typeface="Arial"/>
              </a:rPr>
              <a:t>vacuum dried cheese snacks</a:t>
            </a:r>
            <a:endParaRPr sz="2000" dirty="0">
              <a:solidFill>
                <a:srgbClr val="1E4E79"/>
              </a:solidFill>
            </a:endParaRPr>
          </a:p>
          <a:p>
            <a:pPr marL="0" marR="0" lvl="0" indent="0" algn="l" rtl="0">
              <a:lnSpc>
                <a:spcPct val="100000"/>
              </a:lnSpc>
              <a:spcBef>
                <a:spcPts val="0"/>
              </a:spcBef>
              <a:spcAft>
                <a:spcPts val="0"/>
              </a:spcAft>
              <a:buNone/>
            </a:pPr>
            <a:endParaRPr sz="20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GB" sz="2000" b="0" i="0" u="none" strike="noStrike" cap="none" dirty="0">
                <a:solidFill>
                  <a:srgbClr val="000000"/>
                </a:solidFill>
                <a:latin typeface="Arial"/>
                <a:ea typeface="Arial"/>
                <a:cs typeface="Arial"/>
                <a:sym typeface="Arial"/>
              </a:rPr>
              <a:t>PEF expert:  </a:t>
            </a:r>
            <a:r>
              <a:rPr lang="en-GB" sz="2000" b="0" i="0" u="none" strike="noStrike" cap="none" dirty="0" err="1">
                <a:solidFill>
                  <a:srgbClr val="000000"/>
                </a:solidFill>
                <a:latin typeface="Arial"/>
                <a:ea typeface="Arial"/>
                <a:cs typeface="Arial"/>
                <a:sym typeface="Arial"/>
              </a:rPr>
              <a:t>Svitlana</a:t>
            </a:r>
            <a:r>
              <a:rPr lang="en-GB" sz="2000" b="0" i="0" u="none" strike="noStrike" cap="none" dirty="0">
                <a:solidFill>
                  <a:srgbClr val="000000"/>
                </a:solidFill>
                <a:latin typeface="Arial"/>
                <a:ea typeface="Arial"/>
                <a:cs typeface="Arial"/>
                <a:sym typeface="Arial"/>
              </a:rPr>
              <a:t> </a:t>
            </a:r>
            <a:r>
              <a:rPr lang="en-GB" sz="2000" b="0" i="0" u="none" strike="noStrike" cap="none" dirty="0" err="1">
                <a:solidFill>
                  <a:srgbClr val="000000"/>
                </a:solidFill>
                <a:latin typeface="Arial"/>
                <a:ea typeface="Arial"/>
                <a:cs typeface="Arial"/>
                <a:sym typeface="Arial"/>
              </a:rPr>
              <a:t>Permynova</a:t>
            </a:r>
            <a:endParaRPr sz="2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2000" b="0" i="0" u="none" strike="noStrike" cap="none" dirty="0">
              <a:solidFill>
                <a:srgbClr val="000000"/>
              </a:solidFill>
              <a:latin typeface="Arial"/>
              <a:ea typeface="Arial"/>
              <a:cs typeface="Arial"/>
              <a:sym typeface="Arial"/>
            </a:endParaRPr>
          </a:p>
        </p:txBody>
      </p:sp>
      <p:pic>
        <p:nvPicPr>
          <p:cNvPr id="7" name="Google Shape;85;g2a138835dee_0_6">
            <a:extLst>
              <a:ext uri="{FF2B5EF4-FFF2-40B4-BE49-F238E27FC236}">
                <a16:creationId xmlns:a16="http://schemas.microsoft.com/office/drawing/2014/main" id="{E9C078A9-470F-4A2A-8796-E8939888FEFF}"/>
              </a:ext>
            </a:extLst>
          </p:cNvPr>
          <p:cNvPicPr preferRelativeResize="0"/>
          <p:nvPr/>
        </p:nvPicPr>
        <p:blipFill>
          <a:blip r:embed="rId5">
            <a:alphaModFix/>
          </a:blip>
          <a:stretch>
            <a:fillRect/>
          </a:stretch>
        </p:blipFill>
        <p:spPr>
          <a:xfrm>
            <a:off x="340609" y="2187364"/>
            <a:ext cx="3279250" cy="3465675"/>
          </a:xfrm>
          <a:prstGeom prst="rect">
            <a:avLst/>
          </a:prstGeom>
          <a:noFill/>
          <a:ln>
            <a:noFill/>
          </a:ln>
        </p:spPr>
      </p:pic>
    </p:spTree>
    <p:extLst>
      <p:ext uri="{BB962C8B-B14F-4D97-AF65-F5344CB8AC3E}">
        <p14:creationId xmlns:p14="http://schemas.microsoft.com/office/powerpoint/2010/main" val="39904415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g1ed6ef9b603_2_76"/>
          <p:cNvSpPr txBox="1">
            <a:spLocks noGrp="1"/>
          </p:cNvSpPr>
          <p:nvPr>
            <p:ph type="title"/>
          </p:nvPr>
        </p:nvSpPr>
        <p:spPr>
          <a:xfrm>
            <a:off x="518400" y="1356691"/>
            <a:ext cx="6707735" cy="639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4400"/>
              <a:buFont typeface="Calibri"/>
              <a:buNone/>
            </a:pPr>
            <a:r>
              <a:rPr lang="en-US" sz="2800" b="1" dirty="0">
                <a:solidFill>
                  <a:srgbClr val="2E75B5"/>
                </a:solidFill>
              </a:rPr>
              <a:t>Dried foamed cheese</a:t>
            </a:r>
            <a:r>
              <a:rPr lang="en-GB" sz="2800" b="1" dirty="0">
                <a:solidFill>
                  <a:srgbClr val="2E75B5"/>
                </a:solidFill>
              </a:rPr>
              <a:t> lifecycle</a:t>
            </a:r>
            <a:r>
              <a:rPr lang="en-GB" sz="2800" b="1" dirty="0">
                <a:solidFill>
                  <a:srgbClr val="0070C0"/>
                </a:solidFill>
              </a:rPr>
              <a:t> scheme and FU</a:t>
            </a:r>
            <a:endParaRPr sz="2800" b="1" dirty="0">
              <a:solidFill>
                <a:srgbClr val="2E75B5"/>
              </a:solidFill>
            </a:endParaRPr>
          </a:p>
        </p:txBody>
      </p:sp>
      <p:sp>
        <p:nvSpPr>
          <p:cNvPr id="106" name="Google Shape;106;g1ed6ef9b603_2_76"/>
          <p:cNvSpPr txBox="1"/>
          <p:nvPr/>
        </p:nvSpPr>
        <p:spPr>
          <a:xfrm>
            <a:off x="452899" y="3890680"/>
            <a:ext cx="6563120" cy="1766607"/>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GB" sz="1800" b="1" dirty="0">
                <a:solidFill>
                  <a:schemeClr val="dk1"/>
                </a:solidFill>
                <a:highlight>
                  <a:srgbClr val="FFFFFF"/>
                </a:highlight>
                <a:latin typeface="Calibri"/>
                <a:ea typeface="Calibri"/>
                <a:cs typeface="Calibri"/>
                <a:sym typeface="Calibri"/>
              </a:rPr>
              <a:t>Reference flow: </a:t>
            </a:r>
            <a:r>
              <a:rPr lang="en-US" sz="1800" dirty="0">
                <a:solidFill>
                  <a:schemeClr val="dk1"/>
                </a:solidFill>
                <a:highlight>
                  <a:srgbClr val="FFFFFF"/>
                </a:highlight>
                <a:latin typeface="Calibri"/>
                <a:ea typeface="Calibri"/>
                <a:cs typeface="Calibri"/>
                <a:sym typeface="Calibri"/>
              </a:rPr>
              <a:t>Reference flow (RF)  -   1 kg of dry foamed Gouda </a:t>
            </a:r>
            <a:r>
              <a:rPr lang="en-US" dirty="0">
                <a:solidFill>
                  <a:schemeClr val="dk1"/>
                </a:solidFill>
                <a:highlight>
                  <a:srgbClr val="FFFFFF"/>
                </a:highlight>
                <a:latin typeface="Calibri"/>
                <a:ea typeface="Calibri"/>
                <a:cs typeface="Calibri"/>
                <a:sym typeface="Calibri"/>
              </a:rPr>
              <a:t>s</a:t>
            </a:r>
            <a:r>
              <a:rPr lang="ro-MD" sz="1800" dirty="0" err="1">
                <a:solidFill>
                  <a:schemeClr val="dk1"/>
                </a:solidFill>
                <a:highlight>
                  <a:srgbClr val="FFFFFF"/>
                </a:highlight>
                <a:latin typeface="Calibri"/>
                <a:ea typeface="Calibri"/>
                <a:cs typeface="Calibri"/>
                <a:sym typeface="Calibri"/>
              </a:rPr>
              <a:t>nE</a:t>
            </a:r>
            <a:r>
              <a:rPr lang="en-US" sz="1800" dirty="0">
                <a:solidFill>
                  <a:schemeClr val="dk1"/>
                </a:solidFill>
                <a:highlight>
                  <a:srgbClr val="FFFFFF"/>
                </a:highlight>
                <a:latin typeface="Calibri"/>
                <a:ea typeface="Calibri"/>
                <a:cs typeface="Calibri"/>
                <a:sym typeface="Calibri"/>
              </a:rPr>
              <a:t>co cheese</a:t>
            </a:r>
          </a:p>
          <a:p>
            <a:pPr marL="0" lvl="0" indent="0" algn="l" rtl="0">
              <a:lnSpc>
                <a:spcPct val="115000"/>
              </a:lnSpc>
              <a:spcBef>
                <a:spcPts val="1200"/>
              </a:spcBef>
              <a:spcAft>
                <a:spcPts val="0"/>
              </a:spcAft>
              <a:buNone/>
            </a:pPr>
            <a:r>
              <a:rPr lang="en-GB" sz="1800" b="1" i="1" dirty="0">
                <a:solidFill>
                  <a:schemeClr val="dk1"/>
                </a:solidFill>
                <a:highlight>
                  <a:srgbClr val="FFFFFF"/>
                </a:highlight>
                <a:latin typeface="Calibri"/>
                <a:ea typeface="Calibri"/>
                <a:cs typeface="Calibri"/>
                <a:sym typeface="Calibri"/>
              </a:rPr>
              <a:t>The FU:</a:t>
            </a:r>
            <a:r>
              <a:rPr lang="en-GB" sz="1800" dirty="0">
                <a:solidFill>
                  <a:schemeClr val="dk1"/>
                </a:solidFill>
                <a:highlight>
                  <a:srgbClr val="FFFFFF"/>
                </a:highlight>
                <a:latin typeface="Calibri"/>
                <a:ea typeface="Calibri"/>
                <a:cs typeface="Calibri"/>
                <a:sym typeface="Calibri"/>
              </a:rPr>
              <a:t> </a:t>
            </a:r>
            <a:r>
              <a:rPr lang="en-US" sz="1800" dirty="0">
                <a:solidFill>
                  <a:schemeClr val="dk1"/>
                </a:solidFill>
                <a:highlight>
                  <a:srgbClr val="FFFFFF"/>
                </a:highlight>
                <a:latin typeface="Calibri"/>
                <a:ea typeface="Calibri"/>
                <a:cs typeface="Calibri"/>
                <a:sym typeface="Calibri"/>
              </a:rPr>
              <a:t>cheese consumed at home as final product without cooking or further transformation – 30 </a:t>
            </a:r>
            <a:r>
              <a:rPr lang="ro-MD" sz="1800" dirty="0">
                <a:solidFill>
                  <a:schemeClr val="dk1"/>
                </a:solidFill>
                <a:highlight>
                  <a:srgbClr val="FFFFFF"/>
                </a:highlight>
                <a:latin typeface="Calibri"/>
                <a:ea typeface="Calibri"/>
                <a:cs typeface="Calibri"/>
                <a:sym typeface="Calibri"/>
              </a:rPr>
              <a:t>g </a:t>
            </a:r>
            <a:r>
              <a:rPr lang="ro-MD" dirty="0" err="1">
                <a:solidFill>
                  <a:schemeClr val="dk1"/>
                </a:solidFill>
                <a:highlight>
                  <a:srgbClr val="FFFFFF"/>
                </a:highlight>
                <a:latin typeface="Calibri"/>
                <a:ea typeface="Calibri"/>
                <a:cs typeface="Calibri"/>
                <a:sym typeface="Calibri"/>
              </a:rPr>
              <a:t>serving</a:t>
            </a:r>
            <a:r>
              <a:rPr lang="ro-MD" dirty="0">
                <a:solidFill>
                  <a:schemeClr val="dk1"/>
                </a:solidFill>
                <a:highlight>
                  <a:srgbClr val="FFFFFF"/>
                </a:highlight>
                <a:latin typeface="Calibri"/>
                <a:ea typeface="Calibri"/>
                <a:cs typeface="Calibri"/>
                <a:sym typeface="Calibri"/>
              </a:rPr>
              <a:t> </a:t>
            </a:r>
            <a:r>
              <a:rPr lang="ro-MD" dirty="0" err="1">
                <a:solidFill>
                  <a:schemeClr val="dk1"/>
                </a:solidFill>
                <a:highlight>
                  <a:srgbClr val="FFFFFF"/>
                </a:highlight>
                <a:latin typeface="Calibri"/>
                <a:ea typeface="Calibri"/>
                <a:cs typeface="Calibri"/>
                <a:sym typeface="Calibri"/>
              </a:rPr>
              <a:t>package</a:t>
            </a:r>
            <a:endParaRPr sz="1800" dirty="0">
              <a:solidFill>
                <a:schemeClr val="dk1"/>
              </a:solidFill>
              <a:highlight>
                <a:srgbClr val="FFFFFF"/>
              </a:highlight>
              <a:latin typeface="Calibri"/>
              <a:ea typeface="Calibri"/>
              <a:cs typeface="Calibri"/>
              <a:sym typeface="Calibri"/>
            </a:endParaRPr>
          </a:p>
        </p:txBody>
      </p:sp>
      <p:pic>
        <p:nvPicPr>
          <p:cNvPr id="6" name="Рисунок 5">
            <a:extLst>
              <a:ext uri="{FF2B5EF4-FFF2-40B4-BE49-F238E27FC236}">
                <a16:creationId xmlns:a16="http://schemas.microsoft.com/office/drawing/2014/main" id="{A3D7C347-A756-4BDE-8721-0BB261650312}"/>
              </a:ext>
            </a:extLst>
          </p:cNvPr>
          <p:cNvPicPr/>
          <p:nvPr/>
        </p:nvPicPr>
        <p:blipFill rotWithShape="1">
          <a:blip r:embed="rId3">
            <a:extLst>
              <a:ext uri="{28A0092B-C50C-407E-A947-70E740481C1C}">
                <a14:useLocalDpi xmlns:a14="http://schemas.microsoft.com/office/drawing/2010/main" val="0"/>
              </a:ext>
            </a:extLst>
          </a:blip>
          <a:srcRect l="18848" t="64" r="19649"/>
          <a:stretch/>
        </p:blipFill>
        <p:spPr bwMode="auto">
          <a:xfrm>
            <a:off x="7351059" y="1219200"/>
            <a:ext cx="4322541" cy="4795221"/>
          </a:xfrm>
          <a:prstGeom prst="rect">
            <a:avLst/>
          </a:prstGeom>
          <a:noFill/>
          <a:ln>
            <a:noFill/>
          </a:ln>
          <a:scene3d>
            <a:camera prst="orthographicFront"/>
            <a:lightRig rig="threePt" dir="t"/>
          </a:scene3d>
          <a:sp3d extrusionH="114300" contourW="38100">
            <a:contourClr>
              <a:schemeClr val="accent1">
                <a:lumMod val="75000"/>
              </a:schemeClr>
            </a:contourClr>
          </a:sp3d>
          <a:extLst>
            <a:ext uri="{53640926-AAD7-44D8-BBD7-CCE9431645EC}">
              <a14:shadowObscured xmlns:a14="http://schemas.microsoft.com/office/drawing/2010/main"/>
            </a:ext>
          </a:extLst>
        </p:spPr>
      </p:pic>
      <p:pic>
        <p:nvPicPr>
          <p:cNvPr id="7" name="Рисунок 6">
            <a:extLst>
              <a:ext uri="{FF2B5EF4-FFF2-40B4-BE49-F238E27FC236}">
                <a16:creationId xmlns:a16="http://schemas.microsoft.com/office/drawing/2014/main" id="{FBBBC7A7-7503-47D0-8201-B9BD7DAE0D4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3324" y="1982974"/>
            <a:ext cx="2359851" cy="1907707"/>
          </a:xfrm>
          <a:prstGeom prst="rect">
            <a:avLst/>
          </a:prstGeom>
          <a:noFill/>
        </p:spPr>
      </p:pic>
      <p:pic>
        <p:nvPicPr>
          <p:cNvPr id="8" name="Рисунок 7">
            <a:extLst>
              <a:ext uri="{FF2B5EF4-FFF2-40B4-BE49-F238E27FC236}">
                <a16:creationId xmlns:a16="http://schemas.microsoft.com/office/drawing/2014/main" id="{223A3626-A7DC-4BC2-91DD-74410A09169A}"/>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128099" y="1982973"/>
            <a:ext cx="2573454" cy="1907707"/>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3;g2a7581625c3_2_5">
            <a:extLst>
              <a:ext uri="{FF2B5EF4-FFF2-40B4-BE49-F238E27FC236}">
                <a16:creationId xmlns:a16="http://schemas.microsoft.com/office/drawing/2014/main" id="{5A64913C-EF30-47B2-9B65-FBC053DC5C4F}"/>
              </a:ext>
            </a:extLst>
          </p:cNvPr>
          <p:cNvSpPr txBox="1">
            <a:spLocks noGrp="1"/>
          </p:cNvSpPr>
          <p:nvPr>
            <p:ph type="title"/>
          </p:nvPr>
        </p:nvSpPr>
        <p:spPr>
          <a:xfrm>
            <a:off x="-457162" y="1260617"/>
            <a:ext cx="11267100" cy="8289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4400"/>
              <a:buFont typeface="Calibri"/>
              <a:buNone/>
            </a:pPr>
            <a:r>
              <a:rPr lang="en-US" sz="2800" b="1" dirty="0">
                <a:solidFill>
                  <a:srgbClr val="2E75B5"/>
                </a:solidFill>
              </a:rPr>
              <a:t>Product life cycle by SimaPro software </a:t>
            </a:r>
            <a:br>
              <a:rPr lang="en-US" sz="2800" b="1" dirty="0">
                <a:solidFill>
                  <a:srgbClr val="2E75B5"/>
                </a:solidFill>
              </a:rPr>
            </a:br>
            <a:r>
              <a:rPr lang="en-US" sz="2000" dirty="0">
                <a:solidFill>
                  <a:srgbClr val="2E75B5"/>
                </a:solidFill>
              </a:rPr>
              <a:t>(CO</a:t>
            </a:r>
            <a:r>
              <a:rPr lang="en-US" sz="1600" dirty="0">
                <a:solidFill>
                  <a:srgbClr val="2E75B5"/>
                </a:solidFill>
              </a:rPr>
              <a:t>2</a:t>
            </a:r>
            <a:r>
              <a:rPr lang="en-US" sz="2000" dirty="0">
                <a:solidFill>
                  <a:srgbClr val="2E75B5"/>
                </a:solidFill>
              </a:rPr>
              <a:t> emissions factor)</a:t>
            </a:r>
            <a:endParaRPr sz="2800" dirty="0">
              <a:solidFill>
                <a:srgbClr val="2E75B5"/>
              </a:solidFill>
            </a:endParaRPr>
          </a:p>
        </p:txBody>
      </p:sp>
      <p:pic>
        <p:nvPicPr>
          <p:cNvPr id="3" name="Рисунок 2">
            <a:extLst>
              <a:ext uri="{FF2B5EF4-FFF2-40B4-BE49-F238E27FC236}">
                <a16:creationId xmlns:a16="http://schemas.microsoft.com/office/drawing/2014/main" id="{2B56FA66-54BB-4546-9717-1B245893DC42}"/>
              </a:ext>
            </a:extLst>
          </p:cNvPr>
          <p:cNvPicPr>
            <a:picLocks noChangeAspect="1"/>
          </p:cNvPicPr>
          <p:nvPr/>
        </p:nvPicPr>
        <p:blipFill>
          <a:blip r:embed="rId3"/>
          <a:stretch>
            <a:fillRect/>
          </a:stretch>
        </p:blipFill>
        <p:spPr>
          <a:xfrm>
            <a:off x="96407" y="2089517"/>
            <a:ext cx="12095593" cy="4560974"/>
          </a:xfrm>
          <a:prstGeom prst="rect">
            <a:avLst/>
          </a:prstGeom>
        </p:spPr>
      </p:pic>
      <p:pic>
        <p:nvPicPr>
          <p:cNvPr id="12" name="Рисунок 11">
            <a:extLst>
              <a:ext uri="{FF2B5EF4-FFF2-40B4-BE49-F238E27FC236}">
                <a16:creationId xmlns:a16="http://schemas.microsoft.com/office/drawing/2014/main" id="{473690A6-E0A8-45BD-AF9D-17CEF86C4FDA}"/>
              </a:ext>
            </a:extLst>
          </p:cNvPr>
          <p:cNvPicPr>
            <a:picLocks noChangeAspect="1"/>
          </p:cNvPicPr>
          <p:nvPr/>
        </p:nvPicPr>
        <p:blipFill>
          <a:blip r:embed="rId4"/>
          <a:stretch>
            <a:fillRect/>
          </a:stretch>
        </p:blipFill>
        <p:spPr>
          <a:xfrm>
            <a:off x="10928336" y="4656272"/>
            <a:ext cx="1258131" cy="2201728"/>
          </a:xfrm>
          <a:prstGeom prst="rect">
            <a:avLst/>
          </a:prstGeom>
        </p:spPr>
      </p:pic>
      <p:pic>
        <p:nvPicPr>
          <p:cNvPr id="19" name="Рисунок 18">
            <a:extLst>
              <a:ext uri="{FF2B5EF4-FFF2-40B4-BE49-F238E27FC236}">
                <a16:creationId xmlns:a16="http://schemas.microsoft.com/office/drawing/2014/main" id="{6D107E8A-158F-4FD6-8E9A-93C5DE84D726}"/>
              </a:ext>
            </a:extLst>
          </p:cNvPr>
          <p:cNvPicPr>
            <a:picLocks noChangeAspect="1"/>
          </p:cNvPicPr>
          <p:nvPr/>
        </p:nvPicPr>
        <p:blipFill rotWithShape="1">
          <a:blip r:embed="rId5"/>
          <a:srcRect r="5376" b="11173"/>
          <a:stretch/>
        </p:blipFill>
        <p:spPr>
          <a:xfrm>
            <a:off x="9490810" y="458053"/>
            <a:ext cx="1967697" cy="2288434"/>
          </a:xfrm>
          <a:prstGeom prst="rect">
            <a:avLst/>
          </a:prstGeom>
          <a:scene3d>
            <a:camera prst="orthographicFront"/>
            <a:lightRig rig="threePt" dir="t"/>
          </a:scene3d>
          <a:sp3d>
            <a:bevelT/>
            <a:bevelB prst="relaxedInset"/>
          </a:sp3d>
        </p:spPr>
      </p:pic>
      <p:pic>
        <p:nvPicPr>
          <p:cNvPr id="13" name="Рисунок 12">
            <a:extLst>
              <a:ext uri="{FF2B5EF4-FFF2-40B4-BE49-F238E27FC236}">
                <a16:creationId xmlns:a16="http://schemas.microsoft.com/office/drawing/2014/main" id="{C483D950-D1A8-4840-AA0A-4D7D6E352C51}"/>
              </a:ext>
            </a:extLst>
          </p:cNvPr>
          <p:cNvPicPr>
            <a:picLocks noChangeAspect="1"/>
          </p:cNvPicPr>
          <p:nvPr/>
        </p:nvPicPr>
        <p:blipFill>
          <a:blip r:embed="rId6"/>
          <a:stretch>
            <a:fillRect/>
          </a:stretch>
        </p:blipFill>
        <p:spPr>
          <a:xfrm flipH="1">
            <a:off x="9216707" y="2262237"/>
            <a:ext cx="855668" cy="534029"/>
          </a:xfrm>
          <a:prstGeom prst="rect">
            <a:avLst/>
          </a:prstGeom>
        </p:spPr>
      </p:pic>
    </p:spTree>
    <p:extLst>
      <p:ext uri="{BB962C8B-B14F-4D97-AF65-F5344CB8AC3E}">
        <p14:creationId xmlns:p14="http://schemas.microsoft.com/office/powerpoint/2010/main" val="11808660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8A5E1BDB-DBEB-4CD8-9E03-D8FAB8A142F5}"/>
              </a:ext>
            </a:extLst>
          </p:cNvPr>
          <p:cNvPicPr>
            <a:picLocks noChangeAspect="1"/>
          </p:cNvPicPr>
          <p:nvPr/>
        </p:nvPicPr>
        <p:blipFill>
          <a:blip r:embed="rId3"/>
          <a:stretch>
            <a:fillRect/>
          </a:stretch>
        </p:blipFill>
        <p:spPr>
          <a:xfrm>
            <a:off x="372745" y="2021163"/>
            <a:ext cx="11446509" cy="4014294"/>
          </a:xfrm>
          <a:prstGeom prst="rect">
            <a:avLst/>
          </a:prstGeom>
        </p:spPr>
      </p:pic>
      <p:sp>
        <p:nvSpPr>
          <p:cNvPr id="6" name="Google Shape;63;g2a7581625c3_2_5">
            <a:extLst>
              <a:ext uri="{FF2B5EF4-FFF2-40B4-BE49-F238E27FC236}">
                <a16:creationId xmlns:a16="http://schemas.microsoft.com/office/drawing/2014/main" id="{DDF6413B-A195-4BD3-B5BC-701BB8817C7E}"/>
              </a:ext>
            </a:extLst>
          </p:cNvPr>
          <p:cNvSpPr txBox="1">
            <a:spLocks noGrp="1"/>
          </p:cNvSpPr>
          <p:nvPr>
            <p:ph type="title"/>
          </p:nvPr>
        </p:nvSpPr>
        <p:spPr>
          <a:xfrm>
            <a:off x="770595" y="1137616"/>
            <a:ext cx="11267100" cy="41339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4400"/>
              <a:buFont typeface="Calibri"/>
              <a:buNone/>
            </a:pPr>
            <a:r>
              <a:rPr lang="en-US" sz="2800" b="1" dirty="0">
                <a:solidFill>
                  <a:srgbClr val="2E75B5"/>
                </a:solidFill>
              </a:rPr>
              <a:t>The most relevant impact categories </a:t>
            </a:r>
            <a:br>
              <a:rPr lang="en-US" sz="2800" b="1" dirty="0">
                <a:solidFill>
                  <a:srgbClr val="2E75B5"/>
                </a:solidFill>
              </a:rPr>
            </a:br>
            <a:br>
              <a:rPr lang="uk-UA" sz="1800" b="0" i="0" dirty="0">
                <a:solidFill>
                  <a:schemeClr val="accent5"/>
                </a:solidFill>
                <a:effectLst/>
                <a:latin typeface="+mn-lt"/>
              </a:rPr>
            </a:br>
            <a:r>
              <a:rPr lang="en-US" sz="2000" b="1" dirty="0">
                <a:solidFill>
                  <a:srgbClr val="2E75B5"/>
                </a:solidFill>
              </a:rPr>
              <a:t>Climate change – 31,6 %, Particulate matter – 16,1 %, Acidification – 12,9%, Ecotoxicity, freshwater 8 %</a:t>
            </a:r>
            <a:br>
              <a:rPr lang="uk-UA" sz="2000" dirty="0">
                <a:solidFill>
                  <a:srgbClr val="2E75B5"/>
                </a:solidFill>
              </a:rPr>
            </a:br>
            <a:br>
              <a:rPr lang="uk-UA" sz="2000" dirty="0">
                <a:solidFill>
                  <a:srgbClr val="2E75B5"/>
                </a:solidFill>
              </a:rPr>
            </a:br>
            <a:br>
              <a:rPr lang="uk-UA" sz="1800" b="0" i="0" dirty="0">
                <a:solidFill>
                  <a:schemeClr val="accent5"/>
                </a:solidFill>
                <a:effectLst/>
                <a:latin typeface="+mn-lt"/>
              </a:rPr>
            </a:br>
            <a:br>
              <a:rPr lang="uk-UA" sz="1800" b="0" i="0" dirty="0">
                <a:solidFill>
                  <a:schemeClr val="accent5"/>
                </a:solidFill>
                <a:effectLst/>
                <a:latin typeface="+mn-lt"/>
              </a:rPr>
            </a:br>
            <a:endParaRPr sz="1800" b="1" dirty="0">
              <a:solidFill>
                <a:schemeClr val="accent5"/>
              </a:solidFill>
              <a:latin typeface="+mn-lt"/>
            </a:endParaRPr>
          </a:p>
        </p:txBody>
      </p:sp>
      <p:sp>
        <p:nvSpPr>
          <p:cNvPr id="7" name="TextBox 6">
            <a:extLst>
              <a:ext uri="{FF2B5EF4-FFF2-40B4-BE49-F238E27FC236}">
                <a16:creationId xmlns:a16="http://schemas.microsoft.com/office/drawing/2014/main" id="{51A6ABE8-D241-4421-9356-7A246C618237}"/>
              </a:ext>
            </a:extLst>
          </p:cNvPr>
          <p:cNvSpPr txBox="1"/>
          <p:nvPr/>
        </p:nvSpPr>
        <p:spPr>
          <a:xfrm>
            <a:off x="1188720" y="3840481"/>
            <a:ext cx="640080" cy="276999"/>
          </a:xfrm>
          <a:prstGeom prst="rect">
            <a:avLst/>
          </a:prstGeom>
          <a:noFill/>
        </p:spPr>
        <p:txBody>
          <a:bodyPr wrap="square" rtlCol="0">
            <a:spAutoFit/>
          </a:bodyPr>
          <a:lstStyle/>
          <a:p>
            <a:r>
              <a:rPr lang="uk-UA" sz="1200" b="1" dirty="0"/>
              <a:t>31</a:t>
            </a:r>
            <a:r>
              <a:rPr lang="en-US" sz="1200" b="1" dirty="0"/>
              <a:t>.</a:t>
            </a:r>
            <a:r>
              <a:rPr lang="uk-UA" sz="1200" b="1" dirty="0"/>
              <a:t>6</a:t>
            </a:r>
            <a:r>
              <a:rPr lang="uk-UA" sz="1200" dirty="0"/>
              <a:t>%</a:t>
            </a:r>
            <a:endParaRPr lang="ru-RU" sz="1200" dirty="0"/>
          </a:p>
        </p:txBody>
      </p:sp>
      <p:sp>
        <p:nvSpPr>
          <p:cNvPr id="8" name="TextBox 7">
            <a:extLst>
              <a:ext uri="{FF2B5EF4-FFF2-40B4-BE49-F238E27FC236}">
                <a16:creationId xmlns:a16="http://schemas.microsoft.com/office/drawing/2014/main" id="{5F774060-B59D-4980-B604-60CF1702A7A1}"/>
              </a:ext>
            </a:extLst>
          </p:cNvPr>
          <p:cNvSpPr txBox="1"/>
          <p:nvPr/>
        </p:nvSpPr>
        <p:spPr>
          <a:xfrm>
            <a:off x="1828800" y="4276300"/>
            <a:ext cx="640080" cy="276999"/>
          </a:xfrm>
          <a:prstGeom prst="rect">
            <a:avLst/>
          </a:prstGeom>
          <a:noFill/>
        </p:spPr>
        <p:txBody>
          <a:bodyPr wrap="square" rtlCol="0">
            <a:spAutoFit/>
          </a:bodyPr>
          <a:lstStyle/>
          <a:p>
            <a:r>
              <a:rPr lang="uk-UA" sz="1200" b="1" dirty="0"/>
              <a:t>16</a:t>
            </a:r>
            <a:r>
              <a:rPr lang="en-US" sz="1200" b="1" dirty="0"/>
              <a:t>.</a:t>
            </a:r>
            <a:r>
              <a:rPr lang="uk-UA" sz="1200" b="1" dirty="0"/>
              <a:t>1</a:t>
            </a:r>
            <a:r>
              <a:rPr lang="uk-UA" sz="1200" dirty="0"/>
              <a:t>%</a:t>
            </a:r>
            <a:endParaRPr lang="ru-RU" sz="1200" dirty="0"/>
          </a:p>
        </p:txBody>
      </p:sp>
      <p:sp>
        <p:nvSpPr>
          <p:cNvPr id="9" name="TextBox 8">
            <a:extLst>
              <a:ext uri="{FF2B5EF4-FFF2-40B4-BE49-F238E27FC236}">
                <a16:creationId xmlns:a16="http://schemas.microsoft.com/office/drawing/2014/main" id="{2D4F84CA-0C98-4498-8845-0604A4C944A6}"/>
              </a:ext>
            </a:extLst>
          </p:cNvPr>
          <p:cNvSpPr txBox="1"/>
          <p:nvPr/>
        </p:nvSpPr>
        <p:spPr>
          <a:xfrm>
            <a:off x="2468880" y="4435120"/>
            <a:ext cx="640080" cy="276999"/>
          </a:xfrm>
          <a:prstGeom prst="rect">
            <a:avLst/>
          </a:prstGeom>
          <a:noFill/>
        </p:spPr>
        <p:txBody>
          <a:bodyPr wrap="square" rtlCol="0">
            <a:spAutoFit/>
          </a:bodyPr>
          <a:lstStyle/>
          <a:p>
            <a:r>
              <a:rPr lang="uk-UA" sz="1200" b="1" dirty="0"/>
              <a:t>12</a:t>
            </a:r>
            <a:r>
              <a:rPr lang="en-US" sz="1200" b="1" dirty="0"/>
              <a:t>.</a:t>
            </a:r>
            <a:r>
              <a:rPr lang="uk-UA" sz="1200" b="1" dirty="0"/>
              <a:t>9</a:t>
            </a:r>
            <a:r>
              <a:rPr lang="uk-UA" sz="1200" dirty="0"/>
              <a:t>%</a:t>
            </a:r>
            <a:endParaRPr lang="ru-RU" sz="1200" dirty="0"/>
          </a:p>
        </p:txBody>
      </p:sp>
      <p:sp>
        <p:nvSpPr>
          <p:cNvPr id="10" name="TextBox 9">
            <a:extLst>
              <a:ext uri="{FF2B5EF4-FFF2-40B4-BE49-F238E27FC236}">
                <a16:creationId xmlns:a16="http://schemas.microsoft.com/office/drawing/2014/main" id="{9310DB75-6052-4C1A-94C3-96ACB2A48ECB}"/>
              </a:ext>
            </a:extLst>
          </p:cNvPr>
          <p:cNvSpPr txBox="1"/>
          <p:nvPr/>
        </p:nvSpPr>
        <p:spPr>
          <a:xfrm>
            <a:off x="3180080" y="4575238"/>
            <a:ext cx="640080" cy="276999"/>
          </a:xfrm>
          <a:prstGeom prst="rect">
            <a:avLst/>
          </a:prstGeom>
          <a:noFill/>
        </p:spPr>
        <p:txBody>
          <a:bodyPr wrap="square" rtlCol="0">
            <a:spAutoFit/>
          </a:bodyPr>
          <a:lstStyle/>
          <a:p>
            <a:r>
              <a:rPr lang="uk-UA" sz="1200" b="1" dirty="0"/>
              <a:t>8</a:t>
            </a:r>
            <a:r>
              <a:rPr lang="en-US" sz="1200" b="1" dirty="0"/>
              <a:t>.</a:t>
            </a:r>
            <a:r>
              <a:rPr lang="uk-UA" sz="1200" b="1" dirty="0"/>
              <a:t>0</a:t>
            </a:r>
            <a:r>
              <a:rPr lang="uk-UA" sz="1200" dirty="0"/>
              <a:t>%</a:t>
            </a:r>
            <a:endParaRPr lang="ru-RU" sz="1200" dirty="0"/>
          </a:p>
        </p:txBody>
      </p:sp>
    </p:spTree>
    <p:extLst>
      <p:ext uri="{BB962C8B-B14F-4D97-AF65-F5344CB8AC3E}">
        <p14:creationId xmlns:p14="http://schemas.microsoft.com/office/powerpoint/2010/main" val="41731527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3;g2a7581625c3_2_5">
            <a:extLst>
              <a:ext uri="{FF2B5EF4-FFF2-40B4-BE49-F238E27FC236}">
                <a16:creationId xmlns:a16="http://schemas.microsoft.com/office/drawing/2014/main" id="{5A64913C-EF30-47B2-9B65-FBC053DC5C4F}"/>
              </a:ext>
            </a:extLst>
          </p:cNvPr>
          <p:cNvSpPr txBox="1">
            <a:spLocks noGrp="1"/>
          </p:cNvSpPr>
          <p:nvPr>
            <p:ph type="title"/>
          </p:nvPr>
        </p:nvSpPr>
        <p:spPr>
          <a:xfrm>
            <a:off x="1076993" y="987841"/>
            <a:ext cx="11267100" cy="8289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4400"/>
              <a:buFont typeface="Calibri"/>
              <a:buNone/>
            </a:pPr>
            <a:r>
              <a:rPr lang="en-US" sz="2800" b="1" dirty="0">
                <a:solidFill>
                  <a:srgbClr val="2E75B5"/>
                </a:solidFill>
              </a:rPr>
              <a:t>Most impactful LC stages </a:t>
            </a:r>
            <a:br>
              <a:rPr lang="en-US" sz="2800" b="1" dirty="0">
                <a:solidFill>
                  <a:srgbClr val="2E75B5"/>
                </a:solidFill>
              </a:rPr>
            </a:br>
            <a:r>
              <a:rPr lang="ro-MD" sz="1800" b="1" dirty="0">
                <a:solidFill>
                  <a:srgbClr val="2E75B5"/>
                </a:solidFill>
              </a:rPr>
              <a:t>&amp;</a:t>
            </a:r>
            <a:r>
              <a:rPr lang="ro-MD" sz="2800" b="1" dirty="0">
                <a:solidFill>
                  <a:srgbClr val="2E75B5"/>
                </a:solidFill>
              </a:rPr>
              <a:t> </a:t>
            </a:r>
            <a:r>
              <a:rPr lang="en-US" sz="1800" b="1" dirty="0">
                <a:solidFill>
                  <a:srgbClr val="2E75B5"/>
                </a:solidFill>
              </a:rPr>
              <a:t>Allocation of 16 environmental impact categories across</a:t>
            </a:r>
            <a:r>
              <a:rPr lang="uk-UA" sz="1800" b="1" dirty="0">
                <a:solidFill>
                  <a:srgbClr val="2E75B5"/>
                </a:solidFill>
              </a:rPr>
              <a:t> </a:t>
            </a:r>
            <a:r>
              <a:rPr lang="en-US" sz="1800" b="1" dirty="0">
                <a:solidFill>
                  <a:srgbClr val="2E75B5"/>
                </a:solidFill>
              </a:rPr>
              <a:t>snEco life cycle stages</a:t>
            </a:r>
            <a:br>
              <a:rPr lang="ro-MD" sz="1800" b="1" dirty="0">
                <a:solidFill>
                  <a:srgbClr val="2E75B5"/>
                </a:solidFill>
              </a:rPr>
            </a:br>
            <a:endParaRPr sz="2800" b="1" dirty="0">
              <a:solidFill>
                <a:srgbClr val="2E75B5"/>
              </a:solidFill>
            </a:endParaRPr>
          </a:p>
        </p:txBody>
      </p:sp>
      <p:pic>
        <p:nvPicPr>
          <p:cNvPr id="5" name="Рисунок 4">
            <a:extLst>
              <a:ext uri="{FF2B5EF4-FFF2-40B4-BE49-F238E27FC236}">
                <a16:creationId xmlns:a16="http://schemas.microsoft.com/office/drawing/2014/main" id="{F4520CA1-2930-4629-9A3C-8200EE119645}"/>
              </a:ext>
            </a:extLst>
          </p:cNvPr>
          <p:cNvPicPr>
            <a:picLocks noChangeAspect="1"/>
          </p:cNvPicPr>
          <p:nvPr/>
        </p:nvPicPr>
        <p:blipFill>
          <a:blip r:embed="rId3"/>
          <a:stretch>
            <a:fillRect/>
          </a:stretch>
        </p:blipFill>
        <p:spPr>
          <a:xfrm>
            <a:off x="846082" y="2100538"/>
            <a:ext cx="10784042" cy="3685456"/>
          </a:xfrm>
          <a:prstGeom prst="rect">
            <a:avLst/>
          </a:prstGeom>
        </p:spPr>
      </p:pic>
      <p:sp>
        <p:nvSpPr>
          <p:cNvPr id="11" name="TextBox 10">
            <a:extLst>
              <a:ext uri="{FF2B5EF4-FFF2-40B4-BE49-F238E27FC236}">
                <a16:creationId xmlns:a16="http://schemas.microsoft.com/office/drawing/2014/main" id="{27B5B24F-74B6-4D56-8A82-4558BE19BC9E}"/>
              </a:ext>
            </a:extLst>
          </p:cNvPr>
          <p:cNvSpPr txBox="1"/>
          <p:nvPr/>
        </p:nvSpPr>
        <p:spPr>
          <a:xfrm>
            <a:off x="3029095" y="3804766"/>
            <a:ext cx="640080" cy="276999"/>
          </a:xfrm>
          <a:prstGeom prst="rect">
            <a:avLst/>
          </a:prstGeom>
          <a:noFill/>
        </p:spPr>
        <p:txBody>
          <a:bodyPr wrap="square" rtlCol="0">
            <a:spAutoFit/>
          </a:bodyPr>
          <a:lstStyle/>
          <a:p>
            <a:r>
              <a:rPr lang="ro-MD" sz="1200" b="1" dirty="0"/>
              <a:t>75</a:t>
            </a:r>
            <a:r>
              <a:rPr lang="en-US" sz="1200" b="1" dirty="0"/>
              <a:t>.</a:t>
            </a:r>
            <a:r>
              <a:rPr lang="ro-MD" sz="1200" b="1" dirty="0"/>
              <a:t>5</a:t>
            </a:r>
            <a:r>
              <a:rPr lang="uk-UA" sz="1200" b="1" dirty="0"/>
              <a:t>%</a:t>
            </a:r>
            <a:endParaRPr lang="ru-RU" sz="1200" b="1" dirty="0"/>
          </a:p>
        </p:txBody>
      </p:sp>
      <p:sp>
        <p:nvSpPr>
          <p:cNvPr id="14" name="TextBox 13">
            <a:extLst>
              <a:ext uri="{FF2B5EF4-FFF2-40B4-BE49-F238E27FC236}">
                <a16:creationId xmlns:a16="http://schemas.microsoft.com/office/drawing/2014/main" id="{37248FD2-4B1D-4731-8421-634AC960CCB2}"/>
              </a:ext>
            </a:extLst>
          </p:cNvPr>
          <p:cNvSpPr txBox="1"/>
          <p:nvPr/>
        </p:nvSpPr>
        <p:spPr>
          <a:xfrm>
            <a:off x="7357449" y="4380934"/>
            <a:ext cx="640080" cy="276999"/>
          </a:xfrm>
          <a:prstGeom prst="rect">
            <a:avLst/>
          </a:prstGeom>
          <a:noFill/>
        </p:spPr>
        <p:txBody>
          <a:bodyPr wrap="square" rtlCol="0">
            <a:spAutoFit/>
          </a:bodyPr>
          <a:lstStyle/>
          <a:p>
            <a:r>
              <a:rPr lang="ro-MD" sz="1200" b="1" dirty="0">
                <a:effectLst/>
                <a:latin typeface="Calibri" panose="020F0502020204030204" pitchFamily="34" charset="0"/>
                <a:ea typeface="Calibri" panose="020F0502020204030204" pitchFamily="34" charset="0"/>
              </a:rPr>
              <a:t>4</a:t>
            </a:r>
            <a:r>
              <a:rPr lang="en-US" sz="1200" b="1" dirty="0">
                <a:effectLst/>
                <a:latin typeface="Calibri" panose="020F0502020204030204" pitchFamily="34" charset="0"/>
                <a:ea typeface="Calibri" panose="020F0502020204030204" pitchFamily="34" charset="0"/>
              </a:rPr>
              <a:t>.</a:t>
            </a:r>
            <a:r>
              <a:rPr lang="ro-MD" sz="1200" b="1" dirty="0">
                <a:effectLst/>
                <a:latin typeface="Calibri" panose="020F0502020204030204" pitchFamily="34" charset="0"/>
                <a:ea typeface="Calibri" panose="020F0502020204030204" pitchFamily="34" charset="0"/>
              </a:rPr>
              <a:t>66</a:t>
            </a:r>
            <a:r>
              <a:rPr lang="uk-UA" sz="1200" b="1" dirty="0"/>
              <a:t>%</a:t>
            </a:r>
            <a:endParaRPr lang="ru-RU" sz="1200" b="1" dirty="0"/>
          </a:p>
        </p:txBody>
      </p:sp>
      <p:sp>
        <p:nvSpPr>
          <p:cNvPr id="15" name="TextBox 14">
            <a:extLst>
              <a:ext uri="{FF2B5EF4-FFF2-40B4-BE49-F238E27FC236}">
                <a16:creationId xmlns:a16="http://schemas.microsoft.com/office/drawing/2014/main" id="{28D284F1-9E4D-4FDF-841E-BF97190F1E95}"/>
              </a:ext>
            </a:extLst>
          </p:cNvPr>
          <p:cNvSpPr txBox="1"/>
          <p:nvPr/>
        </p:nvSpPr>
        <p:spPr>
          <a:xfrm>
            <a:off x="8370233" y="4242434"/>
            <a:ext cx="640080" cy="276999"/>
          </a:xfrm>
          <a:prstGeom prst="rect">
            <a:avLst/>
          </a:prstGeom>
          <a:noFill/>
        </p:spPr>
        <p:txBody>
          <a:bodyPr wrap="square" rtlCol="0">
            <a:spAutoFit/>
          </a:bodyPr>
          <a:lstStyle/>
          <a:p>
            <a:r>
              <a:rPr lang="ro-MD" sz="1200" b="1" dirty="0">
                <a:effectLst/>
                <a:latin typeface="Calibri" panose="020F0502020204030204" pitchFamily="34" charset="0"/>
                <a:ea typeface="Calibri" panose="020F0502020204030204" pitchFamily="34" charset="0"/>
              </a:rPr>
              <a:t>7</a:t>
            </a:r>
            <a:r>
              <a:rPr lang="en-US" sz="1200" b="1" dirty="0">
                <a:latin typeface="Calibri" panose="020F0502020204030204" pitchFamily="34" charset="0"/>
                <a:ea typeface="Calibri" panose="020F0502020204030204" pitchFamily="34" charset="0"/>
              </a:rPr>
              <a:t>.</a:t>
            </a:r>
            <a:r>
              <a:rPr lang="ro-MD" sz="1200" b="1" dirty="0">
                <a:effectLst/>
                <a:latin typeface="Calibri" panose="020F0502020204030204" pitchFamily="34" charset="0"/>
                <a:ea typeface="Calibri" panose="020F0502020204030204" pitchFamily="34" charset="0"/>
              </a:rPr>
              <a:t>57</a:t>
            </a:r>
            <a:r>
              <a:rPr lang="uk-UA" sz="1200" b="1" dirty="0"/>
              <a:t>%</a:t>
            </a:r>
            <a:endParaRPr lang="ru-RU" sz="1200" b="1" dirty="0"/>
          </a:p>
        </p:txBody>
      </p:sp>
      <p:sp>
        <p:nvSpPr>
          <p:cNvPr id="16" name="TextBox 15">
            <a:extLst>
              <a:ext uri="{FF2B5EF4-FFF2-40B4-BE49-F238E27FC236}">
                <a16:creationId xmlns:a16="http://schemas.microsoft.com/office/drawing/2014/main" id="{96AC7616-14F0-47E7-BA25-E31CA3818883}"/>
              </a:ext>
            </a:extLst>
          </p:cNvPr>
          <p:cNvSpPr txBox="1"/>
          <p:nvPr/>
        </p:nvSpPr>
        <p:spPr>
          <a:xfrm>
            <a:off x="6390503" y="4242435"/>
            <a:ext cx="640080" cy="276999"/>
          </a:xfrm>
          <a:prstGeom prst="rect">
            <a:avLst/>
          </a:prstGeom>
          <a:noFill/>
        </p:spPr>
        <p:txBody>
          <a:bodyPr wrap="square" rtlCol="0">
            <a:spAutoFit/>
          </a:bodyPr>
          <a:lstStyle/>
          <a:p>
            <a:r>
              <a:rPr lang="en-US" sz="1200" b="1" dirty="0">
                <a:effectLst/>
                <a:latin typeface="Calibri" panose="020F0502020204030204" pitchFamily="34" charset="0"/>
                <a:ea typeface="Calibri" panose="020F0502020204030204" pitchFamily="34" charset="0"/>
              </a:rPr>
              <a:t>9.67</a:t>
            </a:r>
            <a:r>
              <a:rPr lang="uk-UA" sz="1200" b="1" dirty="0"/>
              <a:t>%</a:t>
            </a:r>
            <a:endParaRPr lang="ru-RU" sz="1200" b="1" dirty="0"/>
          </a:p>
        </p:txBody>
      </p:sp>
      <p:sp>
        <p:nvSpPr>
          <p:cNvPr id="17" name="TextBox 16">
            <a:extLst>
              <a:ext uri="{FF2B5EF4-FFF2-40B4-BE49-F238E27FC236}">
                <a16:creationId xmlns:a16="http://schemas.microsoft.com/office/drawing/2014/main" id="{B8819B5C-AEAF-4A3B-B222-2ECD49318F78}"/>
              </a:ext>
            </a:extLst>
          </p:cNvPr>
          <p:cNvSpPr txBox="1"/>
          <p:nvPr/>
        </p:nvSpPr>
        <p:spPr>
          <a:xfrm>
            <a:off x="9493786" y="4380933"/>
            <a:ext cx="640080" cy="276999"/>
          </a:xfrm>
          <a:prstGeom prst="rect">
            <a:avLst/>
          </a:prstGeom>
          <a:noFill/>
        </p:spPr>
        <p:txBody>
          <a:bodyPr wrap="square" rtlCol="0">
            <a:spAutoFit/>
          </a:bodyPr>
          <a:lstStyle/>
          <a:p>
            <a:r>
              <a:rPr lang="ro-MD" sz="1200" b="1" dirty="0">
                <a:effectLst/>
                <a:latin typeface="Calibri" panose="020F0502020204030204" pitchFamily="34" charset="0"/>
                <a:ea typeface="Calibri" panose="020F0502020204030204" pitchFamily="34" charset="0"/>
              </a:rPr>
              <a:t>2</a:t>
            </a:r>
            <a:r>
              <a:rPr lang="en-US" sz="1200" b="1" dirty="0">
                <a:effectLst/>
                <a:latin typeface="Calibri" panose="020F0502020204030204" pitchFamily="34" charset="0"/>
                <a:ea typeface="Calibri" panose="020F0502020204030204" pitchFamily="34" charset="0"/>
              </a:rPr>
              <a:t>.</a:t>
            </a:r>
            <a:r>
              <a:rPr lang="ro-MD" sz="1200" b="1" dirty="0">
                <a:effectLst/>
                <a:latin typeface="Calibri" panose="020F0502020204030204" pitchFamily="34" charset="0"/>
                <a:ea typeface="Calibri" panose="020F0502020204030204" pitchFamily="34" charset="0"/>
              </a:rPr>
              <a:t>37</a:t>
            </a:r>
            <a:r>
              <a:rPr lang="uk-UA" sz="1200" b="1" dirty="0"/>
              <a:t>%</a:t>
            </a:r>
            <a:endParaRPr lang="ru-RU" sz="1200" b="1" dirty="0"/>
          </a:p>
        </p:txBody>
      </p:sp>
      <p:sp>
        <p:nvSpPr>
          <p:cNvPr id="18" name="TextBox 17">
            <a:extLst>
              <a:ext uri="{FF2B5EF4-FFF2-40B4-BE49-F238E27FC236}">
                <a16:creationId xmlns:a16="http://schemas.microsoft.com/office/drawing/2014/main" id="{9CD882E7-3CD0-49A2-B3BD-45FF4B017A22}"/>
              </a:ext>
            </a:extLst>
          </p:cNvPr>
          <p:cNvSpPr txBox="1"/>
          <p:nvPr/>
        </p:nvSpPr>
        <p:spPr>
          <a:xfrm>
            <a:off x="10499067" y="4519432"/>
            <a:ext cx="839348" cy="276999"/>
          </a:xfrm>
          <a:prstGeom prst="rect">
            <a:avLst/>
          </a:prstGeom>
          <a:noFill/>
        </p:spPr>
        <p:txBody>
          <a:bodyPr wrap="square" rtlCol="0">
            <a:spAutoFit/>
          </a:bodyPr>
          <a:lstStyle/>
          <a:p>
            <a:r>
              <a:rPr lang="ro-MD" sz="1200" b="1" dirty="0">
                <a:latin typeface="Calibri" panose="020F0502020204030204" pitchFamily="34" charset="0"/>
                <a:ea typeface="Calibri" panose="020F0502020204030204" pitchFamily="34" charset="0"/>
              </a:rPr>
              <a:t>0</a:t>
            </a:r>
            <a:r>
              <a:rPr lang="en-US" sz="1200" b="1" dirty="0">
                <a:latin typeface="Calibri" panose="020F0502020204030204" pitchFamily="34" charset="0"/>
                <a:ea typeface="Calibri" panose="020F0502020204030204" pitchFamily="34" charset="0"/>
              </a:rPr>
              <a:t>.</a:t>
            </a:r>
            <a:r>
              <a:rPr lang="ro-MD" sz="1200" b="1" dirty="0">
                <a:latin typeface="Calibri" panose="020F0502020204030204" pitchFamily="34" charset="0"/>
                <a:ea typeface="Calibri" panose="020F0502020204030204" pitchFamily="34" charset="0"/>
              </a:rPr>
              <a:t>0175</a:t>
            </a:r>
            <a:r>
              <a:rPr lang="uk-UA" sz="1200" b="1" dirty="0"/>
              <a:t>%</a:t>
            </a:r>
            <a:endParaRPr lang="ru-RU" sz="1200" b="1" dirty="0"/>
          </a:p>
        </p:txBody>
      </p:sp>
      <p:sp>
        <p:nvSpPr>
          <p:cNvPr id="19" name="TextBox 18">
            <a:extLst>
              <a:ext uri="{FF2B5EF4-FFF2-40B4-BE49-F238E27FC236}">
                <a16:creationId xmlns:a16="http://schemas.microsoft.com/office/drawing/2014/main" id="{2A532C8B-A971-4111-8390-F169943CBC8D}"/>
              </a:ext>
            </a:extLst>
          </p:cNvPr>
          <p:cNvSpPr txBox="1"/>
          <p:nvPr/>
        </p:nvSpPr>
        <p:spPr>
          <a:xfrm>
            <a:off x="4097558" y="4380932"/>
            <a:ext cx="640080" cy="276999"/>
          </a:xfrm>
          <a:prstGeom prst="rect">
            <a:avLst/>
          </a:prstGeom>
          <a:noFill/>
        </p:spPr>
        <p:txBody>
          <a:bodyPr wrap="square" rtlCol="0">
            <a:spAutoFit/>
          </a:bodyPr>
          <a:lstStyle/>
          <a:p>
            <a:r>
              <a:rPr lang="ro-MD" sz="1200" b="1" dirty="0">
                <a:effectLst/>
                <a:latin typeface="Calibri" panose="020F0502020204030204" pitchFamily="34" charset="0"/>
                <a:ea typeface="Calibri" panose="020F0502020204030204" pitchFamily="34" charset="0"/>
              </a:rPr>
              <a:t>1</a:t>
            </a:r>
            <a:r>
              <a:rPr lang="en-US" sz="1200" b="1" dirty="0">
                <a:effectLst/>
                <a:latin typeface="Calibri" panose="020F0502020204030204" pitchFamily="34" charset="0"/>
                <a:ea typeface="Calibri" panose="020F0502020204030204" pitchFamily="34" charset="0"/>
              </a:rPr>
              <a:t>.</a:t>
            </a:r>
            <a:r>
              <a:rPr lang="ro-MD" sz="1200" b="1" dirty="0">
                <a:effectLst/>
                <a:latin typeface="Calibri" panose="020F0502020204030204" pitchFamily="34" charset="0"/>
                <a:ea typeface="Calibri" panose="020F0502020204030204" pitchFamily="34" charset="0"/>
              </a:rPr>
              <a:t>16</a:t>
            </a:r>
            <a:r>
              <a:rPr lang="uk-UA" sz="1200" b="1" dirty="0"/>
              <a:t>%</a:t>
            </a:r>
            <a:endParaRPr lang="ru-RU" sz="1200" b="1" dirty="0"/>
          </a:p>
        </p:txBody>
      </p:sp>
      <p:sp>
        <p:nvSpPr>
          <p:cNvPr id="8" name="TextBox 7">
            <a:extLst>
              <a:ext uri="{FF2B5EF4-FFF2-40B4-BE49-F238E27FC236}">
                <a16:creationId xmlns:a16="http://schemas.microsoft.com/office/drawing/2014/main" id="{0B31E44A-E6D1-4C90-9803-2B5C90820876}"/>
              </a:ext>
            </a:extLst>
          </p:cNvPr>
          <p:cNvSpPr txBox="1"/>
          <p:nvPr/>
        </p:nvSpPr>
        <p:spPr>
          <a:xfrm>
            <a:off x="4922314" y="1781552"/>
            <a:ext cx="4216537" cy="400110"/>
          </a:xfrm>
          <a:prstGeom prst="rect">
            <a:avLst/>
          </a:prstGeom>
          <a:noFill/>
        </p:spPr>
        <p:txBody>
          <a:bodyPr wrap="square" rtlCol="0">
            <a:spAutoFit/>
          </a:bodyPr>
          <a:lstStyle/>
          <a:p>
            <a:r>
              <a:rPr lang="ro-MD" sz="2000" dirty="0">
                <a:solidFill>
                  <a:srgbClr val="2E75B5"/>
                </a:solidFill>
              </a:rPr>
              <a:t>Diary farm 75,5%, packaging 9,67%</a:t>
            </a:r>
            <a:endParaRPr lang="ru-RU" sz="2000" dirty="0"/>
          </a:p>
        </p:txBody>
      </p:sp>
    </p:spTree>
    <p:extLst>
      <p:ext uri="{BB962C8B-B14F-4D97-AF65-F5344CB8AC3E}">
        <p14:creationId xmlns:p14="http://schemas.microsoft.com/office/powerpoint/2010/main" val="32454817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DC98E09-A495-450E-B0CF-433469A47825}"/>
              </a:ext>
            </a:extLst>
          </p:cNvPr>
          <p:cNvSpPr txBox="1"/>
          <p:nvPr/>
        </p:nvSpPr>
        <p:spPr>
          <a:xfrm>
            <a:off x="711200" y="1949569"/>
            <a:ext cx="10769600" cy="4278094"/>
          </a:xfrm>
          <a:prstGeom prst="rect">
            <a:avLst/>
          </a:prstGeom>
          <a:noFill/>
        </p:spPr>
        <p:txBody>
          <a:bodyPr wrap="square">
            <a:spAutoFit/>
          </a:bodyPr>
          <a:lstStyle/>
          <a:p>
            <a:pPr algn="just">
              <a:spcAft>
                <a:spcPts val="800"/>
              </a:spcAft>
            </a:pPr>
            <a:r>
              <a:rPr lang="en-US" sz="1800" b="1"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Sustainable raw material sourcing |</a:t>
            </a:r>
            <a:r>
              <a:rPr lang="en-US" sz="18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Climate change (31,6 %) is identified as the most important impact category. Milk production is a significant contributor across a wide range of environmental impact categories, including particulate matter, acidification, and freshwater ecotoxicity.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Therefore, it remains essential to prioritize milk suppliers that adhere to the best available sustainable practices when making procurement decisions.</a:t>
            </a:r>
            <a:endParaRPr lang="ru-RU" sz="20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1800" b="1"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Reducing packaging and shipping waste|</a:t>
            </a:r>
            <a:r>
              <a:rPr lang="en-US" sz="18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98% of transport package, raw materials and primary product package is landfilled in Ukraine contributing to climate change primarily through the release of methane and carbon dioxide, as well as through associated processes such as transportation emissions and land use changes. To mitigate these impacts,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strategies aimed at minimizing the materials used</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optimizing packaging design, improving shipping efficiency</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partner with recycling facilities </a:t>
            </a:r>
            <a:r>
              <a:rPr lang="en-US" sz="1800" dirty="0">
                <a:effectLst/>
                <a:latin typeface="Calibri" panose="020F0502020204030204" pitchFamily="34" charset="0"/>
                <a:ea typeface="Calibri" panose="020F0502020204030204" pitchFamily="34" charset="0"/>
                <a:cs typeface="Times New Roman" panose="02020603050405020304" pitchFamily="18" charset="0"/>
              </a:rPr>
              <a:t>or third-party organizations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to facilitate the recycling of packaging materials </a:t>
            </a:r>
            <a:r>
              <a:rPr lang="en-US" sz="1800" dirty="0">
                <a:effectLst/>
                <a:latin typeface="Calibri" panose="020F0502020204030204" pitchFamily="34" charset="0"/>
                <a:ea typeface="Calibri" panose="020F0502020204030204" pitchFamily="34" charset="0"/>
                <a:cs typeface="Times New Roman" panose="02020603050405020304" pitchFamily="18" charset="0"/>
              </a:rPr>
              <a:t>can be considered.</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1800" b="1"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Environmentally-friendly shipping practices |</a:t>
            </a:r>
            <a:r>
              <a:rPr lang="en-US" sz="18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To minimize the climate impact of raw material transportation, prioritize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eco-friendly transport methods, optimize logistics networks </a:t>
            </a:r>
            <a:r>
              <a:rPr lang="en-US" sz="1800" dirty="0">
                <a:effectLst/>
                <a:latin typeface="Calibri" panose="020F0502020204030204" pitchFamily="34" charset="0"/>
                <a:ea typeface="Calibri" panose="020F0502020204030204" pitchFamily="34" charset="0"/>
                <a:cs typeface="Times New Roman" panose="02020603050405020304" pitchFamily="18" charset="0"/>
              </a:rPr>
              <a:t>by sourcing local suppliers, and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implement bulk delivery strategies.</a:t>
            </a:r>
            <a:endParaRPr lang="ru-RU" sz="20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18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 </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0D5790F8-A0EB-426E-A586-EBA9CAEC7D82}"/>
              </a:ext>
            </a:extLst>
          </p:cNvPr>
          <p:cNvSpPr txBox="1"/>
          <p:nvPr/>
        </p:nvSpPr>
        <p:spPr>
          <a:xfrm>
            <a:off x="3159760" y="1261447"/>
            <a:ext cx="6360160" cy="523220"/>
          </a:xfrm>
          <a:prstGeom prst="rect">
            <a:avLst/>
          </a:prstGeom>
          <a:noFill/>
        </p:spPr>
        <p:txBody>
          <a:bodyPr wrap="square">
            <a:spAutoFit/>
          </a:bodyPr>
          <a:lstStyle/>
          <a:p>
            <a:r>
              <a:rPr lang="en-US" sz="2800" b="1" dirty="0">
                <a:solidFill>
                  <a:srgbClr val="2E75B5"/>
                </a:solidFill>
                <a:latin typeface="+mj-lt"/>
                <a:ea typeface="+mj-ea"/>
                <a:cs typeface="+mj-cs"/>
              </a:rPr>
              <a:t>Case study- improvement opportunities</a:t>
            </a:r>
            <a:endParaRPr lang="ru-RU" sz="2800" b="1" dirty="0">
              <a:solidFill>
                <a:srgbClr val="2E75B5"/>
              </a:solidFill>
              <a:latin typeface="+mj-lt"/>
              <a:ea typeface="+mj-ea"/>
              <a:cs typeface="+mj-cs"/>
            </a:endParaRPr>
          </a:p>
        </p:txBody>
      </p:sp>
    </p:spTree>
    <p:extLst>
      <p:ext uri="{BB962C8B-B14F-4D97-AF65-F5344CB8AC3E}">
        <p14:creationId xmlns:p14="http://schemas.microsoft.com/office/powerpoint/2010/main" val="21964745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A64CE890-377C-436F-9167-7C88CEF6B99C}"/>
              </a:ext>
            </a:extLst>
          </p:cNvPr>
          <p:cNvPicPr>
            <a:picLocks noChangeAspect="1"/>
          </p:cNvPicPr>
          <p:nvPr/>
        </p:nvPicPr>
        <p:blipFill>
          <a:blip r:embed="rId3"/>
          <a:stretch>
            <a:fillRect/>
          </a:stretch>
        </p:blipFill>
        <p:spPr>
          <a:xfrm>
            <a:off x="716993" y="2246422"/>
            <a:ext cx="10591087" cy="3499978"/>
          </a:xfrm>
          <a:prstGeom prst="rect">
            <a:avLst/>
          </a:prstGeom>
        </p:spPr>
      </p:pic>
      <p:sp>
        <p:nvSpPr>
          <p:cNvPr id="12" name="TextBox 11">
            <a:extLst>
              <a:ext uri="{FF2B5EF4-FFF2-40B4-BE49-F238E27FC236}">
                <a16:creationId xmlns:a16="http://schemas.microsoft.com/office/drawing/2014/main" id="{6D8BEFAB-6B0B-4E89-9FFF-D8AF54FC2315}"/>
              </a:ext>
            </a:extLst>
          </p:cNvPr>
          <p:cNvSpPr txBox="1"/>
          <p:nvPr/>
        </p:nvSpPr>
        <p:spPr>
          <a:xfrm>
            <a:off x="883920" y="1342727"/>
            <a:ext cx="10789920" cy="954107"/>
          </a:xfrm>
          <a:prstGeom prst="rect">
            <a:avLst/>
          </a:prstGeom>
          <a:noFill/>
        </p:spPr>
        <p:txBody>
          <a:bodyPr wrap="square">
            <a:spAutoFit/>
          </a:bodyPr>
          <a:lstStyle/>
          <a:p>
            <a:r>
              <a:rPr lang="en-US" sz="2800" b="1" dirty="0">
                <a:solidFill>
                  <a:srgbClr val="2E75B5"/>
                </a:solidFill>
                <a:latin typeface="+mj-lt"/>
                <a:ea typeface="+mj-ea"/>
                <a:cs typeface="+mj-cs"/>
              </a:rPr>
              <a:t>Assessing the environmental benefits of reducing the distance for sourcing raw Gouda cheese from 2700 km (the Netherlands) to 700 km</a:t>
            </a:r>
          </a:p>
        </p:txBody>
      </p:sp>
      <p:sp>
        <p:nvSpPr>
          <p:cNvPr id="13" name="TextBox 12">
            <a:extLst>
              <a:ext uri="{FF2B5EF4-FFF2-40B4-BE49-F238E27FC236}">
                <a16:creationId xmlns:a16="http://schemas.microsoft.com/office/drawing/2014/main" id="{71B3B581-12AD-4726-ABCB-34B775BA5DF9}"/>
              </a:ext>
            </a:extLst>
          </p:cNvPr>
          <p:cNvSpPr txBox="1"/>
          <p:nvPr/>
        </p:nvSpPr>
        <p:spPr>
          <a:xfrm>
            <a:off x="3326694" y="3986849"/>
            <a:ext cx="1085706" cy="338554"/>
          </a:xfrm>
          <a:prstGeom prst="rect">
            <a:avLst/>
          </a:prstGeom>
          <a:noFill/>
        </p:spPr>
        <p:txBody>
          <a:bodyPr wrap="square" rtlCol="0">
            <a:spAutoFit/>
          </a:bodyPr>
          <a:lstStyle/>
          <a:p>
            <a:r>
              <a:rPr lang="ro-MD" sz="1600" b="1" dirty="0"/>
              <a:t>2700 km</a:t>
            </a:r>
            <a:endParaRPr lang="ru-RU" sz="1600" b="1" dirty="0"/>
          </a:p>
        </p:txBody>
      </p:sp>
      <p:sp>
        <p:nvSpPr>
          <p:cNvPr id="14" name="TextBox 13">
            <a:extLst>
              <a:ext uri="{FF2B5EF4-FFF2-40B4-BE49-F238E27FC236}">
                <a16:creationId xmlns:a16="http://schemas.microsoft.com/office/drawing/2014/main" id="{00835F3B-D704-4529-82AD-9DAE9286C12E}"/>
              </a:ext>
            </a:extLst>
          </p:cNvPr>
          <p:cNvSpPr txBox="1"/>
          <p:nvPr/>
        </p:nvSpPr>
        <p:spPr>
          <a:xfrm>
            <a:off x="8322454" y="3986849"/>
            <a:ext cx="862185" cy="338554"/>
          </a:xfrm>
          <a:prstGeom prst="rect">
            <a:avLst/>
          </a:prstGeom>
          <a:noFill/>
        </p:spPr>
        <p:txBody>
          <a:bodyPr wrap="square" rtlCol="0">
            <a:spAutoFit/>
          </a:bodyPr>
          <a:lstStyle/>
          <a:p>
            <a:r>
              <a:rPr lang="ro-MD" sz="1600" b="1" dirty="0"/>
              <a:t>700 km</a:t>
            </a:r>
            <a:endParaRPr lang="ru-RU" sz="1600" b="1" dirty="0"/>
          </a:p>
        </p:txBody>
      </p:sp>
    </p:spTree>
    <p:extLst>
      <p:ext uri="{BB962C8B-B14F-4D97-AF65-F5344CB8AC3E}">
        <p14:creationId xmlns:p14="http://schemas.microsoft.com/office/powerpoint/2010/main" val="30404585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9CDAE1A-45CB-46B0-A6B0-AE3297BE1629}"/>
              </a:ext>
            </a:extLst>
          </p:cNvPr>
          <p:cNvSpPr txBox="1"/>
          <p:nvPr/>
        </p:nvSpPr>
        <p:spPr>
          <a:xfrm>
            <a:off x="377282" y="1084796"/>
            <a:ext cx="11437436" cy="1138773"/>
          </a:xfrm>
          <a:prstGeom prst="rect">
            <a:avLst/>
          </a:prstGeom>
          <a:noFill/>
        </p:spPr>
        <p:txBody>
          <a:bodyPr wrap="square">
            <a:spAutoFit/>
          </a:bodyPr>
          <a:lstStyle/>
          <a:p>
            <a:pPr algn="ctr"/>
            <a:r>
              <a:rPr lang="en-US" sz="2000" b="1" dirty="0">
                <a:solidFill>
                  <a:srgbClr val="2E75B5"/>
                </a:solidFill>
                <a:latin typeface="+mj-lt"/>
                <a:ea typeface="+mj-ea"/>
                <a:cs typeface="+mj-cs"/>
              </a:rPr>
              <a:t>Cumulative environmental benefit </a:t>
            </a:r>
          </a:p>
          <a:p>
            <a:pPr algn="ctr"/>
            <a:r>
              <a:rPr lang="en-US" sz="2800" b="1" dirty="0">
                <a:solidFill>
                  <a:srgbClr val="2E75B5"/>
                </a:solidFill>
                <a:latin typeface="+mj-lt"/>
                <a:ea typeface="+mj-ea"/>
                <a:cs typeface="+mj-cs"/>
              </a:rPr>
              <a:t>Gouda cheese average producer vs Gouda, Netherlands </a:t>
            </a:r>
          </a:p>
          <a:p>
            <a:pPr algn="ctr"/>
            <a:r>
              <a:rPr lang="en-US" sz="2000" dirty="0">
                <a:solidFill>
                  <a:srgbClr val="2E75B5"/>
                </a:solidFill>
                <a:latin typeface="+mj-lt"/>
                <a:ea typeface="+mj-ea"/>
                <a:cs typeface="+mj-cs"/>
              </a:rPr>
              <a:t>Transportation dis</a:t>
            </a:r>
            <a:r>
              <a:rPr lang="ro-MD" sz="2000" dirty="0">
                <a:solidFill>
                  <a:srgbClr val="2E75B5"/>
                </a:solidFill>
                <a:latin typeface="+mj-lt"/>
                <a:ea typeface="+mj-ea"/>
                <a:cs typeface="+mj-cs"/>
              </a:rPr>
              <a:t>t</a:t>
            </a:r>
            <a:r>
              <a:rPr lang="en-US" sz="2000" dirty="0">
                <a:solidFill>
                  <a:srgbClr val="2E75B5"/>
                </a:solidFill>
                <a:latin typeface="+mj-lt"/>
                <a:ea typeface="+mj-ea"/>
                <a:cs typeface="+mj-cs"/>
              </a:rPr>
              <a:t>ance 700  vs  2700 km (NL)</a:t>
            </a:r>
          </a:p>
        </p:txBody>
      </p:sp>
      <p:sp>
        <p:nvSpPr>
          <p:cNvPr id="9" name="TextBox 8">
            <a:extLst>
              <a:ext uri="{FF2B5EF4-FFF2-40B4-BE49-F238E27FC236}">
                <a16:creationId xmlns:a16="http://schemas.microsoft.com/office/drawing/2014/main" id="{131A40B6-51B3-4727-98AB-9B1481F5F80B}"/>
              </a:ext>
            </a:extLst>
          </p:cNvPr>
          <p:cNvSpPr txBox="1"/>
          <p:nvPr/>
        </p:nvSpPr>
        <p:spPr>
          <a:xfrm>
            <a:off x="4715654" y="2307282"/>
            <a:ext cx="1471786" cy="338554"/>
          </a:xfrm>
          <a:prstGeom prst="rect">
            <a:avLst/>
          </a:prstGeom>
          <a:noFill/>
        </p:spPr>
        <p:txBody>
          <a:bodyPr wrap="square" rtlCol="0">
            <a:spAutoFit/>
          </a:bodyPr>
          <a:lstStyle/>
          <a:p>
            <a:r>
              <a:rPr lang="ro-MD" sz="1600" b="1" dirty="0"/>
              <a:t>Gouda from </a:t>
            </a:r>
            <a:r>
              <a:rPr lang="en-US" sz="1600" b="1" dirty="0"/>
              <a:t>N</a:t>
            </a:r>
            <a:r>
              <a:rPr lang="ro-MD" sz="1600" b="1" dirty="0"/>
              <a:t>L</a:t>
            </a:r>
            <a:endParaRPr lang="ru-RU" sz="1600" b="1" dirty="0"/>
          </a:p>
        </p:txBody>
      </p:sp>
      <p:sp>
        <p:nvSpPr>
          <p:cNvPr id="11" name="TextBox 10">
            <a:extLst>
              <a:ext uri="{FF2B5EF4-FFF2-40B4-BE49-F238E27FC236}">
                <a16:creationId xmlns:a16="http://schemas.microsoft.com/office/drawing/2014/main" id="{A34FE7E0-5E23-4D22-97E1-B66F1C03EB28}"/>
              </a:ext>
            </a:extLst>
          </p:cNvPr>
          <p:cNvSpPr txBox="1"/>
          <p:nvPr/>
        </p:nvSpPr>
        <p:spPr>
          <a:xfrm>
            <a:off x="7139135" y="2307282"/>
            <a:ext cx="2372046" cy="338554"/>
          </a:xfrm>
          <a:prstGeom prst="rect">
            <a:avLst/>
          </a:prstGeom>
          <a:noFill/>
        </p:spPr>
        <p:txBody>
          <a:bodyPr wrap="square" rtlCol="0">
            <a:spAutoFit/>
          </a:bodyPr>
          <a:lstStyle/>
          <a:p>
            <a:r>
              <a:rPr lang="ro-MD" sz="1600" b="1" dirty="0">
                <a:solidFill>
                  <a:schemeClr val="accent6">
                    <a:lumMod val="50000"/>
                  </a:schemeClr>
                </a:solidFill>
              </a:rPr>
              <a:t>Gouda</a:t>
            </a:r>
            <a:r>
              <a:rPr lang="en-US" sz="1600" b="1" dirty="0">
                <a:solidFill>
                  <a:schemeClr val="accent6">
                    <a:lumMod val="50000"/>
                  </a:schemeClr>
                </a:solidFill>
              </a:rPr>
              <a:t> (average)</a:t>
            </a:r>
            <a:endParaRPr lang="ru-RU" sz="1600" b="1" dirty="0">
              <a:solidFill>
                <a:schemeClr val="accent6">
                  <a:lumMod val="50000"/>
                </a:schemeClr>
              </a:solidFill>
            </a:endParaRPr>
          </a:p>
        </p:txBody>
      </p:sp>
      <p:sp>
        <p:nvSpPr>
          <p:cNvPr id="14" name="TextBox 13">
            <a:extLst>
              <a:ext uri="{FF2B5EF4-FFF2-40B4-BE49-F238E27FC236}">
                <a16:creationId xmlns:a16="http://schemas.microsoft.com/office/drawing/2014/main" id="{EBE92F6A-DB9B-4108-91E5-351D3D7AD284}"/>
              </a:ext>
            </a:extLst>
          </p:cNvPr>
          <p:cNvSpPr txBox="1"/>
          <p:nvPr/>
        </p:nvSpPr>
        <p:spPr>
          <a:xfrm>
            <a:off x="657513" y="5585777"/>
            <a:ext cx="11059854" cy="1046440"/>
          </a:xfrm>
          <a:prstGeom prst="rect">
            <a:avLst/>
          </a:prstGeom>
          <a:solidFill>
            <a:schemeClr val="bg1"/>
          </a:solidFill>
        </p:spPr>
        <p:txBody>
          <a:bodyPr wrap="square">
            <a:spAutoFit/>
          </a:bodyPr>
          <a:lstStyle/>
          <a:p>
            <a:r>
              <a:rPr lang="ru-RU" sz="2000" b="1" dirty="0">
                <a:solidFill>
                  <a:schemeClr val="accent1">
                    <a:lumMod val="75000"/>
                  </a:schemeClr>
                </a:solidFill>
                <a:latin typeface="Söhne"/>
              </a:rPr>
              <a:t>С</a:t>
            </a:r>
            <a:r>
              <a:rPr lang="en-US" sz="2000" b="1" i="0" dirty="0">
                <a:solidFill>
                  <a:schemeClr val="accent1">
                    <a:lumMod val="75000"/>
                  </a:schemeClr>
                </a:solidFill>
                <a:effectLst/>
                <a:latin typeface="Söhne"/>
              </a:rPr>
              <a:t>onclusion: no benefit</a:t>
            </a:r>
            <a:r>
              <a:rPr lang="uk-UA" sz="2000" b="1" dirty="0">
                <a:solidFill>
                  <a:schemeClr val="accent1">
                    <a:lumMod val="75000"/>
                  </a:schemeClr>
                </a:solidFill>
                <a:latin typeface="Söhne"/>
              </a:rPr>
              <a:t>.</a:t>
            </a:r>
            <a:endParaRPr lang="en-US" sz="2000" b="1" i="0" dirty="0">
              <a:solidFill>
                <a:schemeClr val="accent1">
                  <a:lumMod val="75000"/>
                </a:schemeClr>
              </a:solidFill>
              <a:effectLst/>
              <a:latin typeface="Söhne"/>
            </a:endParaRPr>
          </a:p>
          <a:p>
            <a:endParaRPr lang="en-US" sz="400" b="1" dirty="0">
              <a:solidFill>
                <a:schemeClr val="accent1">
                  <a:lumMod val="75000"/>
                </a:schemeClr>
              </a:solidFill>
              <a:latin typeface="Söhne"/>
            </a:endParaRPr>
          </a:p>
          <a:p>
            <a:pPr marL="285750" indent="-285750">
              <a:buFont typeface="Arial" panose="020B0604020202020204" pitchFamily="34" charset="0"/>
              <a:buChar char="•"/>
            </a:pPr>
            <a:r>
              <a:rPr lang="en-US" b="1" i="0" dirty="0">
                <a:effectLst/>
                <a:latin typeface="Söhne"/>
              </a:rPr>
              <a:t>Shortening the distance doesn't outweigh the benefits </a:t>
            </a:r>
            <a:r>
              <a:rPr lang="en-US" b="0" i="0" dirty="0">
                <a:effectLst/>
                <a:latin typeface="Söhne"/>
              </a:rPr>
              <a:t>of choosing a Dutch cheese supplier.</a:t>
            </a:r>
          </a:p>
          <a:p>
            <a:pPr marL="285750" indent="-285750">
              <a:buFont typeface="Arial" panose="020B0604020202020204" pitchFamily="34" charset="0"/>
              <a:buChar char="•"/>
            </a:pPr>
            <a:r>
              <a:rPr lang="en-US" b="0" i="0" dirty="0">
                <a:effectLst/>
                <a:latin typeface="Söhne"/>
              </a:rPr>
              <a:t>To evaluate potential changes, a </a:t>
            </a:r>
            <a:r>
              <a:rPr lang="en-US" b="1" i="0" dirty="0">
                <a:effectLst/>
                <a:latin typeface="Söhne"/>
              </a:rPr>
              <a:t>comprehensive approach is necessary – </a:t>
            </a:r>
            <a:r>
              <a:rPr lang="en-US" b="1" i="0" dirty="0">
                <a:solidFill>
                  <a:schemeClr val="accent1">
                    <a:lumMod val="75000"/>
                  </a:schemeClr>
                </a:solidFill>
                <a:effectLst/>
                <a:latin typeface="Söhne"/>
              </a:rPr>
              <a:t>the PEF - study.</a:t>
            </a:r>
            <a:endParaRPr lang="ru-RU" b="1" dirty="0">
              <a:solidFill>
                <a:schemeClr val="accent1">
                  <a:lumMod val="75000"/>
                </a:schemeClr>
              </a:solidFill>
            </a:endParaRPr>
          </a:p>
        </p:txBody>
      </p:sp>
      <p:sp>
        <p:nvSpPr>
          <p:cNvPr id="15" name="TextBox 14">
            <a:extLst>
              <a:ext uri="{FF2B5EF4-FFF2-40B4-BE49-F238E27FC236}">
                <a16:creationId xmlns:a16="http://schemas.microsoft.com/office/drawing/2014/main" id="{EDF3AA5F-8DD9-4942-9D49-0D874349A97A}"/>
              </a:ext>
            </a:extLst>
          </p:cNvPr>
          <p:cNvSpPr txBox="1"/>
          <p:nvPr/>
        </p:nvSpPr>
        <p:spPr>
          <a:xfrm>
            <a:off x="1058054" y="2307282"/>
            <a:ext cx="1817226" cy="338554"/>
          </a:xfrm>
          <a:prstGeom prst="rect">
            <a:avLst/>
          </a:prstGeom>
          <a:noFill/>
        </p:spPr>
        <p:txBody>
          <a:bodyPr wrap="square" rtlCol="0">
            <a:spAutoFit/>
          </a:bodyPr>
          <a:lstStyle/>
          <a:p>
            <a:r>
              <a:rPr lang="ro-MD" sz="1600" b="1" dirty="0"/>
              <a:t>Gouda </a:t>
            </a:r>
            <a:r>
              <a:rPr lang="en-US" sz="1600" b="1" dirty="0"/>
              <a:t>(average)* </a:t>
            </a:r>
            <a:endParaRPr lang="ru-RU" sz="1600" b="1" dirty="0"/>
          </a:p>
        </p:txBody>
      </p:sp>
      <p:pic>
        <p:nvPicPr>
          <p:cNvPr id="3" name="Рисунок 2">
            <a:extLst>
              <a:ext uri="{FF2B5EF4-FFF2-40B4-BE49-F238E27FC236}">
                <a16:creationId xmlns:a16="http://schemas.microsoft.com/office/drawing/2014/main" id="{5F2AD123-405D-4280-875E-2D57C815FC9A}"/>
              </a:ext>
            </a:extLst>
          </p:cNvPr>
          <p:cNvPicPr>
            <a:picLocks noChangeAspect="1"/>
          </p:cNvPicPr>
          <p:nvPr/>
        </p:nvPicPr>
        <p:blipFill>
          <a:blip r:embed="rId3"/>
          <a:stretch>
            <a:fillRect/>
          </a:stretch>
        </p:blipFill>
        <p:spPr>
          <a:xfrm>
            <a:off x="0" y="2645836"/>
            <a:ext cx="6956935" cy="2601387"/>
          </a:xfrm>
          <a:prstGeom prst="rect">
            <a:avLst/>
          </a:prstGeom>
        </p:spPr>
      </p:pic>
      <p:pic>
        <p:nvPicPr>
          <p:cNvPr id="8" name="Рисунок 7">
            <a:extLst>
              <a:ext uri="{FF2B5EF4-FFF2-40B4-BE49-F238E27FC236}">
                <a16:creationId xmlns:a16="http://schemas.microsoft.com/office/drawing/2014/main" id="{3ED64DC6-D654-47CA-95AC-9F98460CDC2F}"/>
              </a:ext>
            </a:extLst>
          </p:cNvPr>
          <p:cNvPicPr>
            <a:picLocks noChangeAspect="1"/>
          </p:cNvPicPr>
          <p:nvPr/>
        </p:nvPicPr>
        <p:blipFill>
          <a:blip r:embed="rId4"/>
          <a:stretch>
            <a:fillRect/>
          </a:stretch>
        </p:blipFill>
        <p:spPr>
          <a:xfrm>
            <a:off x="6627163" y="2702657"/>
            <a:ext cx="5361637" cy="2417983"/>
          </a:xfrm>
          <a:prstGeom prst="rect">
            <a:avLst/>
          </a:prstGeom>
        </p:spPr>
      </p:pic>
      <p:sp>
        <p:nvSpPr>
          <p:cNvPr id="10" name="TextBox 9">
            <a:extLst>
              <a:ext uri="{FF2B5EF4-FFF2-40B4-BE49-F238E27FC236}">
                <a16:creationId xmlns:a16="http://schemas.microsoft.com/office/drawing/2014/main" id="{64837E7A-DADF-4675-956E-2B077CFB69F0}"/>
              </a:ext>
            </a:extLst>
          </p:cNvPr>
          <p:cNvSpPr txBox="1"/>
          <p:nvPr/>
        </p:nvSpPr>
        <p:spPr>
          <a:xfrm>
            <a:off x="7934567" y="2773518"/>
            <a:ext cx="1471786" cy="338554"/>
          </a:xfrm>
          <a:prstGeom prst="rect">
            <a:avLst/>
          </a:prstGeom>
          <a:noFill/>
        </p:spPr>
        <p:txBody>
          <a:bodyPr wrap="square" rtlCol="0">
            <a:spAutoFit/>
          </a:bodyPr>
          <a:lstStyle/>
          <a:p>
            <a:r>
              <a:rPr lang="ro-MD" sz="1600" b="1" dirty="0">
                <a:solidFill>
                  <a:schemeClr val="accent6">
                    <a:lumMod val="75000"/>
                  </a:schemeClr>
                </a:solidFill>
              </a:rPr>
              <a:t>Gouda from NL</a:t>
            </a:r>
            <a:endParaRPr lang="ru-RU" sz="1600" b="1" dirty="0">
              <a:solidFill>
                <a:schemeClr val="accent6">
                  <a:lumMod val="75000"/>
                </a:schemeClr>
              </a:solidFill>
            </a:endParaRPr>
          </a:p>
        </p:txBody>
      </p:sp>
      <p:sp>
        <p:nvSpPr>
          <p:cNvPr id="12" name="TextBox 11">
            <a:extLst>
              <a:ext uri="{FF2B5EF4-FFF2-40B4-BE49-F238E27FC236}">
                <a16:creationId xmlns:a16="http://schemas.microsoft.com/office/drawing/2014/main" id="{120F537A-A433-4322-9215-743AF12AE044}"/>
              </a:ext>
            </a:extLst>
          </p:cNvPr>
          <p:cNvSpPr txBox="1"/>
          <p:nvPr/>
        </p:nvSpPr>
        <p:spPr>
          <a:xfrm>
            <a:off x="7355446" y="4654426"/>
            <a:ext cx="579121" cy="338554"/>
          </a:xfrm>
          <a:prstGeom prst="rect">
            <a:avLst/>
          </a:prstGeom>
          <a:solidFill>
            <a:schemeClr val="bg1"/>
          </a:solidFill>
        </p:spPr>
        <p:txBody>
          <a:bodyPr wrap="square" rtlCol="0">
            <a:spAutoFit/>
          </a:bodyPr>
          <a:lstStyle/>
          <a:p>
            <a:r>
              <a:rPr lang="ro-MD" sz="800" b="1" dirty="0"/>
              <a:t>Climat </a:t>
            </a:r>
            <a:r>
              <a:rPr lang="en-US" sz="800" b="1" dirty="0"/>
              <a:t>change</a:t>
            </a:r>
          </a:p>
        </p:txBody>
      </p:sp>
      <p:sp>
        <p:nvSpPr>
          <p:cNvPr id="16" name="TextBox 15">
            <a:extLst>
              <a:ext uri="{FF2B5EF4-FFF2-40B4-BE49-F238E27FC236}">
                <a16:creationId xmlns:a16="http://schemas.microsoft.com/office/drawing/2014/main" id="{E8C75914-DB6C-41BD-96C2-A3C6677223CC}"/>
              </a:ext>
            </a:extLst>
          </p:cNvPr>
          <p:cNvSpPr txBox="1"/>
          <p:nvPr/>
        </p:nvSpPr>
        <p:spPr>
          <a:xfrm>
            <a:off x="224942" y="5254369"/>
            <a:ext cx="12221058" cy="276999"/>
          </a:xfrm>
          <a:prstGeom prst="rect">
            <a:avLst/>
          </a:prstGeom>
          <a:noFill/>
        </p:spPr>
        <p:txBody>
          <a:bodyPr wrap="square">
            <a:spAutoFit/>
          </a:bodyPr>
          <a:lstStyle/>
          <a:p>
            <a:r>
              <a:rPr lang="uk-UA" sz="1200" i="1" dirty="0"/>
              <a:t>* </a:t>
            </a:r>
            <a:r>
              <a:rPr lang="en-US" sz="1200" i="1" dirty="0"/>
              <a:t>Process</a:t>
            </a:r>
            <a:r>
              <a:rPr lang="uk-UA" sz="1200" i="1" dirty="0"/>
              <a:t>: </a:t>
            </a:r>
            <a:r>
              <a:rPr lang="en-US" sz="1200" i="1" dirty="0"/>
              <a:t>Cow milk {EU+EFTA+UK} | typical (average) production | production mix, at farm | FPCM (Fat Protein Corrected Milk) | LCI result</a:t>
            </a:r>
            <a:endParaRPr lang="ru-RU" sz="1200" i="1" dirty="0"/>
          </a:p>
        </p:txBody>
      </p:sp>
    </p:spTree>
    <p:extLst>
      <p:ext uri="{BB962C8B-B14F-4D97-AF65-F5344CB8AC3E}">
        <p14:creationId xmlns:p14="http://schemas.microsoft.com/office/powerpoint/2010/main" val="20255896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E68D0D606694D48B0D00B7305948886" ma:contentTypeVersion="0" ma:contentTypeDescription="Create a new document." ma:contentTypeScope="" ma:versionID="b966918385dbb0ef93e3649f998c8ba3">
  <xsd:schema xmlns:xsd="http://www.w3.org/2001/XMLSchema" xmlns:xs="http://www.w3.org/2001/XMLSchema" xmlns:p="http://schemas.microsoft.com/office/2006/metadata/properties" targetNamespace="http://schemas.microsoft.com/office/2006/metadata/properties" ma:root="true" ma:fieldsID="124fd2d4348e31d7b7bcc391e9da9503">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C34C1C7-35BD-4A20-94B9-63C491C5BB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BC201FB8-30E7-4651-8571-6A4E50B87599}">
  <ds:schemaRefs>
    <ds:schemaRef ds:uri="http://schemas.microsoft.com/sharepoint/v3/contenttype/forms"/>
  </ds:schemaRefs>
</ds:datastoreItem>
</file>

<file path=customXml/itemProps3.xml><?xml version="1.0" encoding="utf-8"?>
<ds:datastoreItem xmlns:ds="http://schemas.openxmlformats.org/officeDocument/2006/customXml" ds:itemID="{850CBF81-CC8A-4BDF-9D8B-255FADE5D5E2}">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2886</TotalTime>
  <Words>2525</Words>
  <Application>Microsoft Office PowerPoint</Application>
  <PresentationFormat>Широкоэкранный</PresentationFormat>
  <Paragraphs>205</Paragraphs>
  <Slides>19</Slides>
  <Notes>13</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19</vt:i4>
      </vt:variant>
    </vt:vector>
  </HeadingPairs>
  <TitlesOfParts>
    <vt:vector size="28" baseType="lpstr">
      <vt:lpstr>Arial</vt:lpstr>
      <vt:lpstr>Arial Narrow</vt:lpstr>
      <vt:lpstr>Arial Unicode MS</vt:lpstr>
      <vt:lpstr>Calibri</vt:lpstr>
      <vt:lpstr>Calibri Light</vt:lpstr>
      <vt:lpstr>Söhne</vt:lpstr>
      <vt:lpstr>Symbol</vt:lpstr>
      <vt:lpstr>Times New Roman</vt:lpstr>
      <vt:lpstr>Office Theme</vt:lpstr>
      <vt:lpstr>Highlights of implementing Product Environmental Footprint (PEF) in businesses of Ukraine</vt:lpstr>
      <vt:lpstr>Pilot organization 1 -  Prime Snack LLC, TM “SnECO”, Mukachevo city</vt:lpstr>
      <vt:lpstr>Dried foamed cheese lifecycle scheme and FU</vt:lpstr>
      <vt:lpstr>Product life cycle by SimaPro software  (CO2 emissions factor)</vt:lpstr>
      <vt:lpstr>The most relevant impact categories   Climate change – 31,6 %, Particulate matter – 16,1 %, Acidification – 12,9%, Ecotoxicity, freshwater 8 %    </vt:lpstr>
      <vt:lpstr>Most impactful LC stages  &amp; Allocation of 16 environmental impact categories across snEco life cycle stages </vt:lpstr>
      <vt:lpstr>Презентация PowerPoint</vt:lpstr>
      <vt:lpstr>Презентация PowerPoint</vt:lpstr>
      <vt:lpstr>Презентация PowerPoint</vt:lpstr>
      <vt:lpstr>Pilot organization 3 -  PE “ALFA HT”, Poltava region, Machuhi villag</vt:lpstr>
      <vt:lpstr>Socks lifecycle scheme and FU</vt:lpstr>
      <vt:lpstr>Product life cycle by SimaPro software  (CO2 emissions factor)</vt:lpstr>
      <vt:lpstr>The most relevant impact categories  Water use (48.4%), Climate change (16.7%), Particulate matter (8.87%), Resource use (8.24%)   </vt:lpstr>
      <vt:lpstr>Most impactful LC stages  &amp; Allocation of 16 environmental impact categories across snEco life cycle stages </vt:lpstr>
      <vt:lpstr>Презентация PowerPoint</vt:lpstr>
      <vt:lpstr>Презентация PowerPoint</vt:lpstr>
      <vt:lpstr>Презентация PowerPoint</vt:lpstr>
      <vt:lpstr>Презентация PowerPoint</vt:lpstr>
      <vt:lpstr>Презентация PowerPoint</vt:lpstr>
    </vt:vector>
  </TitlesOfParts>
  <Company>OECD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HALPERN Guy, ENV/GGGR</dc:creator>
  <cp:lastModifiedBy>User</cp:lastModifiedBy>
  <cp:revision>102</cp:revision>
  <dcterms:created xsi:type="dcterms:W3CDTF">2020-11-10T13:40:25Z</dcterms:created>
  <dcterms:modified xsi:type="dcterms:W3CDTF">2024-05-11T17:16:19Z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0x010100AE68D0D606694D48B0D00B7305948886</vt:lpwstr>
  </property>
</Properties>
</file>