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Qanelas" panose="020B0604020202020204" charset="-52"/>
      <p:regular r:id="rId21"/>
    </p:embeddedFont>
    <p:embeddedFont>
      <p:font typeface="Qanelas Bold" panose="020B0604020202020204" charset="-52"/>
      <p:regular r:id="rId22"/>
    </p:embeddedFont>
    <p:embeddedFont>
      <p:font typeface="Qanelas Medium" panose="020B0604020202020204" charset="-52"/>
      <p:regular r:id="rId23"/>
    </p:embeddedFont>
    <p:embeddedFont>
      <p:font typeface="Qanelas Semi-Bold" panose="020B0604020202020204" charset="-52"/>
      <p:regular r:id="rId24"/>
    </p:embeddedFont>
    <p:embeddedFont>
      <p:font typeface="Qanelas Ultra-Bold" panose="020B0604020202020204" charset="-52"/>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30902-69C2-4969-BBD2-807C7B9CCD12}" type="datetimeFigureOut">
              <a:rPr lang="ru-RU" smtClean="0"/>
              <a:t>11.05.2024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F2585-0B6D-4919-ACE1-7F354F6DE2ED}" type="slidenum">
              <a:rPr lang="ru-RU" smtClean="0"/>
              <a:t>‹#›</a:t>
            </a:fld>
            <a:endParaRPr lang="ru-RU"/>
          </a:p>
        </p:txBody>
      </p:sp>
    </p:spTree>
    <p:extLst>
      <p:ext uri="{BB962C8B-B14F-4D97-AF65-F5344CB8AC3E}">
        <p14:creationId xmlns:p14="http://schemas.microsoft.com/office/powerpoint/2010/main" val="427646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sv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sv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6.jpeg"/><Relationship Id="rId5" Type="http://schemas.openxmlformats.org/officeDocument/2006/relationships/image" Target="../media/image42.jpeg"/><Relationship Id="rId10" Type="http://schemas.openxmlformats.org/officeDocument/2006/relationships/image" Target="../media/image45.jpeg"/><Relationship Id="rId4" Type="http://schemas.openxmlformats.org/officeDocument/2006/relationships/image" Target="../media/image41.jpeg"/><Relationship Id="rId9"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6.png"/><Relationship Id="rId5" Type="http://schemas.openxmlformats.org/officeDocument/2006/relationships/image" Target="../media/image11.png"/><Relationship Id="rId10" Type="http://schemas.openxmlformats.org/officeDocument/2006/relationships/image" Target="../media/image55.svg"/><Relationship Id="rId4" Type="http://schemas.openxmlformats.org/officeDocument/2006/relationships/image" Target="../media/image51.jpe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hyperlink" Target="https://emojipedia.org/check-mark-button" TargetMode="External"/><Relationship Id="rId3" Type="http://schemas.openxmlformats.org/officeDocument/2006/relationships/image" Target="../media/image12.svg"/><Relationship Id="rId7"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3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3868400" y="0"/>
            <a:ext cx="4381500" cy="10287000"/>
          </a:xfrm>
          <a:prstGeom prst="rect">
            <a:avLst/>
          </a:prstGeom>
          <a:solidFill>
            <a:srgbClr val="FEBF27"/>
          </a:solidFill>
        </p:spPr>
      </p:sp>
      <p:sp>
        <p:nvSpPr>
          <p:cNvPr id="3" name="AutoShape 3"/>
          <p:cNvSpPr/>
          <p:nvPr/>
        </p:nvSpPr>
        <p:spPr>
          <a:xfrm>
            <a:off x="457200" y="-495300"/>
            <a:ext cx="38100" cy="8229600"/>
          </a:xfrm>
          <a:prstGeom prst="rect">
            <a:avLst/>
          </a:prstGeom>
          <a:solidFill>
            <a:srgbClr val="202020"/>
          </a:solidFill>
        </p:spPr>
      </p:sp>
      <p:sp>
        <p:nvSpPr>
          <p:cNvPr id="4" name="AutoShape 4"/>
          <p:cNvSpPr/>
          <p:nvPr/>
        </p:nvSpPr>
        <p:spPr>
          <a:xfrm>
            <a:off x="8743" y="4229100"/>
            <a:ext cx="1028700" cy="7010400"/>
          </a:xfrm>
          <a:prstGeom prst="rect">
            <a:avLst/>
          </a:prstGeom>
          <a:solidFill>
            <a:srgbClr val="FEBF27"/>
          </a:solidFill>
        </p:spPr>
      </p:sp>
      <p:sp>
        <p:nvSpPr>
          <p:cNvPr id="5" name="Freeform 5"/>
          <p:cNvSpPr/>
          <p:nvPr/>
        </p:nvSpPr>
        <p:spPr>
          <a:xfrm>
            <a:off x="14456292" y="7096439"/>
            <a:ext cx="3273906" cy="3273906"/>
          </a:xfrm>
          <a:custGeom>
            <a:avLst/>
            <a:gdLst/>
            <a:ahLst/>
            <a:cxnLst/>
            <a:rect l="l" t="t" r="r" b="b"/>
            <a:pathLst>
              <a:path w="3273906" h="3273906">
                <a:moveTo>
                  <a:pt x="0" y="0"/>
                </a:moveTo>
                <a:lnTo>
                  <a:pt x="3273906" y="0"/>
                </a:lnTo>
                <a:lnTo>
                  <a:pt x="3273906" y="3273905"/>
                </a:lnTo>
                <a:lnTo>
                  <a:pt x="0" y="3273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rot="5400000">
            <a:off x="16612927" y="580728"/>
            <a:ext cx="1292746" cy="1376638"/>
            <a:chOff x="0" y="0"/>
            <a:chExt cx="1723661" cy="1835518"/>
          </a:xfrm>
        </p:grpSpPr>
        <p:sp>
          <p:nvSpPr>
            <p:cNvPr id="7" name="Freeform 7"/>
            <p:cNvSpPr/>
            <p:nvPr/>
          </p:nvSpPr>
          <p:spPr>
            <a:xfrm>
              <a:off x="0" y="0"/>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8" name="Freeform 8"/>
            <p:cNvSpPr/>
            <p:nvPr/>
          </p:nvSpPr>
          <p:spPr>
            <a:xfrm>
              <a:off x="0" y="65293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9" name="Freeform 9"/>
            <p:cNvSpPr/>
            <p:nvPr/>
          </p:nvSpPr>
          <p:spPr>
            <a:xfrm>
              <a:off x="0" y="131139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grpSp>
      <p:sp>
        <p:nvSpPr>
          <p:cNvPr id="10" name="Freeform 10"/>
          <p:cNvSpPr/>
          <p:nvPr/>
        </p:nvSpPr>
        <p:spPr>
          <a:xfrm>
            <a:off x="6394260" y="-1204454"/>
            <a:ext cx="9702990" cy="10987663"/>
          </a:xfrm>
          <a:custGeom>
            <a:avLst/>
            <a:gdLst/>
            <a:ahLst/>
            <a:cxnLst/>
            <a:rect l="l" t="t" r="r" b="b"/>
            <a:pathLst>
              <a:path w="9702990" h="10987663">
                <a:moveTo>
                  <a:pt x="0" y="0"/>
                </a:moveTo>
                <a:lnTo>
                  <a:pt x="9702990" y="0"/>
                </a:lnTo>
                <a:lnTo>
                  <a:pt x="9702990" y="10987663"/>
                </a:lnTo>
                <a:lnTo>
                  <a:pt x="0" y="10987663"/>
                </a:lnTo>
                <a:lnTo>
                  <a:pt x="0" y="0"/>
                </a:lnTo>
                <a:close/>
              </a:path>
            </a:pathLst>
          </a:custGeom>
          <a:blipFill>
            <a:blip r:embed="rId6"/>
            <a:stretch>
              <a:fillRect t="-16231" b="-16231"/>
            </a:stretch>
          </a:blipFill>
        </p:spPr>
      </p:sp>
      <p:sp>
        <p:nvSpPr>
          <p:cNvPr id="11" name="Freeform 11"/>
          <p:cNvSpPr/>
          <p:nvPr/>
        </p:nvSpPr>
        <p:spPr>
          <a:xfrm>
            <a:off x="7077239" y="7734300"/>
            <a:ext cx="774798" cy="559264"/>
          </a:xfrm>
          <a:custGeom>
            <a:avLst/>
            <a:gdLst/>
            <a:ahLst/>
            <a:cxnLst/>
            <a:rect l="l" t="t" r="r" b="b"/>
            <a:pathLst>
              <a:path w="774798" h="559264">
                <a:moveTo>
                  <a:pt x="0" y="0"/>
                </a:moveTo>
                <a:lnTo>
                  <a:pt x="774798" y="0"/>
                </a:lnTo>
                <a:lnTo>
                  <a:pt x="774798" y="559264"/>
                </a:lnTo>
                <a:lnTo>
                  <a:pt x="0" y="5592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395828" y="5143500"/>
            <a:ext cx="6333149" cy="1700120"/>
          </a:xfrm>
          <a:custGeom>
            <a:avLst/>
            <a:gdLst/>
            <a:ahLst/>
            <a:cxnLst/>
            <a:rect l="l" t="t" r="r" b="b"/>
            <a:pathLst>
              <a:path w="6333149" h="1700120">
                <a:moveTo>
                  <a:pt x="0" y="0"/>
                </a:moveTo>
                <a:lnTo>
                  <a:pt x="6333149" y="0"/>
                </a:lnTo>
                <a:lnTo>
                  <a:pt x="6333149" y="1700120"/>
                </a:lnTo>
                <a:lnTo>
                  <a:pt x="0" y="1700120"/>
                </a:lnTo>
                <a:lnTo>
                  <a:pt x="0" y="0"/>
                </a:lnTo>
                <a:close/>
              </a:path>
            </a:pathLst>
          </a:custGeom>
          <a:blipFill>
            <a:blip r:embed="rId9"/>
            <a:stretch>
              <a:fillRect/>
            </a:stretch>
          </a:blipFill>
        </p:spPr>
      </p:sp>
      <p:sp>
        <p:nvSpPr>
          <p:cNvPr id="13" name="TextBox 13"/>
          <p:cNvSpPr txBox="1"/>
          <p:nvPr/>
        </p:nvSpPr>
        <p:spPr>
          <a:xfrm>
            <a:off x="1390657" y="8800066"/>
            <a:ext cx="12922760" cy="1085850"/>
          </a:xfrm>
          <a:prstGeom prst="rect">
            <a:avLst/>
          </a:prstGeom>
        </p:spPr>
        <p:txBody>
          <a:bodyPr lIns="0" tIns="0" rIns="0" bIns="0" rtlCol="0" anchor="t">
            <a:spAutoFit/>
          </a:bodyPr>
          <a:lstStyle/>
          <a:p>
            <a:pPr algn="just">
              <a:lnSpc>
                <a:spcPts val="8250"/>
              </a:lnSpc>
              <a:spcBef>
                <a:spcPct val="0"/>
              </a:spcBef>
            </a:pPr>
            <a:r>
              <a:rPr lang="en-US" sz="7500" spc="67">
                <a:solidFill>
                  <a:srgbClr val="202020"/>
                </a:solidFill>
                <a:latin typeface="Qanelas Bold"/>
              </a:rPr>
              <a:t>CRUNCHY CHEESE BALLS</a:t>
            </a:r>
          </a:p>
        </p:txBody>
      </p:sp>
      <p:sp>
        <p:nvSpPr>
          <p:cNvPr id="14" name="TextBox 14"/>
          <p:cNvSpPr txBox="1"/>
          <p:nvPr/>
        </p:nvSpPr>
        <p:spPr>
          <a:xfrm>
            <a:off x="1285882" y="7566421"/>
            <a:ext cx="5649246" cy="857212"/>
          </a:xfrm>
          <a:prstGeom prst="rect">
            <a:avLst/>
          </a:prstGeom>
        </p:spPr>
        <p:txBody>
          <a:bodyPr lIns="0" tIns="0" rIns="0" bIns="0" rtlCol="0" anchor="t">
            <a:spAutoFit/>
          </a:bodyPr>
          <a:lstStyle/>
          <a:p>
            <a:pPr algn="ctr">
              <a:lnSpc>
                <a:spcPts val="6596"/>
              </a:lnSpc>
              <a:spcBef>
                <a:spcPct val="0"/>
              </a:spcBef>
            </a:pPr>
            <a:r>
              <a:rPr lang="en-US" sz="5997" spc="53">
                <a:solidFill>
                  <a:srgbClr val="202020"/>
                </a:solidFill>
                <a:latin typeface="Qanelas Medium"/>
              </a:rPr>
              <a:t>Made in Ukraine</a:t>
            </a:r>
          </a:p>
        </p:txBody>
      </p:sp>
      <p:pic>
        <p:nvPicPr>
          <p:cNvPr id="16" name="Рисунок 15">
            <a:extLst>
              <a:ext uri="{FF2B5EF4-FFF2-40B4-BE49-F238E27FC236}">
                <a16:creationId xmlns:a16="http://schemas.microsoft.com/office/drawing/2014/main" id="{5567A730-A378-43F2-B3A9-EC301C196EA0}"/>
              </a:ext>
            </a:extLst>
          </p:cNvPr>
          <p:cNvPicPr>
            <a:picLocks noChangeAspect="1"/>
          </p:cNvPicPr>
          <p:nvPr/>
        </p:nvPicPr>
        <p:blipFill>
          <a:blip r:embed="rId10"/>
          <a:stretch>
            <a:fillRect/>
          </a:stretch>
        </p:blipFill>
        <p:spPr>
          <a:xfrm>
            <a:off x="495300" y="-39428"/>
            <a:ext cx="5425229" cy="42047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9372" y="7359493"/>
            <a:ext cx="3456144" cy="3456144"/>
          </a:xfrm>
          <a:custGeom>
            <a:avLst/>
            <a:gdLst/>
            <a:ahLst/>
            <a:cxnLst/>
            <a:rect l="l" t="t" r="r" b="b"/>
            <a:pathLst>
              <a:path w="3456144" h="3456144">
                <a:moveTo>
                  <a:pt x="0" y="0"/>
                </a:moveTo>
                <a:lnTo>
                  <a:pt x="3456144" y="0"/>
                </a:lnTo>
                <a:lnTo>
                  <a:pt x="3456144" y="3456145"/>
                </a:lnTo>
                <a:lnTo>
                  <a:pt x="0" y="3456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656813" y="2586038"/>
            <a:ext cx="38100" cy="8229600"/>
          </a:xfrm>
          <a:prstGeom prst="rect">
            <a:avLst/>
          </a:prstGeom>
          <a:solidFill>
            <a:srgbClr val="202020"/>
          </a:solidFill>
        </p:spPr>
      </p:sp>
      <p:sp>
        <p:nvSpPr>
          <p:cNvPr id="4" name="AutoShape 4"/>
          <p:cNvSpPr/>
          <p:nvPr/>
        </p:nvSpPr>
        <p:spPr>
          <a:xfrm>
            <a:off x="-475535" y="-692150"/>
            <a:ext cx="2247900" cy="3086100"/>
          </a:xfrm>
          <a:prstGeom prst="rect">
            <a:avLst/>
          </a:prstGeom>
          <a:solidFill>
            <a:srgbClr val="FEBF27"/>
          </a:solidFill>
        </p:spPr>
      </p:sp>
      <p:grpSp>
        <p:nvGrpSpPr>
          <p:cNvPr id="5" name="Group 5"/>
          <p:cNvGrpSpPr/>
          <p:nvPr/>
        </p:nvGrpSpPr>
        <p:grpSpPr>
          <a:xfrm rot="5400000">
            <a:off x="971261" y="748881"/>
            <a:ext cx="1165300" cy="1240921"/>
            <a:chOff x="0" y="0"/>
            <a:chExt cx="1553733" cy="1654562"/>
          </a:xfrm>
        </p:grpSpPr>
        <p:sp>
          <p:nvSpPr>
            <p:cNvPr id="6" name="Freeform 6"/>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7" name="Freeform 7"/>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8" name="Freeform 8"/>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grpSp>
      <p:sp>
        <p:nvSpPr>
          <p:cNvPr id="9" name="Freeform 9"/>
          <p:cNvSpPr/>
          <p:nvPr/>
        </p:nvSpPr>
        <p:spPr>
          <a:xfrm>
            <a:off x="8943885" y="5660627"/>
            <a:ext cx="2279521" cy="422712"/>
          </a:xfrm>
          <a:custGeom>
            <a:avLst/>
            <a:gdLst/>
            <a:ahLst/>
            <a:cxnLst/>
            <a:rect l="l" t="t" r="r" b="b"/>
            <a:pathLst>
              <a:path w="2279521" h="422712">
                <a:moveTo>
                  <a:pt x="0" y="0"/>
                </a:moveTo>
                <a:lnTo>
                  <a:pt x="2279521" y="0"/>
                </a:lnTo>
                <a:lnTo>
                  <a:pt x="2279521" y="422713"/>
                </a:lnTo>
                <a:lnTo>
                  <a:pt x="0" y="422713"/>
                </a:lnTo>
                <a:lnTo>
                  <a:pt x="0" y="0"/>
                </a:lnTo>
                <a:close/>
              </a:path>
            </a:pathLst>
          </a:custGeom>
          <a:blipFill>
            <a:blip r:embed="rId6"/>
            <a:stretch>
              <a:fillRect l="-22129" t="-263720" r="-327584" b="-727712"/>
            </a:stretch>
          </a:blipFill>
        </p:spPr>
      </p:sp>
      <p:sp>
        <p:nvSpPr>
          <p:cNvPr id="10" name="Freeform 10"/>
          <p:cNvSpPr/>
          <p:nvPr/>
        </p:nvSpPr>
        <p:spPr>
          <a:xfrm>
            <a:off x="5073976" y="4576741"/>
            <a:ext cx="9843011" cy="4429862"/>
          </a:xfrm>
          <a:custGeom>
            <a:avLst/>
            <a:gdLst/>
            <a:ahLst/>
            <a:cxnLst/>
            <a:rect l="l" t="t" r="r" b="b"/>
            <a:pathLst>
              <a:path w="9843011" h="4429862">
                <a:moveTo>
                  <a:pt x="0" y="0"/>
                </a:moveTo>
                <a:lnTo>
                  <a:pt x="9843012" y="0"/>
                </a:lnTo>
                <a:lnTo>
                  <a:pt x="9843012" y="4429862"/>
                </a:lnTo>
                <a:lnTo>
                  <a:pt x="0" y="4429862"/>
                </a:lnTo>
                <a:lnTo>
                  <a:pt x="0" y="0"/>
                </a:lnTo>
                <a:close/>
              </a:path>
            </a:pathLst>
          </a:custGeom>
          <a:blipFill>
            <a:blip r:embed="rId7"/>
            <a:stretch>
              <a:fillRect/>
            </a:stretch>
          </a:blipFill>
        </p:spPr>
      </p:sp>
      <p:sp>
        <p:nvSpPr>
          <p:cNvPr id="11" name="TextBox 11"/>
          <p:cNvSpPr txBox="1"/>
          <p:nvPr/>
        </p:nvSpPr>
        <p:spPr>
          <a:xfrm>
            <a:off x="2980610" y="908050"/>
            <a:ext cx="15307390" cy="1043941"/>
          </a:xfrm>
          <a:prstGeom prst="rect">
            <a:avLst/>
          </a:prstGeom>
        </p:spPr>
        <p:txBody>
          <a:bodyPr lIns="0" tIns="0" rIns="0" bIns="0" rtlCol="0" anchor="t">
            <a:spAutoFit/>
          </a:bodyPr>
          <a:lstStyle/>
          <a:p>
            <a:pPr>
              <a:lnSpc>
                <a:spcPts val="7920"/>
              </a:lnSpc>
            </a:pPr>
            <a:r>
              <a:rPr lang="en-US" sz="7200" spc="64">
                <a:solidFill>
                  <a:srgbClr val="202020"/>
                </a:solidFill>
                <a:latin typeface="Qanelas Bold"/>
              </a:rPr>
              <a:t>2022-2023: years of relocation </a:t>
            </a:r>
          </a:p>
        </p:txBody>
      </p:sp>
      <p:sp>
        <p:nvSpPr>
          <p:cNvPr id="12" name="TextBox 12"/>
          <p:cNvSpPr txBox="1"/>
          <p:nvPr/>
        </p:nvSpPr>
        <p:spPr>
          <a:xfrm>
            <a:off x="2980610" y="1952911"/>
            <a:ext cx="14847713" cy="1247775"/>
          </a:xfrm>
          <a:prstGeom prst="rect">
            <a:avLst/>
          </a:prstGeom>
        </p:spPr>
        <p:txBody>
          <a:bodyPr lIns="0" tIns="0" rIns="0" bIns="0" rtlCol="0" anchor="t">
            <a:spAutoFit/>
          </a:bodyPr>
          <a:lstStyle/>
          <a:p>
            <a:pPr>
              <a:lnSpc>
                <a:spcPts val="4875"/>
              </a:lnSpc>
            </a:pPr>
            <a:r>
              <a:rPr lang="en-US" sz="4062" spc="162">
                <a:solidFill>
                  <a:srgbClr val="202020"/>
                </a:solidFill>
                <a:latin typeface="Qanelas Semi-Bold"/>
              </a:rPr>
              <a:t>We were forced to move our facility, office, personnel to the safe, West part of Ukraine - Mukachevo city.</a:t>
            </a:r>
          </a:p>
        </p:txBody>
      </p:sp>
      <p:sp>
        <p:nvSpPr>
          <p:cNvPr id="13" name="TextBox 13"/>
          <p:cNvSpPr txBox="1"/>
          <p:nvPr/>
        </p:nvSpPr>
        <p:spPr>
          <a:xfrm>
            <a:off x="2980610" y="3454053"/>
            <a:ext cx="14847713" cy="923925"/>
          </a:xfrm>
          <a:prstGeom prst="rect">
            <a:avLst/>
          </a:prstGeom>
        </p:spPr>
        <p:txBody>
          <a:bodyPr lIns="0" tIns="0" rIns="0" bIns="0" rtlCol="0" anchor="t">
            <a:spAutoFit/>
          </a:bodyPr>
          <a:lstStyle/>
          <a:p>
            <a:pPr>
              <a:lnSpc>
                <a:spcPts val="3600"/>
              </a:lnSpc>
            </a:pPr>
            <a:r>
              <a:rPr lang="en-US" sz="3000" spc="120">
                <a:solidFill>
                  <a:srgbClr val="202020"/>
                </a:solidFill>
                <a:latin typeface="Qanelas Medium"/>
              </a:rPr>
              <a:t>Despite of that fact, the war in Ukraine, great migration and dozens </a:t>
            </a:r>
          </a:p>
          <a:p>
            <a:pPr>
              <a:lnSpc>
                <a:spcPts val="3600"/>
              </a:lnSpc>
            </a:pPr>
            <a:r>
              <a:rPr lang="en-US" sz="3000" spc="120">
                <a:solidFill>
                  <a:srgbClr val="202020"/>
                </a:solidFill>
                <a:latin typeface="Qanelas Medium"/>
              </a:rPr>
              <a:t>of other problems, we continue to grow rapidly in Ukrainian market! </a:t>
            </a:r>
          </a:p>
        </p:txBody>
      </p:sp>
      <p:sp>
        <p:nvSpPr>
          <p:cNvPr id="14" name="TextBox 14"/>
          <p:cNvSpPr txBox="1"/>
          <p:nvPr/>
        </p:nvSpPr>
        <p:spPr>
          <a:xfrm>
            <a:off x="6229217" y="9750452"/>
            <a:ext cx="7921787" cy="323850"/>
          </a:xfrm>
          <a:prstGeom prst="rect">
            <a:avLst/>
          </a:prstGeom>
        </p:spPr>
        <p:txBody>
          <a:bodyPr lIns="0" tIns="0" rIns="0" bIns="0" rtlCol="0" anchor="t">
            <a:spAutoFit/>
          </a:bodyPr>
          <a:lstStyle/>
          <a:p>
            <a:pPr algn="ctr">
              <a:lnSpc>
                <a:spcPts val="2400"/>
              </a:lnSpc>
            </a:pPr>
            <a:r>
              <a:rPr lang="en-US" sz="2000" spc="80">
                <a:solidFill>
                  <a:srgbClr val="202020"/>
                </a:solidFill>
                <a:latin typeface="Qanelas"/>
              </a:rPr>
              <a:t>actual statistics of shipments, PCS per month</a:t>
            </a:r>
          </a:p>
        </p:txBody>
      </p:sp>
      <p:sp>
        <p:nvSpPr>
          <p:cNvPr id="15" name="TextBox 15"/>
          <p:cNvSpPr txBox="1"/>
          <p:nvPr/>
        </p:nvSpPr>
        <p:spPr>
          <a:xfrm>
            <a:off x="4685093" y="9011169"/>
            <a:ext cx="11010036" cy="323850"/>
          </a:xfrm>
          <a:prstGeom prst="rect">
            <a:avLst/>
          </a:prstGeom>
        </p:spPr>
        <p:txBody>
          <a:bodyPr lIns="0" tIns="0" rIns="0" bIns="0" rtlCol="0" anchor="t">
            <a:spAutoFit/>
          </a:bodyPr>
          <a:lstStyle/>
          <a:p>
            <a:pPr algn="ctr">
              <a:lnSpc>
                <a:spcPts val="2400"/>
              </a:lnSpc>
            </a:pPr>
            <a:r>
              <a:rPr lang="en-US" sz="2000" spc="80">
                <a:solidFill>
                  <a:srgbClr val="202020"/>
                </a:solidFill>
                <a:latin typeface="Qanelas"/>
              </a:rPr>
              <a:t>jan     feb    mar     apr    may    Jun    Jul    aug    sep    oct    nov    dec </a:t>
            </a:r>
          </a:p>
        </p:txBody>
      </p:sp>
      <p:sp>
        <p:nvSpPr>
          <p:cNvPr id="16" name="TextBox 16"/>
          <p:cNvSpPr txBox="1"/>
          <p:nvPr/>
        </p:nvSpPr>
        <p:spPr>
          <a:xfrm rot="-699992">
            <a:off x="8963312" y="7755146"/>
            <a:ext cx="1072057" cy="323850"/>
          </a:xfrm>
          <a:prstGeom prst="rect">
            <a:avLst/>
          </a:prstGeom>
        </p:spPr>
        <p:txBody>
          <a:bodyPr lIns="0" tIns="0" rIns="0" bIns="0" rtlCol="0" anchor="t">
            <a:spAutoFit/>
          </a:bodyPr>
          <a:lstStyle/>
          <a:p>
            <a:pPr algn="ctr">
              <a:lnSpc>
                <a:spcPts val="2400"/>
              </a:lnSpc>
            </a:pPr>
            <a:r>
              <a:rPr lang="en-US" sz="2000" spc="80">
                <a:solidFill>
                  <a:srgbClr val="202020"/>
                </a:solidFill>
                <a:latin typeface="Qanelas"/>
              </a:rPr>
              <a:t>2022</a:t>
            </a:r>
          </a:p>
        </p:txBody>
      </p:sp>
      <p:sp>
        <p:nvSpPr>
          <p:cNvPr id="17" name="TextBox 17"/>
          <p:cNvSpPr txBox="1"/>
          <p:nvPr/>
        </p:nvSpPr>
        <p:spPr>
          <a:xfrm rot="-431504">
            <a:off x="11604901" y="5314964"/>
            <a:ext cx="1072057" cy="323850"/>
          </a:xfrm>
          <a:prstGeom prst="rect">
            <a:avLst/>
          </a:prstGeom>
        </p:spPr>
        <p:txBody>
          <a:bodyPr lIns="0" tIns="0" rIns="0" bIns="0" rtlCol="0" anchor="t">
            <a:spAutoFit/>
          </a:bodyPr>
          <a:lstStyle/>
          <a:p>
            <a:pPr algn="ctr">
              <a:lnSpc>
                <a:spcPts val="2400"/>
              </a:lnSpc>
            </a:pPr>
            <a:r>
              <a:rPr lang="en-US" sz="2000" spc="80">
                <a:solidFill>
                  <a:srgbClr val="202020"/>
                </a:solidFill>
                <a:latin typeface="Qanelas"/>
              </a:rPr>
              <a:t>2023</a:t>
            </a:r>
          </a:p>
        </p:txBody>
      </p:sp>
      <p:sp>
        <p:nvSpPr>
          <p:cNvPr id="18" name="TextBox 18"/>
          <p:cNvSpPr txBox="1"/>
          <p:nvPr/>
        </p:nvSpPr>
        <p:spPr>
          <a:xfrm>
            <a:off x="3787458" y="4666541"/>
            <a:ext cx="1267468" cy="4807206"/>
          </a:xfrm>
          <a:prstGeom prst="rect">
            <a:avLst/>
          </a:prstGeom>
        </p:spPr>
        <p:txBody>
          <a:bodyPr lIns="0" tIns="0" rIns="0" bIns="0" rtlCol="0" anchor="t">
            <a:spAutoFit/>
          </a:bodyPr>
          <a:lstStyle/>
          <a:p>
            <a:pPr algn="ctr">
              <a:lnSpc>
                <a:spcPts val="2727"/>
              </a:lnSpc>
            </a:pPr>
            <a:r>
              <a:rPr lang="en-US" sz="2066" spc="82">
                <a:solidFill>
                  <a:srgbClr val="202020"/>
                </a:solidFill>
                <a:latin typeface="Qanelas"/>
              </a:rPr>
              <a:t>100000</a:t>
            </a:r>
          </a:p>
          <a:p>
            <a:pPr algn="ctr">
              <a:lnSpc>
                <a:spcPts val="2727"/>
              </a:lnSpc>
            </a:pPr>
            <a:endParaRPr lang="en-US" sz="2066" spc="82">
              <a:solidFill>
                <a:srgbClr val="202020"/>
              </a:solidFill>
              <a:latin typeface="Qanelas"/>
            </a:endParaRPr>
          </a:p>
          <a:p>
            <a:pPr algn="ctr">
              <a:lnSpc>
                <a:spcPts val="2727"/>
              </a:lnSpc>
            </a:pPr>
            <a:endParaRPr lang="en-US" sz="2066" spc="82">
              <a:solidFill>
                <a:srgbClr val="202020"/>
              </a:solidFill>
              <a:latin typeface="Qanelas"/>
            </a:endParaRPr>
          </a:p>
          <a:p>
            <a:pPr algn="ctr">
              <a:lnSpc>
                <a:spcPts val="2727"/>
              </a:lnSpc>
            </a:pPr>
            <a:r>
              <a:rPr lang="en-US" sz="2066" spc="82">
                <a:solidFill>
                  <a:srgbClr val="202020"/>
                </a:solidFill>
                <a:latin typeface="Qanelas"/>
              </a:rPr>
              <a:t>75000</a:t>
            </a:r>
          </a:p>
          <a:p>
            <a:pPr algn="ctr">
              <a:lnSpc>
                <a:spcPts val="2727"/>
              </a:lnSpc>
            </a:pPr>
            <a:endParaRPr lang="en-US" sz="2066" spc="82">
              <a:solidFill>
                <a:srgbClr val="202020"/>
              </a:solidFill>
              <a:latin typeface="Qanelas"/>
            </a:endParaRPr>
          </a:p>
          <a:p>
            <a:pPr algn="ctr">
              <a:lnSpc>
                <a:spcPts val="2727"/>
              </a:lnSpc>
            </a:pPr>
            <a:endParaRPr lang="en-US" sz="2066" spc="82">
              <a:solidFill>
                <a:srgbClr val="202020"/>
              </a:solidFill>
              <a:latin typeface="Qanelas"/>
            </a:endParaRPr>
          </a:p>
          <a:p>
            <a:pPr algn="ctr">
              <a:lnSpc>
                <a:spcPts val="2727"/>
              </a:lnSpc>
            </a:pPr>
            <a:r>
              <a:rPr lang="en-US" sz="2066" spc="82">
                <a:solidFill>
                  <a:srgbClr val="202020"/>
                </a:solidFill>
                <a:latin typeface="Qanelas"/>
              </a:rPr>
              <a:t>50000</a:t>
            </a:r>
          </a:p>
          <a:p>
            <a:pPr algn="ctr">
              <a:lnSpc>
                <a:spcPts val="2727"/>
              </a:lnSpc>
            </a:pPr>
            <a:endParaRPr lang="en-US" sz="2066" spc="82">
              <a:solidFill>
                <a:srgbClr val="202020"/>
              </a:solidFill>
              <a:latin typeface="Qanelas"/>
            </a:endParaRPr>
          </a:p>
          <a:p>
            <a:pPr algn="ctr">
              <a:lnSpc>
                <a:spcPts val="2727"/>
              </a:lnSpc>
            </a:pPr>
            <a:endParaRPr lang="en-US" sz="2066" spc="82">
              <a:solidFill>
                <a:srgbClr val="202020"/>
              </a:solidFill>
              <a:latin typeface="Qanelas"/>
            </a:endParaRPr>
          </a:p>
          <a:p>
            <a:pPr algn="ctr">
              <a:lnSpc>
                <a:spcPts val="2727"/>
              </a:lnSpc>
            </a:pPr>
            <a:r>
              <a:rPr lang="en-US" sz="2066" spc="82">
                <a:solidFill>
                  <a:srgbClr val="202020"/>
                </a:solidFill>
                <a:latin typeface="Qanelas"/>
              </a:rPr>
              <a:t>25000</a:t>
            </a:r>
          </a:p>
          <a:p>
            <a:pPr algn="ctr">
              <a:lnSpc>
                <a:spcPts val="2727"/>
              </a:lnSpc>
            </a:pPr>
            <a:endParaRPr lang="en-US" sz="2066" spc="82">
              <a:solidFill>
                <a:srgbClr val="202020"/>
              </a:solidFill>
              <a:latin typeface="Qanelas"/>
            </a:endParaRPr>
          </a:p>
          <a:p>
            <a:pPr algn="ctr">
              <a:lnSpc>
                <a:spcPts val="2727"/>
              </a:lnSpc>
            </a:pPr>
            <a:endParaRPr lang="en-US" sz="2066" spc="82">
              <a:solidFill>
                <a:srgbClr val="202020"/>
              </a:solidFill>
              <a:latin typeface="Qanelas"/>
            </a:endParaRPr>
          </a:p>
          <a:p>
            <a:pPr algn="ctr">
              <a:lnSpc>
                <a:spcPts val="2727"/>
              </a:lnSpc>
            </a:pPr>
            <a:r>
              <a:rPr lang="en-US" sz="2066" spc="82">
                <a:solidFill>
                  <a:srgbClr val="202020"/>
                </a:solidFill>
                <a:latin typeface="Qanelas"/>
              </a:rPr>
              <a:t>0</a:t>
            </a:r>
          </a:p>
          <a:p>
            <a:pPr algn="ctr">
              <a:lnSpc>
                <a:spcPts val="2727"/>
              </a:lnSpc>
            </a:pPr>
            <a:endParaRPr lang="en-US" sz="2066" spc="82">
              <a:solidFill>
                <a:srgbClr val="202020"/>
              </a:solidFill>
              <a:latin typeface="Qanela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06146" y="7165070"/>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581025" y="-419100"/>
            <a:ext cx="38100" cy="11353800"/>
          </a:xfrm>
          <a:prstGeom prst="rect">
            <a:avLst/>
          </a:prstGeom>
          <a:solidFill>
            <a:srgbClr val="F4F4F4"/>
          </a:solidFill>
        </p:spPr>
      </p:sp>
      <p:sp>
        <p:nvSpPr>
          <p:cNvPr id="4" name="AutoShape 4"/>
          <p:cNvSpPr/>
          <p:nvPr/>
        </p:nvSpPr>
        <p:spPr>
          <a:xfrm>
            <a:off x="17935575" y="2490788"/>
            <a:ext cx="38100" cy="8229600"/>
          </a:xfrm>
          <a:prstGeom prst="rect">
            <a:avLst/>
          </a:prstGeom>
          <a:solidFill>
            <a:srgbClr val="202020"/>
          </a:solidFill>
        </p:spPr>
      </p:sp>
      <p:sp>
        <p:nvSpPr>
          <p:cNvPr id="5" name="AutoShape 5"/>
          <p:cNvSpPr/>
          <p:nvPr/>
        </p:nvSpPr>
        <p:spPr>
          <a:xfrm>
            <a:off x="15961662" y="50385"/>
            <a:ext cx="2247900" cy="3086100"/>
          </a:xfrm>
          <a:prstGeom prst="rect">
            <a:avLst/>
          </a:prstGeom>
          <a:solidFill>
            <a:srgbClr val="FEBF27"/>
          </a:solidFill>
        </p:spPr>
      </p:sp>
      <p:grpSp>
        <p:nvGrpSpPr>
          <p:cNvPr id="6" name="Group 6"/>
          <p:cNvGrpSpPr/>
          <p:nvPr/>
        </p:nvGrpSpPr>
        <p:grpSpPr>
          <a:xfrm rot="5400000">
            <a:off x="16465440" y="990889"/>
            <a:ext cx="1165300" cy="1240921"/>
            <a:chOff x="0" y="0"/>
            <a:chExt cx="1553733" cy="1654562"/>
          </a:xfrm>
        </p:grpSpPr>
        <p:sp>
          <p:nvSpPr>
            <p:cNvPr id="7" name="Freeform 7"/>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8" name="Freeform 8"/>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9" name="Freeform 9"/>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grpSp>
      <p:sp>
        <p:nvSpPr>
          <p:cNvPr id="10" name="Freeform 10"/>
          <p:cNvSpPr/>
          <p:nvPr/>
        </p:nvSpPr>
        <p:spPr>
          <a:xfrm>
            <a:off x="1028700" y="5302144"/>
            <a:ext cx="16149609" cy="2176412"/>
          </a:xfrm>
          <a:custGeom>
            <a:avLst/>
            <a:gdLst/>
            <a:ahLst/>
            <a:cxnLst/>
            <a:rect l="l" t="t" r="r" b="b"/>
            <a:pathLst>
              <a:path w="16149609" h="2176412">
                <a:moveTo>
                  <a:pt x="0" y="0"/>
                </a:moveTo>
                <a:lnTo>
                  <a:pt x="16149609" y="0"/>
                </a:lnTo>
                <a:lnTo>
                  <a:pt x="16149609" y="2176412"/>
                </a:lnTo>
                <a:lnTo>
                  <a:pt x="0" y="2176412"/>
                </a:lnTo>
                <a:lnTo>
                  <a:pt x="0" y="0"/>
                </a:lnTo>
                <a:close/>
              </a:path>
            </a:pathLst>
          </a:custGeom>
          <a:blipFill>
            <a:blip r:embed="rId6"/>
            <a:stretch>
              <a:fillRect/>
            </a:stretch>
          </a:blipFill>
        </p:spPr>
      </p:sp>
      <p:sp>
        <p:nvSpPr>
          <p:cNvPr id="11" name="Freeform 11"/>
          <p:cNvSpPr/>
          <p:nvPr/>
        </p:nvSpPr>
        <p:spPr>
          <a:xfrm>
            <a:off x="1353782" y="7177113"/>
            <a:ext cx="13556627" cy="2029515"/>
          </a:xfrm>
          <a:custGeom>
            <a:avLst/>
            <a:gdLst/>
            <a:ahLst/>
            <a:cxnLst/>
            <a:rect l="l" t="t" r="r" b="b"/>
            <a:pathLst>
              <a:path w="13556627" h="2029515">
                <a:moveTo>
                  <a:pt x="0" y="0"/>
                </a:moveTo>
                <a:lnTo>
                  <a:pt x="13556627" y="0"/>
                </a:lnTo>
                <a:lnTo>
                  <a:pt x="13556627" y="2029515"/>
                </a:lnTo>
                <a:lnTo>
                  <a:pt x="0" y="2029515"/>
                </a:lnTo>
                <a:lnTo>
                  <a:pt x="0" y="0"/>
                </a:lnTo>
                <a:close/>
              </a:path>
            </a:pathLst>
          </a:custGeom>
          <a:blipFill>
            <a:blip r:embed="rId7"/>
            <a:stretch>
              <a:fillRect/>
            </a:stretch>
          </a:blipFill>
        </p:spPr>
      </p:sp>
      <p:sp>
        <p:nvSpPr>
          <p:cNvPr id="12" name="Freeform 12"/>
          <p:cNvSpPr/>
          <p:nvPr/>
        </p:nvSpPr>
        <p:spPr>
          <a:xfrm>
            <a:off x="1028700" y="664328"/>
            <a:ext cx="14206791" cy="2421772"/>
          </a:xfrm>
          <a:custGeom>
            <a:avLst/>
            <a:gdLst/>
            <a:ahLst/>
            <a:cxnLst/>
            <a:rect l="l" t="t" r="r" b="b"/>
            <a:pathLst>
              <a:path w="14206791" h="2421772">
                <a:moveTo>
                  <a:pt x="0" y="0"/>
                </a:moveTo>
                <a:lnTo>
                  <a:pt x="14206791" y="0"/>
                </a:lnTo>
                <a:lnTo>
                  <a:pt x="14206791" y="2421772"/>
                </a:lnTo>
                <a:lnTo>
                  <a:pt x="0" y="2421772"/>
                </a:lnTo>
                <a:lnTo>
                  <a:pt x="0" y="0"/>
                </a:lnTo>
                <a:close/>
              </a:path>
            </a:pathLst>
          </a:custGeom>
          <a:blipFill>
            <a:blip r:embed="rId8"/>
            <a:stretch>
              <a:fillRect/>
            </a:stretch>
          </a:blipFill>
        </p:spPr>
      </p:sp>
      <p:sp>
        <p:nvSpPr>
          <p:cNvPr id="13" name="Freeform 13"/>
          <p:cNvSpPr/>
          <p:nvPr/>
        </p:nvSpPr>
        <p:spPr>
          <a:xfrm>
            <a:off x="850721" y="3086100"/>
            <a:ext cx="15653109" cy="2244826"/>
          </a:xfrm>
          <a:custGeom>
            <a:avLst/>
            <a:gdLst/>
            <a:ahLst/>
            <a:cxnLst/>
            <a:rect l="l" t="t" r="r" b="b"/>
            <a:pathLst>
              <a:path w="15653109" h="2244826">
                <a:moveTo>
                  <a:pt x="0" y="0"/>
                </a:moveTo>
                <a:lnTo>
                  <a:pt x="15653108" y="0"/>
                </a:lnTo>
                <a:lnTo>
                  <a:pt x="15653108" y="2244826"/>
                </a:lnTo>
                <a:lnTo>
                  <a:pt x="0" y="2244826"/>
                </a:lnTo>
                <a:lnTo>
                  <a:pt x="0" y="0"/>
                </a:lnTo>
                <a:close/>
              </a:path>
            </a:pathLst>
          </a:custGeom>
          <a:blipFill>
            <a:blip r:embed="rId9"/>
            <a:stretch>
              <a:fillRect/>
            </a:stretch>
          </a:blipFill>
        </p:spPr>
      </p:sp>
      <p:sp>
        <p:nvSpPr>
          <p:cNvPr id="14" name="TextBox 14"/>
          <p:cNvSpPr txBox="1"/>
          <p:nvPr/>
        </p:nvSpPr>
        <p:spPr>
          <a:xfrm>
            <a:off x="1418513" y="9387726"/>
            <a:ext cx="14616011" cy="609600"/>
          </a:xfrm>
          <a:prstGeom prst="rect">
            <a:avLst/>
          </a:prstGeom>
        </p:spPr>
        <p:txBody>
          <a:bodyPr lIns="0" tIns="0" rIns="0" bIns="0" rtlCol="0" anchor="t">
            <a:spAutoFit/>
          </a:bodyPr>
          <a:lstStyle/>
          <a:p>
            <a:pPr>
              <a:lnSpc>
                <a:spcPts val="4799"/>
              </a:lnSpc>
            </a:pPr>
            <a:r>
              <a:rPr lang="en-US" sz="3999" spc="159">
                <a:solidFill>
                  <a:srgbClr val="202020"/>
                </a:solidFill>
                <a:latin typeface="Qanelas Semi-Bold"/>
              </a:rPr>
              <a:t>we are proud of cooperation with market leaders in Ukraine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581025" y="-419100"/>
            <a:ext cx="38100" cy="11353800"/>
          </a:xfrm>
          <a:prstGeom prst="rect">
            <a:avLst/>
          </a:prstGeom>
          <a:solidFill>
            <a:srgbClr val="F4F4F4"/>
          </a:solidFill>
        </p:spPr>
      </p:sp>
      <p:sp>
        <p:nvSpPr>
          <p:cNvPr id="3" name="AutoShape 3"/>
          <p:cNvSpPr/>
          <p:nvPr/>
        </p:nvSpPr>
        <p:spPr>
          <a:xfrm>
            <a:off x="17935575" y="2490788"/>
            <a:ext cx="38100" cy="8229600"/>
          </a:xfrm>
          <a:prstGeom prst="rect">
            <a:avLst/>
          </a:prstGeom>
          <a:solidFill>
            <a:srgbClr val="202020"/>
          </a:solidFill>
        </p:spPr>
      </p:sp>
      <p:sp>
        <p:nvSpPr>
          <p:cNvPr id="4" name="AutoShape 4"/>
          <p:cNvSpPr/>
          <p:nvPr/>
        </p:nvSpPr>
        <p:spPr>
          <a:xfrm>
            <a:off x="16811625" y="0"/>
            <a:ext cx="2247900" cy="3086100"/>
          </a:xfrm>
          <a:prstGeom prst="rect">
            <a:avLst/>
          </a:prstGeom>
          <a:solidFill>
            <a:srgbClr val="FEBF27"/>
          </a:solidFill>
        </p:spPr>
      </p:sp>
      <p:grpSp>
        <p:nvGrpSpPr>
          <p:cNvPr id="5" name="Group 5"/>
          <p:cNvGrpSpPr/>
          <p:nvPr/>
        </p:nvGrpSpPr>
        <p:grpSpPr>
          <a:xfrm rot="5400000">
            <a:off x="16456390" y="990889"/>
            <a:ext cx="1165300" cy="1240921"/>
            <a:chOff x="0" y="0"/>
            <a:chExt cx="1553733" cy="1654562"/>
          </a:xfrm>
        </p:grpSpPr>
        <p:sp>
          <p:nvSpPr>
            <p:cNvPr id="6" name="Freeform 6"/>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sp>
        <p:sp>
          <p:nvSpPr>
            <p:cNvPr id="7" name="Freeform 7"/>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sp>
        <p:sp>
          <p:nvSpPr>
            <p:cNvPr id="8" name="Freeform 8"/>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sp>
      </p:grpSp>
      <p:sp>
        <p:nvSpPr>
          <p:cNvPr id="9" name="Freeform 9"/>
          <p:cNvSpPr/>
          <p:nvPr/>
        </p:nvSpPr>
        <p:spPr>
          <a:xfrm rot="266140">
            <a:off x="418586" y="826300"/>
            <a:ext cx="5497895" cy="7342764"/>
          </a:xfrm>
          <a:custGeom>
            <a:avLst/>
            <a:gdLst/>
            <a:ahLst/>
            <a:cxnLst/>
            <a:rect l="l" t="t" r="r" b="b"/>
            <a:pathLst>
              <a:path w="5497895" h="7342764">
                <a:moveTo>
                  <a:pt x="0" y="0"/>
                </a:moveTo>
                <a:lnTo>
                  <a:pt x="5497894" y="0"/>
                </a:lnTo>
                <a:lnTo>
                  <a:pt x="5497894" y="7342764"/>
                </a:lnTo>
                <a:lnTo>
                  <a:pt x="0" y="7342764"/>
                </a:lnTo>
                <a:lnTo>
                  <a:pt x="0" y="0"/>
                </a:lnTo>
                <a:close/>
              </a:path>
            </a:pathLst>
          </a:custGeom>
          <a:blipFill>
            <a:blip r:embed="rId4"/>
            <a:stretch>
              <a:fillRect/>
            </a:stretch>
          </a:blipFill>
        </p:spPr>
      </p:sp>
      <p:sp>
        <p:nvSpPr>
          <p:cNvPr id="10" name="Freeform 10"/>
          <p:cNvSpPr/>
          <p:nvPr/>
        </p:nvSpPr>
        <p:spPr>
          <a:xfrm rot="-462541">
            <a:off x="5378773" y="415269"/>
            <a:ext cx="4647156" cy="6522324"/>
          </a:xfrm>
          <a:custGeom>
            <a:avLst/>
            <a:gdLst/>
            <a:ahLst/>
            <a:cxnLst/>
            <a:rect l="l" t="t" r="r" b="b"/>
            <a:pathLst>
              <a:path w="4647156" h="6522324">
                <a:moveTo>
                  <a:pt x="0" y="0"/>
                </a:moveTo>
                <a:lnTo>
                  <a:pt x="4647156" y="0"/>
                </a:lnTo>
                <a:lnTo>
                  <a:pt x="4647156" y="6522324"/>
                </a:lnTo>
                <a:lnTo>
                  <a:pt x="0" y="6522324"/>
                </a:lnTo>
                <a:lnTo>
                  <a:pt x="0" y="0"/>
                </a:lnTo>
                <a:close/>
              </a:path>
            </a:pathLst>
          </a:custGeom>
          <a:blipFill>
            <a:blip r:embed="rId5"/>
            <a:stretch>
              <a:fillRect/>
            </a:stretch>
          </a:blipFill>
        </p:spPr>
      </p:sp>
      <p:sp>
        <p:nvSpPr>
          <p:cNvPr id="11" name="Freeform 11"/>
          <p:cNvSpPr/>
          <p:nvPr/>
        </p:nvSpPr>
        <p:spPr>
          <a:xfrm rot="529157">
            <a:off x="9281389" y="880634"/>
            <a:ext cx="6327413" cy="4513554"/>
          </a:xfrm>
          <a:custGeom>
            <a:avLst/>
            <a:gdLst/>
            <a:ahLst/>
            <a:cxnLst/>
            <a:rect l="l" t="t" r="r" b="b"/>
            <a:pathLst>
              <a:path w="6327413" h="4513554">
                <a:moveTo>
                  <a:pt x="0" y="0"/>
                </a:moveTo>
                <a:lnTo>
                  <a:pt x="6327413" y="0"/>
                </a:lnTo>
                <a:lnTo>
                  <a:pt x="6327413" y="4513555"/>
                </a:lnTo>
                <a:lnTo>
                  <a:pt x="0" y="4513555"/>
                </a:lnTo>
                <a:lnTo>
                  <a:pt x="0" y="0"/>
                </a:lnTo>
                <a:close/>
              </a:path>
            </a:pathLst>
          </a:custGeom>
          <a:blipFill>
            <a:blip r:embed="rId6"/>
            <a:stretch>
              <a:fillRect/>
            </a:stretch>
          </a:blipFill>
        </p:spPr>
      </p:sp>
      <p:sp>
        <p:nvSpPr>
          <p:cNvPr id="12" name="Freeform 12"/>
          <p:cNvSpPr/>
          <p:nvPr/>
        </p:nvSpPr>
        <p:spPr>
          <a:xfrm rot="510148">
            <a:off x="13250287" y="3774125"/>
            <a:ext cx="4014280" cy="5640674"/>
          </a:xfrm>
          <a:custGeom>
            <a:avLst/>
            <a:gdLst/>
            <a:ahLst/>
            <a:cxnLst/>
            <a:rect l="l" t="t" r="r" b="b"/>
            <a:pathLst>
              <a:path w="4014280" h="5640674">
                <a:moveTo>
                  <a:pt x="0" y="0"/>
                </a:moveTo>
                <a:lnTo>
                  <a:pt x="4014280" y="0"/>
                </a:lnTo>
                <a:lnTo>
                  <a:pt x="4014280" y="5640674"/>
                </a:lnTo>
                <a:lnTo>
                  <a:pt x="0" y="5640674"/>
                </a:lnTo>
                <a:lnTo>
                  <a:pt x="0" y="0"/>
                </a:lnTo>
                <a:close/>
              </a:path>
            </a:pathLst>
          </a:custGeom>
          <a:blipFill>
            <a:blip r:embed="rId7"/>
            <a:stretch>
              <a:fillRect/>
            </a:stretch>
          </a:blipFill>
        </p:spPr>
      </p:sp>
      <p:sp>
        <p:nvSpPr>
          <p:cNvPr id="13" name="Freeform 13"/>
          <p:cNvSpPr/>
          <p:nvPr/>
        </p:nvSpPr>
        <p:spPr>
          <a:xfrm>
            <a:off x="15774527" y="7478556"/>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118807">
            <a:off x="7948398" y="5244101"/>
            <a:ext cx="4987981" cy="3951416"/>
          </a:xfrm>
          <a:custGeom>
            <a:avLst/>
            <a:gdLst/>
            <a:ahLst/>
            <a:cxnLst/>
            <a:rect l="l" t="t" r="r" b="b"/>
            <a:pathLst>
              <a:path w="4987981" h="3951416">
                <a:moveTo>
                  <a:pt x="0" y="0"/>
                </a:moveTo>
                <a:lnTo>
                  <a:pt x="4987981" y="0"/>
                </a:lnTo>
                <a:lnTo>
                  <a:pt x="4987981" y="3951416"/>
                </a:lnTo>
                <a:lnTo>
                  <a:pt x="0" y="3951416"/>
                </a:lnTo>
                <a:lnTo>
                  <a:pt x="0" y="0"/>
                </a:lnTo>
                <a:close/>
              </a:path>
            </a:pathLst>
          </a:custGeom>
          <a:blipFill>
            <a:blip r:embed="rId10"/>
            <a:stretch>
              <a:fillRect/>
            </a:stretch>
          </a:blipFill>
        </p:spPr>
      </p:sp>
      <p:sp>
        <p:nvSpPr>
          <p:cNvPr id="15" name="Freeform 15"/>
          <p:cNvSpPr/>
          <p:nvPr/>
        </p:nvSpPr>
        <p:spPr>
          <a:xfrm rot="-114331">
            <a:off x="4133832" y="4982986"/>
            <a:ext cx="3097847" cy="4213863"/>
          </a:xfrm>
          <a:custGeom>
            <a:avLst/>
            <a:gdLst/>
            <a:ahLst/>
            <a:cxnLst/>
            <a:rect l="l" t="t" r="r" b="b"/>
            <a:pathLst>
              <a:path w="3097847" h="4213863">
                <a:moveTo>
                  <a:pt x="0" y="0"/>
                </a:moveTo>
                <a:lnTo>
                  <a:pt x="3097847" y="0"/>
                </a:lnTo>
                <a:lnTo>
                  <a:pt x="3097847" y="4213863"/>
                </a:lnTo>
                <a:lnTo>
                  <a:pt x="0" y="4213863"/>
                </a:lnTo>
                <a:lnTo>
                  <a:pt x="0" y="0"/>
                </a:lnTo>
                <a:close/>
              </a:path>
            </a:pathLst>
          </a:custGeom>
          <a:blipFill>
            <a:blip r:embed="rId11"/>
            <a:stretch>
              <a:fillRect/>
            </a:stretch>
          </a:blipFill>
        </p:spPr>
      </p:sp>
      <p:sp>
        <p:nvSpPr>
          <p:cNvPr id="16" name="TextBox 16"/>
          <p:cNvSpPr txBox="1"/>
          <p:nvPr/>
        </p:nvSpPr>
        <p:spPr>
          <a:xfrm>
            <a:off x="1053296" y="9486900"/>
            <a:ext cx="15137868" cy="400050"/>
          </a:xfrm>
          <a:prstGeom prst="rect">
            <a:avLst/>
          </a:prstGeom>
        </p:spPr>
        <p:txBody>
          <a:bodyPr lIns="0" tIns="0" rIns="0" bIns="0" rtlCol="0" anchor="t">
            <a:spAutoFit/>
          </a:bodyPr>
          <a:lstStyle/>
          <a:p>
            <a:pPr>
              <a:lnSpc>
                <a:spcPts val="3120"/>
              </a:lnSpc>
            </a:pPr>
            <a:r>
              <a:rPr lang="en-US" sz="2600" spc="104">
                <a:solidFill>
                  <a:srgbClr val="FFFFFF"/>
                </a:solidFill>
                <a:latin typeface="Qanelas Semi-Bold"/>
              </a:rPr>
              <a:t>snEco products have won numerous local and international awards across various categories.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AutoShape 2"/>
          <p:cNvSpPr/>
          <p:nvPr/>
        </p:nvSpPr>
        <p:spPr>
          <a:xfrm>
            <a:off x="581025" y="-419100"/>
            <a:ext cx="38100" cy="11353800"/>
          </a:xfrm>
          <a:prstGeom prst="rect">
            <a:avLst/>
          </a:prstGeom>
          <a:solidFill>
            <a:srgbClr val="F4F4F4"/>
          </a:solidFill>
        </p:spPr>
      </p:sp>
      <p:sp>
        <p:nvSpPr>
          <p:cNvPr id="3" name="AutoShape 3"/>
          <p:cNvSpPr/>
          <p:nvPr/>
        </p:nvSpPr>
        <p:spPr>
          <a:xfrm>
            <a:off x="-304800" y="-990600"/>
            <a:ext cx="1676400" cy="3543300"/>
          </a:xfrm>
          <a:prstGeom prst="rect">
            <a:avLst/>
          </a:prstGeom>
          <a:solidFill>
            <a:srgbClr val="FEBF27"/>
          </a:solidFill>
        </p:spPr>
      </p:sp>
      <p:grpSp>
        <p:nvGrpSpPr>
          <p:cNvPr id="4" name="Group 4"/>
          <p:cNvGrpSpPr/>
          <p:nvPr/>
        </p:nvGrpSpPr>
        <p:grpSpPr>
          <a:xfrm rot="5400000">
            <a:off x="571211" y="589636"/>
            <a:ext cx="1165300" cy="1240921"/>
            <a:chOff x="0" y="0"/>
            <a:chExt cx="1553733" cy="1654562"/>
          </a:xfrm>
        </p:grpSpPr>
        <p:sp>
          <p:nvSpPr>
            <p:cNvPr id="5" name="Freeform 5"/>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sp>
        <p:sp>
          <p:nvSpPr>
            <p:cNvPr id="6" name="Freeform 6"/>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sp>
        <p:sp>
          <p:nvSpPr>
            <p:cNvPr id="7" name="Freeform 7"/>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2">
                <a:extLst>
                  <a:ext uri="{96DAC541-7B7A-43D3-8B79-37D633B846F1}">
                    <asvg:svgBlip xmlns:asvg="http://schemas.microsoft.com/office/drawing/2016/SVG/main" r:embed="rId3"/>
                  </a:ext>
                </a:extLst>
              </a:blip>
              <a:stretch>
                <a:fillRect l="-22979" t="-191031" r="-24228" b="-193088"/>
              </a:stretch>
            </a:blipFill>
          </p:spPr>
        </p:sp>
      </p:grpSp>
      <p:sp>
        <p:nvSpPr>
          <p:cNvPr id="8" name="Freeform 8"/>
          <p:cNvSpPr/>
          <p:nvPr/>
        </p:nvSpPr>
        <p:spPr>
          <a:xfrm>
            <a:off x="12383682" y="53574"/>
            <a:ext cx="5904318" cy="10233426"/>
          </a:xfrm>
          <a:custGeom>
            <a:avLst/>
            <a:gdLst/>
            <a:ahLst/>
            <a:cxnLst/>
            <a:rect l="l" t="t" r="r" b="b"/>
            <a:pathLst>
              <a:path w="5904318" h="10233426">
                <a:moveTo>
                  <a:pt x="0" y="0"/>
                </a:moveTo>
                <a:lnTo>
                  <a:pt x="5904318" y="0"/>
                </a:lnTo>
                <a:lnTo>
                  <a:pt x="5904318" y="10233426"/>
                </a:lnTo>
                <a:lnTo>
                  <a:pt x="0" y="10233426"/>
                </a:lnTo>
                <a:lnTo>
                  <a:pt x="0" y="0"/>
                </a:lnTo>
                <a:close/>
              </a:path>
            </a:pathLst>
          </a:custGeom>
          <a:blipFill>
            <a:blip r:embed="rId4"/>
            <a:stretch>
              <a:fillRect l="-27052" t="-12423" r="-35927" b="-12955"/>
            </a:stretch>
          </a:blipFill>
        </p:spPr>
      </p:sp>
      <p:sp>
        <p:nvSpPr>
          <p:cNvPr id="9" name="Freeform 9"/>
          <p:cNvSpPr/>
          <p:nvPr/>
        </p:nvSpPr>
        <p:spPr>
          <a:xfrm>
            <a:off x="7886635" y="3423920"/>
            <a:ext cx="3417399" cy="3645134"/>
          </a:xfrm>
          <a:custGeom>
            <a:avLst/>
            <a:gdLst/>
            <a:ahLst/>
            <a:cxnLst/>
            <a:rect l="l" t="t" r="r" b="b"/>
            <a:pathLst>
              <a:path w="3417399" h="3645134">
                <a:moveTo>
                  <a:pt x="0" y="0"/>
                </a:moveTo>
                <a:lnTo>
                  <a:pt x="3417399" y="0"/>
                </a:lnTo>
                <a:lnTo>
                  <a:pt x="3417399" y="3645134"/>
                </a:lnTo>
                <a:lnTo>
                  <a:pt x="0" y="3645134"/>
                </a:lnTo>
                <a:lnTo>
                  <a:pt x="0" y="0"/>
                </a:lnTo>
                <a:close/>
              </a:path>
            </a:pathLst>
          </a:custGeom>
          <a:blipFill>
            <a:blip r:embed="rId5"/>
            <a:stretch>
              <a:fillRect l="-6663"/>
            </a:stretch>
          </a:blipFill>
        </p:spPr>
      </p:sp>
      <p:sp>
        <p:nvSpPr>
          <p:cNvPr id="10" name="TextBox 10"/>
          <p:cNvSpPr txBox="1"/>
          <p:nvPr/>
        </p:nvSpPr>
        <p:spPr>
          <a:xfrm>
            <a:off x="1886158" y="270927"/>
            <a:ext cx="9230491" cy="1945014"/>
          </a:xfrm>
          <a:prstGeom prst="rect">
            <a:avLst/>
          </a:prstGeom>
        </p:spPr>
        <p:txBody>
          <a:bodyPr lIns="0" tIns="0" rIns="0" bIns="0" rtlCol="0" anchor="t">
            <a:spAutoFit/>
          </a:bodyPr>
          <a:lstStyle/>
          <a:p>
            <a:pPr algn="ctr">
              <a:lnSpc>
                <a:spcPts val="7560"/>
              </a:lnSpc>
            </a:pPr>
            <a:r>
              <a:rPr lang="en-US" sz="7000" spc="490">
                <a:solidFill>
                  <a:srgbClr val="FFFFFF"/>
                </a:solidFill>
                <a:latin typeface="Qanelas Bold"/>
              </a:rPr>
              <a:t>2023-2024 EXHIBITIONS</a:t>
            </a:r>
          </a:p>
        </p:txBody>
      </p:sp>
      <p:sp>
        <p:nvSpPr>
          <p:cNvPr id="11" name="TextBox 11"/>
          <p:cNvSpPr txBox="1"/>
          <p:nvPr/>
        </p:nvSpPr>
        <p:spPr>
          <a:xfrm>
            <a:off x="2105265" y="2512686"/>
            <a:ext cx="9643175" cy="4521581"/>
          </a:xfrm>
          <a:prstGeom prst="rect">
            <a:avLst/>
          </a:prstGeom>
        </p:spPr>
        <p:txBody>
          <a:bodyPr lIns="0" tIns="0" rIns="0" bIns="0" rtlCol="0" anchor="t">
            <a:spAutoFit/>
          </a:bodyPr>
          <a:lstStyle/>
          <a:p>
            <a:pPr>
              <a:lnSpc>
                <a:spcPts val="3277"/>
              </a:lnSpc>
            </a:pPr>
            <a:r>
              <a:rPr lang="en-US" sz="2900" spc="203" dirty="0">
                <a:solidFill>
                  <a:srgbClr val="FFFFFF"/>
                </a:solidFill>
                <a:latin typeface="Qanelas Semi-Bold"/>
              </a:rPr>
              <a:t>WE ARE CURRENTLY PARTICIPATING OR HAVE FIRM PLANS TO EXHIBIT AT THE FOLLOWING EVENTS:</a:t>
            </a:r>
          </a:p>
          <a:p>
            <a:pPr>
              <a:lnSpc>
                <a:spcPts val="3277"/>
              </a:lnSpc>
            </a:pPr>
            <a:endParaRPr lang="en-US" sz="2900" spc="203" dirty="0">
              <a:solidFill>
                <a:srgbClr val="FFFFFF"/>
              </a:solidFill>
              <a:latin typeface="Qanelas Semi-Bold"/>
            </a:endParaRPr>
          </a:p>
          <a:p>
            <a:pPr>
              <a:lnSpc>
                <a:spcPts val="3277"/>
              </a:lnSpc>
            </a:pPr>
            <a:r>
              <a:rPr lang="en-US" sz="2900" spc="203" dirty="0">
                <a:solidFill>
                  <a:srgbClr val="FFFFFF"/>
                </a:solidFill>
                <a:latin typeface="Qanelas Semi-Bold"/>
              </a:rPr>
              <a:t>ANUGA, GERMANY</a:t>
            </a:r>
          </a:p>
          <a:p>
            <a:pPr>
              <a:lnSpc>
                <a:spcPts val="3277"/>
              </a:lnSpc>
            </a:pPr>
            <a:r>
              <a:rPr lang="en-US" sz="2900" spc="203" dirty="0">
                <a:solidFill>
                  <a:srgbClr val="FFFFFF"/>
                </a:solidFill>
                <a:latin typeface="Qanelas Semi-Bold"/>
              </a:rPr>
              <a:t>SANA, ITALY</a:t>
            </a:r>
          </a:p>
          <a:p>
            <a:pPr>
              <a:lnSpc>
                <a:spcPts val="3277"/>
              </a:lnSpc>
            </a:pPr>
            <a:r>
              <a:rPr lang="en-US" sz="2900" spc="203" dirty="0">
                <a:solidFill>
                  <a:srgbClr val="FFFFFF"/>
                </a:solidFill>
                <a:latin typeface="Qanelas Semi-Bold"/>
              </a:rPr>
              <a:t>SALON GOURMET, SPAIN</a:t>
            </a:r>
          </a:p>
          <a:p>
            <a:pPr>
              <a:lnSpc>
                <a:spcPts val="3277"/>
              </a:lnSpc>
            </a:pPr>
            <a:r>
              <a:rPr lang="en-US" sz="2900" spc="203" dirty="0">
                <a:solidFill>
                  <a:srgbClr val="FFFFFF"/>
                </a:solidFill>
                <a:latin typeface="Qanelas Semi-Bold"/>
              </a:rPr>
              <a:t>ISM, GERMANY</a:t>
            </a:r>
          </a:p>
          <a:p>
            <a:pPr>
              <a:lnSpc>
                <a:spcPts val="3277"/>
              </a:lnSpc>
            </a:pPr>
            <a:r>
              <a:rPr lang="en-US" sz="2900" spc="203" dirty="0">
                <a:solidFill>
                  <a:srgbClr val="FFFFFF"/>
                </a:solidFill>
                <a:latin typeface="Qanelas Semi-Bold"/>
              </a:rPr>
              <a:t>BEER AND FOOD, ITALY</a:t>
            </a:r>
          </a:p>
          <a:p>
            <a:pPr>
              <a:lnSpc>
                <a:spcPts val="3277"/>
              </a:lnSpc>
            </a:pPr>
            <a:r>
              <a:rPr lang="en-US" sz="2900" spc="203" dirty="0">
                <a:solidFill>
                  <a:srgbClr val="FFFFFF"/>
                </a:solidFill>
                <a:latin typeface="Qanelas Semi-Bold"/>
              </a:rPr>
              <a:t>FOODEX, JAPAN</a:t>
            </a:r>
          </a:p>
          <a:p>
            <a:pPr>
              <a:lnSpc>
                <a:spcPts val="3277"/>
              </a:lnSpc>
            </a:pPr>
            <a:r>
              <a:rPr lang="en-US" sz="2900" spc="203" dirty="0">
                <a:solidFill>
                  <a:srgbClr val="FFFFFF"/>
                </a:solidFill>
                <a:latin typeface="Qanelas Semi-Bold"/>
              </a:rPr>
              <a:t>GASTRO NORD, SWEEDEN</a:t>
            </a:r>
          </a:p>
          <a:p>
            <a:pPr>
              <a:lnSpc>
                <a:spcPts val="3277"/>
              </a:lnSpc>
            </a:pPr>
            <a:r>
              <a:rPr lang="en-US" sz="2900" spc="203" dirty="0">
                <a:solidFill>
                  <a:srgbClr val="FFFFFF"/>
                </a:solidFill>
                <a:latin typeface="Qanelas Semi-Bold"/>
              </a:rPr>
              <a:t>SIAL, FRANCE</a:t>
            </a:r>
          </a:p>
        </p:txBody>
      </p:sp>
      <p:sp>
        <p:nvSpPr>
          <p:cNvPr id="12" name="TextBox 12"/>
          <p:cNvSpPr txBox="1"/>
          <p:nvPr/>
        </p:nvSpPr>
        <p:spPr>
          <a:xfrm>
            <a:off x="2105265" y="7340537"/>
            <a:ext cx="9643175" cy="2352675"/>
          </a:xfrm>
          <a:prstGeom prst="rect">
            <a:avLst/>
          </a:prstGeom>
        </p:spPr>
        <p:txBody>
          <a:bodyPr lIns="0" tIns="0" rIns="0" bIns="0" rtlCol="0" anchor="t">
            <a:spAutoFit/>
          </a:bodyPr>
          <a:lstStyle/>
          <a:p>
            <a:pPr algn="just">
              <a:lnSpc>
                <a:spcPts val="2699"/>
              </a:lnSpc>
            </a:pPr>
            <a:r>
              <a:rPr lang="en-US" sz="2499" spc="174">
                <a:solidFill>
                  <a:srgbClr val="FFFFFF"/>
                </a:solidFill>
                <a:latin typeface="Qanelas Medium"/>
              </a:rPr>
              <a:t>We received strong feedback from buyers, distributors, and the HORECA sector, as well as from every individual who has tried snEco products. We have numerous cooperation contacts eagerly anticipating the opportunity to purchase snEco products in dozens of countries worldwide. This optimism fuels our belief in the future success of the product around the world!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7845967" y="114300"/>
            <a:ext cx="38100" cy="8229600"/>
          </a:xfrm>
          <a:prstGeom prst="rect">
            <a:avLst/>
          </a:prstGeom>
          <a:solidFill>
            <a:srgbClr val="202020"/>
          </a:solidFill>
        </p:spPr>
      </p:sp>
      <p:sp>
        <p:nvSpPr>
          <p:cNvPr id="3" name="AutoShape 3"/>
          <p:cNvSpPr/>
          <p:nvPr/>
        </p:nvSpPr>
        <p:spPr>
          <a:xfrm>
            <a:off x="17617367" y="-233680"/>
            <a:ext cx="495300" cy="4876800"/>
          </a:xfrm>
          <a:prstGeom prst="rect">
            <a:avLst/>
          </a:prstGeom>
          <a:solidFill>
            <a:srgbClr val="FEBF27"/>
          </a:solidFill>
        </p:spPr>
      </p:sp>
      <p:grpSp>
        <p:nvGrpSpPr>
          <p:cNvPr id="4" name="Group 4"/>
          <p:cNvGrpSpPr/>
          <p:nvPr/>
        </p:nvGrpSpPr>
        <p:grpSpPr>
          <a:xfrm>
            <a:off x="1028700" y="0"/>
            <a:ext cx="8647477" cy="10287000"/>
            <a:chOff x="0" y="0"/>
            <a:chExt cx="11529969" cy="13716000"/>
          </a:xfrm>
        </p:grpSpPr>
        <p:pic>
          <p:nvPicPr>
            <p:cNvPr id="5" name="Picture 5"/>
            <p:cNvPicPr>
              <a:picLocks noChangeAspect="1"/>
            </p:cNvPicPr>
            <p:nvPr/>
          </p:nvPicPr>
          <p:blipFill>
            <a:blip r:embed="rId2"/>
            <a:srcRect t="207" b="207"/>
            <a:stretch>
              <a:fillRect/>
            </a:stretch>
          </p:blipFill>
          <p:spPr>
            <a:xfrm>
              <a:off x="0" y="0"/>
              <a:ext cx="11529969" cy="9059333"/>
            </a:xfrm>
            <a:prstGeom prst="rect">
              <a:avLst/>
            </a:prstGeom>
          </p:spPr>
        </p:pic>
        <p:pic>
          <p:nvPicPr>
            <p:cNvPr id="6" name="Picture 6"/>
            <p:cNvPicPr>
              <a:picLocks noChangeAspect="1"/>
            </p:cNvPicPr>
            <p:nvPr/>
          </p:nvPicPr>
          <p:blipFill>
            <a:blip r:embed="rId3"/>
            <a:srcRect t="10276" b="10276"/>
            <a:stretch>
              <a:fillRect/>
            </a:stretch>
          </p:blipFill>
          <p:spPr>
            <a:xfrm>
              <a:off x="0" y="9186333"/>
              <a:ext cx="3800990" cy="4529667"/>
            </a:xfrm>
            <a:prstGeom prst="rect">
              <a:avLst/>
            </a:prstGeom>
          </p:spPr>
        </p:pic>
        <p:pic>
          <p:nvPicPr>
            <p:cNvPr id="7" name="Picture 7"/>
            <p:cNvPicPr>
              <a:picLocks noChangeAspect="1"/>
            </p:cNvPicPr>
            <p:nvPr/>
          </p:nvPicPr>
          <p:blipFill>
            <a:blip r:embed="rId4"/>
            <a:srcRect t="5310" b="5310"/>
            <a:stretch>
              <a:fillRect/>
            </a:stretch>
          </p:blipFill>
          <p:spPr>
            <a:xfrm>
              <a:off x="3927990" y="9186333"/>
              <a:ext cx="7601979" cy="4529667"/>
            </a:xfrm>
            <a:prstGeom prst="rect">
              <a:avLst/>
            </a:prstGeom>
          </p:spPr>
        </p:pic>
      </p:grpSp>
      <p:sp>
        <p:nvSpPr>
          <p:cNvPr id="8" name="Freeform 8"/>
          <p:cNvSpPr/>
          <p:nvPr/>
        </p:nvSpPr>
        <p:spPr>
          <a:xfrm>
            <a:off x="-1438945" y="7598602"/>
            <a:ext cx="3319395" cy="3319395"/>
          </a:xfrm>
          <a:custGeom>
            <a:avLst/>
            <a:gdLst/>
            <a:ahLst/>
            <a:cxnLst/>
            <a:rect l="l" t="t" r="r" b="b"/>
            <a:pathLst>
              <a:path w="3319395" h="3319395">
                <a:moveTo>
                  <a:pt x="0" y="0"/>
                </a:moveTo>
                <a:lnTo>
                  <a:pt x="3319396" y="0"/>
                </a:lnTo>
                <a:lnTo>
                  <a:pt x="3319396" y="3319396"/>
                </a:lnTo>
                <a:lnTo>
                  <a:pt x="0" y="3319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9300735" y="338138"/>
            <a:ext cx="1575921" cy="1575921"/>
          </a:xfrm>
          <a:custGeom>
            <a:avLst/>
            <a:gdLst/>
            <a:ahLst/>
            <a:cxnLst/>
            <a:rect l="l" t="t" r="r" b="b"/>
            <a:pathLst>
              <a:path w="1575921" h="1575921">
                <a:moveTo>
                  <a:pt x="0" y="0"/>
                </a:moveTo>
                <a:lnTo>
                  <a:pt x="1575921" y="0"/>
                </a:lnTo>
                <a:lnTo>
                  <a:pt x="1575921" y="1575920"/>
                </a:lnTo>
                <a:lnTo>
                  <a:pt x="0" y="1575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5683227" y="379807"/>
            <a:ext cx="1502426" cy="1534252"/>
          </a:xfrm>
          <a:custGeom>
            <a:avLst/>
            <a:gdLst/>
            <a:ahLst/>
            <a:cxnLst/>
            <a:rect l="l" t="t" r="r" b="b"/>
            <a:pathLst>
              <a:path w="1502426" h="1534252">
                <a:moveTo>
                  <a:pt x="0" y="0"/>
                </a:moveTo>
                <a:lnTo>
                  <a:pt x="1502426" y="0"/>
                </a:lnTo>
                <a:lnTo>
                  <a:pt x="1502426" y="1534251"/>
                </a:lnTo>
                <a:lnTo>
                  <a:pt x="0" y="1534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144169" y="5497869"/>
            <a:ext cx="4536378" cy="4516782"/>
          </a:xfrm>
          <a:custGeom>
            <a:avLst/>
            <a:gdLst/>
            <a:ahLst/>
            <a:cxnLst/>
            <a:rect l="l" t="t" r="r" b="b"/>
            <a:pathLst>
              <a:path w="4536378" h="4516782">
                <a:moveTo>
                  <a:pt x="0" y="0"/>
                </a:moveTo>
                <a:lnTo>
                  <a:pt x="4536378" y="0"/>
                </a:lnTo>
                <a:lnTo>
                  <a:pt x="4536378" y="4516782"/>
                </a:lnTo>
                <a:lnTo>
                  <a:pt x="0" y="4516782"/>
                </a:lnTo>
                <a:lnTo>
                  <a:pt x="0" y="0"/>
                </a:lnTo>
                <a:close/>
              </a:path>
            </a:pathLst>
          </a:custGeom>
          <a:blipFill>
            <a:blip r:embed="rId11"/>
            <a:stretch>
              <a:fillRect t="-216" b="-216"/>
            </a:stretch>
          </a:blipFill>
        </p:spPr>
      </p:sp>
      <p:sp>
        <p:nvSpPr>
          <p:cNvPr id="12" name="TextBox 12"/>
          <p:cNvSpPr txBox="1"/>
          <p:nvPr/>
        </p:nvSpPr>
        <p:spPr>
          <a:xfrm>
            <a:off x="10985398" y="426010"/>
            <a:ext cx="4593054" cy="1381125"/>
          </a:xfrm>
          <a:prstGeom prst="rect">
            <a:avLst/>
          </a:prstGeom>
        </p:spPr>
        <p:txBody>
          <a:bodyPr lIns="0" tIns="0" rIns="0" bIns="0" rtlCol="0" anchor="t">
            <a:spAutoFit/>
          </a:bodyPr>
          <a:lstStyle/>
          <a:p>
            <a:pPr algn="ctr">
              <a:lnSpc>
                <a:spcPts val="6000"/>
              </a:lnSpc>
            </a:pPr>
            <a:r>
              <a:rPr lang="en-US" sz="5000" u="sng" spc="200">
                <a:solidFill>
                  <a:srgbClr val="202020"/>
                </a:solidFill>
                <a:latin typeface="Qanelas Bold"/>
              </a:rPr>
              <a:t>sneco.ua/en</a:t>
            </a:r>
          </a:p>
          <a:p>
            <a:pPr algn="ctr">
              <a:lnSpc>
                <a:spcPts val="4799"/>
              </a:lnSpc>
            </a:pPr>
            <a:r>
              <a:rPr lang="en-US" sz="3999" u="sng" spc="159">
                <a:solidFill>
                  <a:srgbClr val="202020"/>
                </a:solidFill>
                <a:latin typeface="Qanelas"/>
              </a:rPr>
              <a:t>vg@sneco.ua</a:t>
            </a:r>
          </a:p>
        </p:txBody>
      </p:sp>
      <p:sp>
        <p:nvSpPr>
          <p:cNvPr id="13" name="TextBox 13"/>
          <p:cNvSpPr txBox="1"/>
          <p:nvPr/>
        </p:nvSpPr>
        <p:spPr>
          <a:xfrm>
            <a:off x="10088695" y="2387956"/>
            <a:ext cx="6647325" cy="2809875"/>
          </a:xfrm>
          <a:prstGeom prst="rect">
            <a:avLst/>
          </a:prstGeom>
        </p:spPr>
        <p:txBody>
          <a:bodyPr lIns="0" tIns="0" rIns="0" bIns="0" rtlCol="0" anchor="t">
            <a:spAutoFit/>
          </a:bodyPr>
          <a:lstStyle/>
          <a:p>
            <a:pPr algn="ctr">
              <a:lnSpc>
                <a:spcPts val="4200"/>
              </a:lnSpc>
            </a:pPr>
            <a:r>
              <a:rPr lang="en-US" sz="3500">
                <a:solidFill>
                  <a:srgbClr val="202020"/>
                </a:solidFill>
                <a:latin typeface="Qanelas"/>
              </a:rPr>
              <a:t>We are open to exploring and engaging in various forms of cooperation</a:t>
            </a:r>
          </a:p>
          <a:p>
            <a:pPr algn="ctr">
              <a:lnSpc>
                <a:spcPts val="4799"/>
              </a:lnSpc>
            </a:pPr>
            <a:r>
              <a:rPr lang="en-US" sz="3999">
                <a:solidFill>
                  <a:srgbClr val="202020"/>
                </a:solidFill>
                <a:latin typeface="Qanelas Bold"/>
              </a:rPr>
              <a:t>Scan it and get </a:t>
            </a:r>
          </a:p>
          <a:p>
            <a:pPr algn="ctr">
              <a:lnSpc>
                <a:spcPts val="4799"/>
              </a:lnSpc>
            </a:pPr>
            <a:r>
              <a:rPr lang="en-US" sz="3999">
                <a:solidFill>
                  <a:srgbClr val="202020"/>
                </a:solidFill>
                <a:latin typeface="Qanelas Bold"/>
              </a:rPr>
              <a:t>in touch with our CEO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524844" y="652026"/>
            <a:ext cx="9226546" cy="9687362"/>
          </a:xfrm>
          <a:custGeom>
            <a:avLst/>
            <a:gdLst/>
            <a:ahLst/>
            <a:cxnLst/>
            <a:rect l="l" t="t" r="r" b="b"/>
            <a:pathLst>
              <a:path w="9751390" h="10339388">
                <a:moveTo>
                  <a:pt x="0" y="0"/>
                </a:moveTo>
                <a:lnTo>
                  <a:pt x="9751390" y="0"/>
                </a:lnTo>
                <a:lnTo>
                  <a:pt x="9751390" y="10339388"/>
                </a:lnTo>
                <a:lnTo>
                  <a:pt x="0" y="10339388"/>
                </a:lnTo>
                <a:lnTo>
                  <a:pt x="0" y="0"/>
                </a:lnTo>
                <a:close/>
              </a:path>
            </a:pathLst>
          </a:custGeom>
          <a:blipFill>
            <a:blip r:embed="rId2"/>
            <a:stretch>
              <a:fillRect l="-11974" r="-29398"/>
            </a:stretch>
          </a:blipFill>
        </p:spPr>
      </p:sp>
      <p:sp>
        <p:nvSpPr>
          <p:cNvPr id="3" name="Freeform 3"/>
          <p:cNvSpPr/>
          <p:nvPr/>
        </p:nvSpPr>
        <p:spPr>
          <a:xfrm>
            <a:off x="-957897" y="8099416"/>
            <a:ext cx="2673240" cy="2673240"/>
          </a:xfrm>
          <a:custGeom>
            <a:avLst/>
            <a:gdLst/>
            <a:ahLst/>
            <a:cxnLst/>
            <a:rect l="l" t="t" r="r" b="b"/>
            <a:pathLst>
              <a:path w="2673240" h="2673240">
                <a:moveTo>
                  <a:pt x="0" y="0"/>
                </a:moveTo>
                <a:lnTo>
                  <a:pt x="2673240" y="0"/>
                </a:lnTo>
                <a:lnTo>
                  <a:pt x="2673240" y="2673240"/>
                </a:lnTo>
                <a:lnTo>
                  <a:pt x="0" y="2673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17935575" y="2109788"/>
            <a:ext cx="38100" cy="8229600"/>
          </a:xfrm>
          <a:prstGeom prst="rect">
            <a:avLst/>
          </a:prstGeom>
          <a:solidFill>
            <a:srgbClr val="202020"/>
          </a:solidFill>
        </p:spPr>
      </p:sp>
      <p:sp>
        <p:nvSpPr>
          <p:cNvPr id="5" name="AutoShape 5"/>
          <p:cNvSpPr/>
          <p:nvPr/>
        </p:nvSpPr>
        <p:spPr>
          <a:xfrm>
            <a:off x="16040100" y="0"/>
            <a:ext cx="2247900" cy="2514600"/>
          </a:xfrm>
          <a:prstGeom prst="rect">
            <a:avLst/>
          </a:prstGeom>
          <a:solidFill>
            <a:srgbClr val="FEBF27"/>
          </a:solidFill>
        </p:spPr>
      </p:sp>
      <p:sp>
        <p:nvSpPr>
          <p:cNvPr id="6" name="TextBox 6"/>
          <p:cNvSpPr txBox="1"/>
          <p:nvPr/>
        </p:nvSpPr>
        <p:spPr>
          <a:xfrm>
            <a:off x="10103261" y="2330768"/>
            <a:ext cx="7480443" cy="7778115"/>
          </a:xfrm>
          <a:prstGeom prst="rect">
            <a:avLst/>
          </a:prstGeom>
        </p:spPr>
        <p:txBody>
          <a:bodyPr lIns="0" tIns="0" rIns="0" bIns="0" rtlCol="0" anchor="t">
            <a:spAutoFit/>
          </a:bodyPr>
          <a:lstStyle/>
          <a:p>
            <a:pPr algn="just">
              <a:lnSpc>
                <a:spcPts val="3629"/>
              </a:lnSpc>
            </a:pPr>
            <a:r>
              <a:rPr lang="en-US" sz="3000" spc="60" dirty="0">
                <a:solidFill>
                  <a:srgbClr val="202020"/>
                </a:solidFill>
                <a:latin typeface="Qanelas"/>
              </a:rPr>
              <a:t>The company was established in 2016 as a hobby startup. At that time, we already had another successful business, but we had always been passionate about cheese. So, we began exploring ways to improve upon it. We asked ourselves, 'What can we do better? </a:t>
            </a:r>
            <a:r>
              <a:rPr lang="en-US" sz="3000" spc="60" dirty="0">
                <a:solidFill>
                  <a:srgbClr val="202020"/>
                </a:solidFill>
                <a:latin typeface="Qanelas Bold"/>
              </a:rPr>
              <a:t>What is the cheese of the 21st century?</a:t>
            </a:r>
            <a:r>
              <a:rPr lang="en-US" sz="3000" spc="60" dirty="0">
                <a:solidFill>
                  <a:srgbClr val="202020"/>
                </a:solidFill>
                <a:latin typeface="Qanelas"/>
              </a:rPr>
              <a:t>' Through a gradual process, we discovered an innovative technology for dehydrating cheese, transforming it into a crunchy and even more flavorful form. Moreover, our cheese balls have a long shelf life, eliminating the need for refrigeration. They require no preservatives or flavor enhancers. </a:t>
            </a:r>
            <a:r>
              <a:rPr lang="en-US" sz="3000" spc="60" dirty="0">
                <a:solidFill>
                  <a:srgbClr val="202020"/>
                </a:solidFill>
                <a:latin typeface="Qanelas Bold"/>
              </a:rPr>
              <a:t>Our product is the perfect healthy and natural snack for the modern era!</a:t>
            </a:r>
          </a:p>
        </p:txBody>
      </p:sp>
      <p:sp>
        <p:nvSpPr>
          <p:cNvPr id="7" name="Freeform 7"/>
          <p:cNvSpPr/>
          <p:nvPr/>
        </p:nvSpPr>
        <p:spPr>
          <a:xfrm>
            <a:off x="10821603" y="624060"/>
            <a:ext cx="4919809" cy="1320712"/>
          </a:xfrm>
          <a:custGeom>
            <a:avLst/>
            <a:gdLst/>
            <a:ahLst/>
            <a:cxnLst/>
            <a:rect l="l" t="t" r="r" b="b"/>
            <a:pathLst>
              <a:path w="4919809" h="1320712">
                <a:moveTo>
                  <a:pt x="0" y="0"/>
                </a:moveTo>
                <a:lnTo>
                  <a:pt x="4919809" y="0"/>
                </a:lnTo>
                <a:lnTo>
                  <a:pt x="4919809" y="1320713"/>
                </a:lnTo>
                <a:lnTo>
                  <a:pt x="0" y="1320713"/>
                </a:lnTo>
                <a:lnTo>
                  <a:pt x="0" y="0"/>
                </a:lnTo>
                <a:close/>
              </a:path>
            </a:pathLst>
          </a:custGeom>
          <a:blipFill>
            <a:blip r:embed="rId5"/>
            <a:stretch>
              <a:fillRect/>
            </a:stretch>
          </a:blipFill>
        </p:spPr>
      </p:sp>
      <p:grpSp>
        <p:nvGrpSpPr>
          <p:cNvPr id="8" name="Group 8"/>
          <p:cNvGrpSpPr/>
          <p:nvPr/>
        </p:nvGrpSpPr>
        <p:grpSpPr>
          <a:xfrm rot="5400000">
            <a:off x="16428464" y="610080"/>
            <a:ext cx="1292746" cy="1376638"/>
            <a:chOff x="0" y="0"/>
            <a:chExt cx="1723661" cy="1835518"/>
          </a:xfrm>
        </p:grpSpPr>
        <p:sp>
          <p:nvSpPr>
            <p:cNvPr id="9" name="Freeform 9"/>
            <p:cNvSpPr/>
            <p:nvPr/>
          </p:nvSpPr>
          <p:spPr>
            <a:xfrm>
              <a:off x="0" y="0"/>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10" name="Freeform 10"/>
            <p:cNvSpPr/>
            <p:nvPr/>
          </p:nvSpPr>
          <p:spPr>
            <a:xfrm>
              <a:off x="0" y="65293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11" name="Freeform 11"/>
            <p:cNvSpPr/>
            <p:nvPr/>
          </p:nvSpPr>
          <p:spPr>
            <a:xfrm>
              <a:off x="0" y="131139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494316" y="7613760"/>
            <a:ext cx="2673240" cy="2673240"/>
          </a:xfrm>
          <a:custGeom>
            <a:avLst/>
            <a:gdLst/>
            <a:ahLst/>
            <a:cxnLst/>
            <a:rect l="l" t="t" r="r" b="b"/>
            <a:pathLst>
              <a:path w="2673240" h="2673240">
                <a:moveTo>
                  <a:pt x="0" y="0"/>
                </a:moveTo>
                <a:lnTo>
                  <a:pt x="2673240" y="0"/>
                </a:lnTo>
                <a:lnTo>
                  <a:pt x="2673240" y="2673240"/>
                </a:lnTo>
                <a:lnTo>
                  <a:pt x="0" y="2673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17935575" y="2109788"/>
            <a:ext cx="38100" cy="8229600"/>
          </a:xfrm>
          <a:prstGeom prst="rect">
            <a:avLst/>
          </a:prstGeom>
          <a:solidFill>
            <a:srgbClr val="202020"/>
          </a:solidFill>
        </p:spPr>
      </p:sp>
      <p:sp>
        <p:nvSpPr>
          <p:cNvPr id="4" name="AutoShape 4"/>
          <p:cNvSpPr/>
          <p:nvPr/>
        </p:nvSpPr>
        <p:spPr>
          <a:xfrm>
            <a:off x="16811625" y="-404812"/>
            <a:ext cx="2247900" cy="2514600"/>
          </a:xfrm>
          <a:prstGeom prst="rect">
            <a:avLst/>
          </a:prstGeom>
          <a:solidFill>
            <a:srgbClr val="FEBF27"/>
          </a:solidFill>
        </p:spPr>
      </p:sp>
      <p:sp>
        <p:nvSpPr>
          <p:cNvPr id="5" name="Freeform 5"/>
          <p:cNvSpPr/>
          <p:nvPr/>
        </p:nvSpPr>
        <p:spPr>
          <a:xfrm>
            <a:off x="0" y="0"/>
            <a:ext cx="9565579" cy="10703736"/>
          </a:xfrm>
          <a:custGeom>
            <a:avLst/>
            <a:gdLst/>
            <a:ahLst/>
            <a:cxnLst/>
            <a:rect l="l" t="t" r="r" b="b"/>
            <a:pathLst>
              <a:path w="9565579" h="10703736">
                <a:moveTo>
                  <a:pt x="0" y="0"/>
                </a:moveTo>
                <a:lnTo>
                  <a:pt x="9565579" y="0"/>
                </a:lnTo>
                <a:lnTo>
                  <a:pt x="9565579" y="10703736"/>
                </a:lnTo>
                <a:lnTo>
                  <a:pt x="0" y="10703736"/>
                </a:lnTo>
                <a:lnTo>
                  <a:pt x="0" y="0"/>
                </a:lnTo>
                <a:close/>
              </a:path>
            </a:pathLst>
          </a:custGeom>
          <a:blipFill>
            <a:blip r:embed="rId4"/>
            <a:stretch>
              <a:fillRect l="-11293" t="-11795" r="-48671"/>
            </a:stretch>
          </a:blipFill>
        </p:spPr>
      </p:sp>
      <p:sp>
        <p:nvSpPr>
          <p:cNvPr id="6" name="TextBox 6"/>
          <p:cNvSpPr txBox="1"/>
          <p:nvPr/>
        </p:nvSpPr>
        <p:spPr>
          <a:xfrm>
            <a:off x="10200773" y="2559367"/>
            <a:ext cx="7099608" cy="7320915"/>
          </a:xfrm>
          <a:prstGeom prst="rect">
            <a:avLst/>
          </a:prstGeom>
        </p:spPr>
        <p:txBody>
          <a:bodyPr lIns="0" tIns="0" rIns="0" bIns="0" rtlCol="0" anchor="t">
            <a:spAutoFit/>
          </a:bodyPr>
          <a:lstStyle/>
          <a:p>
            <a:pPr algn="just">
              <a:lnSpc>
                <a:spcPts val="3629"/>
              </a:lnSpc>
            </a:pPr>
            <a:r>
              <a:rPr lang="en-US" sz="3000" spc="60" dirty="0">
                <a:solidFill>
                  <a:srgbClr val="202020"/>
                </a:solidFill>
                <a:latin typeface="Qanelas"/>
                <a:ea typeface="Qanelas"/>
              </a:rPr>
              <a:t>The biggest problem we tackled and solved after many experiments was how to make cheese last longer without needing a fridge. You see, cheese usually doesn't last very long and needs to be kept cold. For example, Mozzarella only stays good for a few weeks at temperatures between 3 to 9°C.</a:t>
            </a:r>
          </a:p>
          <a:p>
            <a:pPr algn="just">
              <a:lnSpc>
                <a:spcPts val="3629"/>
              </a:lnSpc>
            </a:pPr>
            <a:endParaRPr lang="en-US" sz="3000" spc="60" dirty="0">
              <a:solidFill>
                <a:srgbClr val="202020"/>
              </a:solidFill>
              <a:latin typeface="Qanelas"/>
              <a:ea typeface="Qanelas"/>
            </a:endParaRPr>
          </a:p>
          <a:p>
            <a:pPr algn="just">
              <a:lnSpc>
                <a:spcPts val="3629"/>
              </a:lnSpc>
            </a:pPr>
            <a:r>
              <a:rPr lang="en-US" sz="3000" spc="60" dirty="0">
                <a:solidFill>
                  <a:srgbClr val="202020"/>
                </a:solidFill>
                <a:latin typeface="Qanelas"/>
                <a:ea typeface="Qanelas"/>
              </a:rPr>
              <a:t>But with </a:t>
            </a:r>
            <a:r>
              <a:rPr lang="en-US" sz="3000" spc="60" dirty="0" err="1">
                <a:solidFill>
                  <a:srgbClr val="202020"/>
                </a:solidFill>
                <a:latin typeface="Qanelas"/>
                <a:ea typeface="Qanelas"/>
              </a:rPr>
              <a:t>snEco's</a:t>
            </a:r>
            <a:r>
              <a:rPr lang="en-US" sz="3000" spc="60" dirty="0">
                <a:solidFill>
                  <a:srgbClr val="202020"/>
                </a:solidFill>
                <a:latin typeface="Qanelas"/>
                <a:ea typeface="Qanelas"/>
              </a:rPr>
              <a:t> dried cheese products, we've extended the shelf life to up to 24 months, and you don't need any special storage or transport conditions. Our products have almost no water in them and can be kept at temperatures between 0 to 30°C.</a:t>
            </a:r>
          </a:p>
        </p:txBody>
      </p:sp>
      <p:sp>
        <p:nvSpPr>
          <p:cNvPr id="7" name="Freeform 7"/>
          <p:cNvSpPr/>
          <p:nvPr/>
        </p:nvSpPr>
        <p:spPr>
          <a:xfrm>
            <a:off x="10927375" y="624060"/>
            <a:ext cx="4919809" cy="1320712"/>
          </a:xfrm>
          <a:custGeom>
            <a:avLst/>
            <a:gdLst/>
            <a:ahLst/>
            <a:cxnLst/>
            <a:rect l="l" t="t" r="r" b="b"/>
            <a:pathLst>
              <a:path w="4919809" h="1320712">
                <a:moveTo>
                  <a:pt x="0" y="0"/>
                </a:moveTo>
                <a:lnTo>
                  <a:pt x="4919809" y="0"/>
                </a:lnTo>
                <a:lnTo>
                  <a:pt x="4919809" y="1320713"/>
                </a:lnTo>
                <a:lnTo>
                  <a:pt x="0" y="1320713"/>
                </a:lnTo>
                <a:lnTo>
                  <a:pt x="0" y="0"/>
                </a:lnTo>
                <a:close/>
              </a:path>
            </a:pathLst>
          </a:custGeom>
          <a:blipFill>
            <a:blip r:embed="rId5"/>
            <a:stretch>
              <a:fillRect/>
            </a:stretch>
          </a:blipFill>
        </p:spPr>
      </p:sp>
      <p:grpSp>
        <p:nvGrpSpPr>
          <p:cNvPr id="8" name="Group 8"/>
          <p:cNvGrpSpPr/>
          <p:nvPr/>
        </p:nvGrpSpPr>
        <p:grpSpPr>
          <a:xfrm rot="5400000">
            <a:off x="16428464" y="610080"/>
            <a:ext cx="1292746" cy="1376638"/>
            <a:chOff x="0" y="0"/>
            <a:chExt cx="1723661" cy="1835518"/>
          </a:xfrm>
        </p:grpSpPr>
        <p:sp>
          <p:nvSpPr>
            <p:cNvPr id="9" name="Freeform 9"/>
            <p:cNvSpPr/>
            <p:nvPr/>
          </p:nvSpPr>
          <p:spPr>
            <a:xfrm>
              <a:off x="0" y="0"/>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10" name="Freeform 10"/>
            <p:cNvSpPr/>
            <p:nvPr/>
          </p:nvSpPr>
          <p:spPr>
            <a:xfrm>
              <a:off x="0" y="65293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11" name="Freeform 11"/>
            <p:cNvSpPr/>
            <p:nvPr/>
          </p:nvSpPr>
          <p:spPr>
            <a:xfrm>
              <a:off x="0" y="131139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8999284" y="0"/>
            <a:ext cx="9751390" cy="10339388"/>
          </a:xfrm>
          <a:custGeom>
            <a:avLst/>
            <a:gdLst/>
            <a:ahLst/>
            <a:cxnLst/>
            <a:rect l="l" t="t" r="r" b="b"/>
            <a:pathLst>
              <a:path w="9751390" h="10339388">
                <a:moveTo>
                  <a:pt x="0" y="0"/>
                </a:moveTo>
                <a:lnTo>
                  <a:pt x="9751389" y="0"/>
                </a:lnTo>
                <a:lnTo>
                  <a:pt x="9751389" y="10339388"/>
                </a:lnTo>
                <a:lnTo>
                  <a:pt x="0" y="10339388"/>
                </a:lnTo>
                <a:lnTo>
                  <a:pt x="0" y="0"/>
                </a:lnTo>
                <a:close/>
              </a:path>
            </a:pathLst>
          </a:custGeom>
          <a:blipFill>
            <a:blip r:embed="rId2"/>
            <a:stretch>
              <a:fillRect t="-13328" b="-12422"/>
            </a:stretch>
          </a:blipFill>
        </p:spPr>
      </p:sp>
      <p:sp>
        <p:nvSpPr>
          <p:cNvPr id="3" name="Freeform 3"/>
          <p:cNvSpPr/>
          <p:nvPr/>
        </p:nvSpPr>
        <p:spPr>
          <a:xfrm>
            <a:off x="16664401" y="8096988"/>
            <a:ext cx="2673240" cy="2673240"/>
          </a:xfrm>
          <a:custGeom>
            <a:avLst/>
            <a:gdLst/>
            <a:ahLst/>
            <a:cxnLst/>
            <a:rect l="l" t="t" r="r" b="b"/>
            <a:pathLst>
              <a:path w="2673240" h="2673240">
                <a:moveTo>
                  <a:pt x="0" y="0"/>
                </a:moveTo>
                <a:lnTo>
                  <a:pt x="2673240" y="0"/>
                </a:lnTo>
                <a:lnTo>
                  <a:pt x="2673240" y="2673241"/>
                </a:lnTo>
                <a:lnTo>
                  <a:pt x="0" y="2673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398968" y="2057400"/>
            <a:ext cx="38100" cy="8229600"/>
          </a:xfrm>
          <a:prstGeom prst="rect">
            <a:avLst/>
          </a:prstGeom>
          <a:solidFill>
            <a:srgbClr val="202020"/>
          </a:solidFill>
        </p:spPr>
      </p:sp>
      <p:sp>
        <p:nvSpPr>
          <p:cNvPr id="5" name="AutoShape 5"/>
          <p:cNvSpPr/>
          <p:nvPr/>
        </p:nvSpPr>
        <p:spPr>
          <a:xfrm>
            <a:off x="-724982" y="-280988"/>
            <a:ext cx="2247900" cy="2514600"/>
          </a:xfrm>
          <a:prstGeom prst="rect">
            <a:avLst/>
          </a:prstGeom>
          <a:solidFill>
            <a:srgbClr val="FEBF27"/>
          </a:solidFill>
        </p:spPr>
      </p:sp>
      <p:sp>
        <p:nvSpPr>
          <p:cNvPr id="6" name="TextBox 6"/>
          <p:cNvSpPr txBox="1"/>
          <p:nvPr/>
        </p:nvSpPr>
        <p:spPr>
          <a:xfrm>
            <a:off x="1107487" y="2240897"/>
            <a:ext cx="7474206" cy="7853080"/>
          </a:xfrm>
          <a:prstGeom prst="rect">
            <a:avLst/>
          </a:prstGeom>
        </p:spPr>
        <p:txBody>
          <a:bodyPr lIns="0" tIns="0" rIns="0" bIns="0" rtlCol="0" anchor="t">
            <a:spAutoFit/>
          </a:bodyPr>
          <a:lstStyle/>
          <a:p>
            <a:pPr algn="ctr">
              <a:lnSpc>
                <a:spcPts val="4478"/>
              </a:lnSpc>
            </a:pPr>
            <a:r>
              <a:rPr lang="en-US" sz="3198" u="sng" spc="15">
                <a:solidFill>
                  <a:srgbClr val="202020"/>
                </a:solidFill>
                <a:latin typeface="Qanelas Bold"/>
              </a:rPr>
              <a:t>main product advantages:</a:t>
            </a:r>
          </a:p>
          <a:p>
            <a:pPr marL="690581" lvl="1" indent="-345290" algn="just">
              <a:lnSpc>
                <a:spcPts val="4478"/>
              </a:lnSpc>
              <a:buFont typeface="Arial"/>
              <a:buChar char="•"/>
            </a:pPr>
            <a:r>
              <a:rPr lang="en-US" sz="3198" spc="15">
                <a:solidFill>
                  <a:srgbClr val="202020"/>
                </a:solidFill>
                <a:latin typeface="Qanelas"/>
              </a:rPr>
              <a:t>crunchy and tasty unique snack</a:t>
            </a:r>
          </a:p>
          <a:p>
            <a:pPr marL="690581" lvl="1" indent="-345290" algn="just">
              <a:lnSpc>
                <a:spcPts val="4478"/>
              </a:lnSpc>
              <a:buFont typeface="Arial"/>
              <a:buChar char="•"/>
            </a:pPr>
            <a:r>
              <a:rPr lang="en-US" sz="3198" spc="15">
                <a:solidFill>
                  <a:srgbClr val="202020"/>
                </a:solidFill>
                <a:latin typeface="Qanelas"/>
              </a:rPr>
              <a:t>100% natural cheese</a:t>
            </a:r>
          </a:p>
          <a:p>
            <a:pPr marL="690581" lvl="1" indent="-345290" algn="just">
              <a:lnSpc>
                <a:spcPts val="4478"/>
              </a:lnSpc>
              <a:buFont typeface="Arial"/>
              <a:buChar char="•"/>
            </a:pPr>
            <a:r>
              <a:rPr lang="en-US" sz="3198" spc="15">
                <a:solidFill>
                  <a:srgbClr val="202020"/>
                </a:solidFill>
                <a:latin typeface="Qanelas"/>
              </a:rPr>
              <a:t>only one ingredient - cheese</a:t>
            </a:r>
          </a:p>
          <a:p>
            <a:pPr marL="690581" lvl="1" indent="-345290" algn="just">
              <a:lnSpc>
                <a:spcPts val="4478"/>
              </a:lnSpc>
              <a:buFont typeface="Arial"/>
              <a:buChar char="•"/>
            </a:pPr>
            <a:r>
              <a:rPr lang="en-US" sz="3198" spc="15">
                <a:solidFill>
                  <a:srgbClr val="202020"/>
                </a:solidFill>
                <a:latin typeface="Qanelas"/>
              </a:rPr>
              <a:t>high in protein (up to 60%)</a:t>
            </a:r>
          </a:p>
          <a:p>
            <a:pPr marL="690581" lvl="1" indent="-345290" algn="just">
              <a:lnSpc>
                <a:spcPts val="4478"/>
              </a:lnSpc>
              <a:buFont typeface="Arial"/>
              <a:buChar char="•"/>
            </a:pPr>
            <a:r>
              <a:rPr lang="en-US" sz="3198" spc="15">
                <a:solidFill>
                  <a:srgbClr val="202020"/>
                </a:solidFill>
                <a:latin typeface="Qanelas"/>
              </a:rPr>
              <a:t>NO suragar, LOW carbs</a:t>
            </a:r>
          </a:p>
          <a:p>
            <a:pPr marL="690581" lvl="1" indent="-345290" algn="just">
              <a:lnSpc>
                <a:spcPts val="4478"/>
              </a:lnSpc>
              <a:buFont typeface="Arial"/>
              <a:buChar char="•"/>
            </a:pPr>
            <a:r>
              <a:rPr lang="en-US" sz="3198" spc="15">
                <a:solidFill>
                  <a:srgbClr val="202020"/>
                </a:solidFill>
                <a:latin typeface="Qanelas"/>
              </a:rPr>
              <a:t>100% gluten free</a:t>
            </a:r>
          </a:p>
          <a:p>
            <a:pPr marL="690581" lvl="1" indent="-345290" algn="just">
              <a:lnSpc>
                <a:spcPts val="4478"/>
              </a:lnSpc>
              <a:buFont typeface="Arial"/>
              <a:buChar char="•"/>
            </a:pPr>
            <a:r>
              <a:rPr lang="en-US" sz="3198" spc="15">
                <a:solidFill>
                  <a:srgbClr val="202020"/>
                </a:solidFill>
                <a:latin typeface="Qanelas"/>
              </a:rPr>
              <a:t>no additives, colorants etc.</a:t>
            </a:r>
          </a:p>
          <a:p>
            <a:pPr marL="690581" lvl="1" indent="-345290" algn="just">
              <a:lnSpc>
                <a:spcPts val="4478"/>
              </a:lnSpc>
              <a:buFont typeface="Arial"/>
              <a:buChar char="•"/>
            </a:pPr>
            <a:r>
              <a:rPr lang="en-US" sz="3198" spc="15">
                <a:solidFill>
                  <a:srgbClr val="202020"/>
                </a:solidFill>
                <a:latin typeface="Qanelas"/>
              </a:rPr>
              <a:t>long shelf life (up to 24 months)</a:t>
            </a:r>
          </a:p>
          <a:p>
            <a:pPr marL="690581" lvl="1" indent="-345290" algn="just">
              <a:lnSpc>
                <a:spcPts val="4478"/>
              </a:lnSpc>
              <a:buFont typeface="Arial"/>
              <a:buChar char="•"/>
            </a:pPr>
            <a:r>
              <a:rPr lang="en-US" sz="3198" spc="15">
                <a:solidFill>
                  <a:srgbClr val="202020"/>
                </a:solidFill>
                <a:latin typeface="Qanelas"/>
                <a:ea typeface="Qanelas"/>
              </a:rPr>
              <a:t>no fridge needed (0 to 30°C)</a:t>
            </a:r>
          </a:p>
          <a:p>
            <a:pPr marL="690581" lvl="1" indent="-345290" algn="just">
              <a:lnSpc>
                <a:spcPts val="4478"/>
              </a:lnSpc>
              <a:buFont typeface="Arial"/>
              <a:buChar char="•"/>
            </a:pPr>
            <a:r>
              <a:rPr lang="en-US" sz="3198" spc="15">
                <a:solidFill>
                  <a:srgbClr val="202020"/>
                </a:solidFill>
                <a:latin typeface="Qanelas"/>
              </a:rPr>
              <a:t>great as a stand alone snack, as an ingridient of meal (soup, salad),  or an addition to favorite  drinks: coffee, wine, beer etc.</a:t>
            </a:r>
          </a:p>
        </p:txBody>
      </p:sp>
      <p:sp>
        <p:nvSpPr>
          <p:cNvPr id="7" name="Freeform 7"/>
          <p:cNvSpPr/>
          <p:nvPr/>
        </p:nvSpPr>
        <p:spPr>
          <a:xfrm>
            <a:off x="2384686" y="610846"/>
            <a:ext cx="4919809" cy="1320712"/>
          </a:xfrm>
          <a:custGeom>
            <a:avLst/>
            <a:gdLst/>
            <a:ahLst/>
            <a:cxnLst/>
            <a:rect l="l" t="t" r="r" b="b"/>
            <a:pathLst>
              <a:path w="4919809" h="1320712">
                <a:moveTo>
                  <a:pt x="0" y="0"/>
                </a:moveTo>
                <a:lnTo>
                  <a:pt x="4919809" y="0"/>
                </a:lnTo>
                <a:lnTo>
                  <a:pt x="4919809" y="1320712"/>
                </a:lnTo>
                <a:lnTo>
                  <a:pt x="0" y="1320712"/>
                </a:lnTo>
                <a:lnTo>
                  <a:pt x="0" y="0"/>
                </a:lnTo>
                <a:close/>
              </a:path>
            </a:pathLst>
          </a:custGeom>
          <a:blipFill>
            <a:blip r:embed="rId5"/>
            <a:stretch>
              <a:fillRect/>
            </a:stretch>
          </a:blipFill>
        </p:spPr>
      </p:sp>
      <p:grpSp>
        <p:nvGrpSpPr>
          <p:cNvPr id="8" name="Group 8"/>
          <p:cNvGrpSpPr/>
          <p:nvPr/>
        </p:nvGrpSpPr>
        <p:grpSpPr>
          <a:xfrm rot="5400000">
            <a:off x="628606" y="596866"/>
            <a:ext cx="1292746" cy="1376638"/>
            <a:chOff x="0" y="0"/>
            <a:chExt cx="1723661" cy="1835518"/>
          </a:xfrm>
        </p:grpSpPr>
        <p:sp>
          <p:nvSpPr>
            <p:cNvPr id="9" name="Freeform 9"/>
            <p:cNvSpPr/>
            <p:nvPr/>
          </p:nvSpPr>
          <p:spPr>
            <a:xfrm>
              <a:off x="0" y="0"/>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10" name="Freeform 10"/>
            <p:cNvSpPr/>
            <p:nvPr/>
          </p:nvSpPr>
          <p:spPr>
            <a:xfrm>
              <a:off x="0" y="65293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11" name="Freeform 11"/>
            <p:cNvSpPr/>
            <p:nvPr/>
          </p:nvSpPr>
          <p:spPr>
            <a:xfrm>
              <a:off x="0" y="131139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0" y="627447"/>
            <a:ext cx="11949282" cy="7785662"/>
          </a:xfrm>
          <a:custGeom>
            <a:avLst/>
            <a:gdLst/>
            <a:ahLst/>
            <a:cxnLst/>
            <a:rect l="l" t="t" r="r" b="b"/>
            <a:pathLst>
              <a:path w="11949282" h="7785662">
                <a:moveTo>
                  <a:pt x="0" y="0"/>
                </a:moveTo>
                <a:lnTo>
                  <a:pt x="11949282" y="0"/>
                </a:lnTo>
                <a:lnTo>
                  <a:pt x="11949282" y="7785662"/>
                </a:lnTo>
                <a:lnTo>
                  <a:pt x="0" y="7785662"/>
                </a:lnTo>
                <a:lnTo>
                  <a:pt x="0" y="0"/>
                </a:lnTo>
                <a:close/>
              </a:path>
            </a:pathLst>
          </a:custGeom>
          <a:blipFill>
            <a:blip r:embed="rId2"/>
            <a:stretch>
              <a:fillRect l="-23993" t="-866" b="-866"/>
            </a:stretch>
          </a:blipFill>
        </p:spPr>
      </p:sp>
      <p:sp>
        <p:nvSpPr>
          <p:cNvPr id="3" name="Freeform 3"/>
          <p:cNvSpPr/>
          <p:nvPr/>
        </p:nvSpPr>
        <p:spPr>
          <a:xfrm rot="418315">
            <a:off x="10639980" y="903049"/>
            <a:ext cx="4618879" cy="7227585"/>
          </a:xfrm>
          <a:custGeom>
            <a:avLst/>
            <a:gdLst/>
            <a:ahLst/>
            <a:cxnLst/>
            <a:rect l="l" t="t" r="r" b="b"/>
            <a:pathLst>
              <a:path w="4618879" h="7227585">
                <a:moveTo>
                  <a:pt x="0" y="0"/>
                </a:moveTo>
                <a:lnTo>
                  <a:pt x="4618879" y="0"/>
                </a:lnTo>
                <a:lnTo>
                  <a:pt x="4618879" y="7227585"/>
                </a:lnTo>
                <a:lnTo>
                  <a:pt x="0" y="7227585"/>
                </a:lnTo>
                <a:lnTo>
                  <a:pt x="0" y="0"/>
                </a:lnTo>
                <a:close/>
              </a:path>
            </a:pathLst>
          </a:custGeom>
          <a:blipFill>
            <a:blip r:embed="rId3"/>
            <a:stretch>
              <a:fillRect/>
            </a:stretch>
          </a:blipFill>
        </p:spPr>
      </p:sp>
      <p:sp>
        <p:nvSpPr>
          <p:cNvPr id="4" name="Freeform 4"/>
          <p:cNvSpPr/>
          <p:nvPr/>
        </p:nvSpPr>
        <p:spPr>
          <a:xfrm rot="459067">
            <a:off x="13402291" y="2379594"/>
            <a:ext cx="4883682" cy="7129462"/>
          </a:xfrm>
          <a:custGeom>
            <a:avLst/>
            <a:gdLst/>
            <a:ahLst/>
            <a:cxnLst/>
            <a:rect l="l" t="t" r="r" b="b"/>
            <a:pathLst>
              <a:path w="4883682" h="7129462">
                <a:moveTo>
                  <a:pt x="0" y="0"/>
                </a:moveTo>
                <a:lnTo>
                  <a:pt x="4883681" y="0"/>
                </a:lnTo>
                <a:lnTo>
                  <a:pt x="4883681" y="7129462"/>
                </a:lnTo>
                <a:lnTo>
                  <a:pt x="0" y="7129462"/>
                </a:lnTo>
                <a:lnTo>
                  <a:pt x="0" y="0"/>
                </a:lnTo>
                <a:close/>
              </a:path>
            </a:pathLst>
          </a:custGeom>
          <a:blipFill>
            <a:blip r:embed="rId4"/>
            <a:stretch>
              <a:fillRect/>
            </a:stretch>
          </a:blipFill>
        </p:spPr>
      </p:sp>
      <p:sp>
        <p:nvSpPr>
          <p:cNvPr id="5" name="AutoShape 5"/>
          <p:cNvSpPr/>
          <p:nvPr/>
        </p:nvSpPr>
        <p:spPr>
          <a:xfrm>
            <a:off x="581025" y="-419100"/>
            <a:ext cx="38100" cy="11353800"/>
          </a:xfrm>
          <a:prstGeom prst="rect">
            <a:avLst/>
          </a:prstGeom>
          <a:solidFill>
            <a:srgbClr val="F4F4F4"/>
          </a:solidFill>
        </p:spPr>
      </p:sp>
      <p:sp>
        <p:nvSpPr>
          <p:cNvPr id="6" name="AutoShape 6"/>
          <p:cNvSpPr/>
          <p:nvPr/>
        </p:nvSpPr>
        <p:spPr>
          <a:xfrm>
            <a:off x="-304800" y="-990600"/>
            <a:ext cx="1676400" cy="3543300"/>
          </a:xfrm>
          <a:prstGeom prst="rect">
            <a:avLst/>
          </a:prstGeom>
          <a:solidFill>
            <a:srgbClr val="FEBF27"/>
          </a:solidFill>
        </p:spPr>
      </p:sp>
      <p:grpSp>
        <p:nvGrpSpPr>
          <p:cNvPr id="7" name="Group 7"/>
          <p:cNvGrpSpPr/>
          <p:nvPr/>
        </p:nvGrpSpPr>
        <p:grpSpPr>
          <a:xfrm>
            <a:off x="752475" y="7624175"/>
            <a:ext cx="15972273" cy="2395008"/>
            <a:chOff x="0" y="0"/>
            <a:chExt cx="21296363" cy="3193344"/>
          </a:xfrm>
        </p:grpSpPr>
        <p:sp>
          <p:nvSpPr>
            <p:cNvPr id="8" name="TextBox 8"/>
            <p:cNvSpPr txBox="1"/>
            <p:nvPr/>
          </p:nvSpPr>
          <p:spPr>
            <a:xfrm>
              <a:off x="0" y="2636661"/>
              <a:ext cx="21296363" cy="556683"/>
            </a:xfrm>
            <a:prstGeom prst="rect">
              <a:avLst/>
            </a:prstGeom>
          </p:spPr>
          <p:txBody>
            <a:bodyPr lIns="0" tIns="0" rIns="0" bIns="0" rtlCol="0" anchor="t">
              <a:spAutoFit/>
            </a:bodyPr>
            <a:lstStyle/>
            <a:p>
              <a:pPr>
                <a:lnSpc>
                  <a:spcPts val="3499"/>
                </a:lnSpc>
              </a:pPr>
              <a:r>
                <a:rPr lang="en-US" sz="2499" spc="164">
                  <a:solidFill>
                    <a:srgbClr val="100F0D"/>
                  </a:solidFill>
                  <a:latin typeface="Qanelas"/>
                </a:rPr>
                <a:t>SNECO PRODUCTS AND TECHNOLOGY ARE PATENTED AND HAS WORLD-CLASS CERTIFICATION </a:t>
              </a:r>
            </a:p>
          </p:txBody>
        </p:sp>
        <p:sp>
          <p:nvSpPr>
            <p:cNvPr id="9" name="TextBox 9"/>
            <p:cNvSpPr txBox="1"/>
            <p:nvPr/>
          </p:nvSpPr>
          <p:spPr>
            <a:xfrm>
              <a:off x="0" y="84667"/>
              <a:ext cx="21296363" cy="1545167"/>
            </a:xfrm>
            <a:prstGeom prst="rect">
              <a:avLst/>
            </a:prstGeom>
          </p:spPr>
          <p:txBody>
            <a:bodyPr lIns="0" tIns="0" rIns="0" bIns="0" rtlCol="0" anchor="t">
              <a:spAutoFit/>
            </a:bodyPr>
            <a:lstStyle/>
            <a:p>
              <a:pPr>
                <a:lnSpc>
                  <a:spcPts val="8800"/>
                </a:lnSpc>
              </a:pPr>
              <a:endParaRPr/>
            </a:p>
          </p:txBody>
        </p:sp>
      </p:grpSp>
      <p:sp>
        <p:nvSpPr>
          <p:cNvPr id="10" name="Freeform 10"/>
          <p:cNvSpPr/>
          <p:nvPr/>
        </p:nvSpPr>
        <p:spPr>
          <a:xfrm>
            <a:off x="15774527" y="7478556"/>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5716782" y="309842"/>
            <a:ext cx="5712564" cy="8074397"/>
          </a:xfrm>
          <a:custGeom>
            <a:avLst/>
            <a:gdLst/>
            <a:ahLst/>
            <a:cxnLst/>
            <a:rect l="l" t="t" r="r" b="b"/>
            <a:pathLst>
              <a:path w="5712564" h="8074397">
                <a:moveTo>
                  <a:pt x="0" y="0"/>
                </a:moveTo>
                <a:lnTo>
                  <a:pt x="5712564" y="0"/>
                </a:lnTo>
                <a:lnTo>
                  <a:pt x="5712564" y="8074397"/>
                </a:lnTo>
                <a:lnTo>
                  <a:pt x="0" y="8074397"/>
                </a:lnTo>
                <a:lnTo>
                  <a:pt x="0" y="0"/>
                </a:lnTo>
                <a:close/>
              </a:path>
            </a:pathLst>
          </a:custGeom>
          <a:blipFill>
            <a:blip r:embed="rId7"/>
            <a:stretch>
              <a:fillRect/>
            </a:stretch>
          </a:blipFill>
        </p:spPr>
      </p:sp>
      <p:sp>
        <p:nvSpPr>
          <p:cNvPr id="12" name="TextBox 12"/>
          <p:cNvSpPr txBox="1"/>
          <p:nvPr/>
        </p:nvSpPr>
        <p:spPr>
          <a:xfrm>
            <a:off x="790575" y="4582693"/>
            <a:ext cx="7474206" cy="5219735"/>
          </a:xfrm>
          <a:prstGeom prst="rect">
            <a:avLst/>
          </a:prstGeom>
        </p:spPr>
        <p:txBody>
          <a:bodyPr lIns="0" tIns="0" rIns="0" bIns="0" rtlCol="0" anchor="t">
            <a:spAutoFit/>
          </a:bodyPr>
          <a:lstStyle/>
          <a:p>
            <a:pPr algn="just">
              <a:lnSpc>
                <a:spcPts val="4198"/>
              </a:lnSpc>
            </a:pPr>
            <a:r>
              <a:rPr lang="en-US" sz="2998" u="sng" spc="14">
                <a:solidFill>
                  <a:srgbClr val="202020"/>
                </a:solidFill>
                <a:latin typeface="Qanelas Medium"/>
              </a:rPr>
              <a:t>PATENT </a:t>
            </a:r>
          </a:p>
          <a:p>
            <a:pPr algn="just">
              <a:lnSpc>
                <a:spcPts val="4198"/>
              </a:lnSpc>
            </a:pPr>
            <a:r>
              <a:rPr lang="en-US" sz="2998" u="sng" spc="14">
                <a:solidFill>
                  <a:srgbClr val="202020"/>
                </a:solidFill>
                <a:latin typeface="Qanelas Medium"/>
              </a:rPr>
              <a:t>№139035</a:t>
            </a:r>
          </a:p>
          <a:p>
            <a:pPr algn="just">
              <a:lnSpc>
                <a:spcPts val="4198"/>
              </a:lnSpc>
            </a:pPr>
            <a:endParaRPr lang="en-US" sz="2998" u="sng" spc="14">
              <a:solidFill>
                <a:srgbClr val="202020"/>
              </a:solidFill>
              <a:latin typeface="Qanelas Medium"/>
            </a:endParaRPr>
          </a:p>
          <a:p>
            <a:pPr algn="just">
              <a:lnSpc>
                <a:spcPts val="4198"/>
              </a:lnSpc>
            </a:pPr>
            <a:r>
              <a:rPr lang="en-US" sz="2998" u="sng" spc="14">
                <a:solidFill>
                  <a:srgbClr val="202020"/>
                </a:solidFill>
                <a:latin typeface="Qanelas Medium"/>
              </a:rPr>
              <a:t>HACCP</a:t>
            </a:r>
          </a:p>
          <a:p>
            <a:pPr algn="just">
              <a:lnSpc>
                <a:spcPts val="4198"/>
              </a:lnSpc>
            </a:pPr>
            <a:r>
              <a:rPr lang="en-US" sz="2998" u="sng" spc="14">
                <a:solidFill>
                  <a:srgbClr val="202020"/>
                </a:solidFill>
                <a:latin typeface="Qanelas Medium"/>
              </a:rPr>
              <a:t>ISO 22000</a:t>
            </a:r>
          </a:p>
          <a:p>
            <a:pPr algn="just">
              <a:lnSpc>
                <a:spcPts val="4198"/>
              </a:lnSpc>
            </a:pPr>
            <a:r>
              <a:rPr lang="en-US" sz="2998" u="sng" spc="14">
                <a:solidFill>
                  <a:srgbClr val="202020"/>
                </a:solidFill>
                <a:latin typeface="Qanelas Medium"/>
              </a:rPr>
              <a:t>ISO 14024 </a:t>
            </a:r>
          </a:p>
          <a:p>
            <a:pPr algn="just">
              <a:lnSpc>
                <a:spcPts val="4198"/>
              </a:lnSpc>
            </a:pPr>
            <a:r>
              <a:rPr lang="en-US" sz="2998" u="sng" spc="14">
                <a:solidFill>
                  <a:srgbClr val="202020"/>
                </a:solidFill>
                <a:latin typeface="Qanelas Medium"/>
              </a:rPr>
              <a:t>FSSC 22000</a:t>
            </a:r>
          </a:p>
          <a:p>
            <a:pPr algn="just">
              <a:lnSpc>
                <a:spcPts val="4198"/>
              </a:lnSpc>
            </a:pPr>
            <a:r>
              <a:rPr lang="en-US" sz="2998" u="sng" spc="14">
                <a:solidFill>
                  <a:srgbClr val="202020"/>
                </a:solidFill>
                <a:latin typeface="Qanelas Medium"/>
              </a:rPr>
              <a:t>TCU 10.5-40271201-001:2016</a:t>
            </a:r>
          </a:p>
          <a:p>
            <a:pPr algn="just">
              <a:lnSpc>
                <a:spcPts val="4198"/>
              </a:lnSpc>
            </a:pPr>
            <a:r>
              <a:rPr lang="en-US" sz="2998" u="sng" spc="14">
                <a:solidFill>
                  <a:srgbClr val="202020"/>
                </a:solidFill>
                <a:latin typeface="Qanelas Medium"/>
              </a:rPr>
              <a:t>СОУ ОЕМ 08.002.35.069:2012</a:t>
            </a:r>
          </a:p>
          <a:p>
            <a:pPr algn="just">
              <a:lnSpc>
                <a:spcPts val="4198"/>
              </a:lnSpc>
            </a:pPr>
            <a:endParaRPr lang="en-US" sz="2998" u="sng" spc="14">
              <a:solidFill>
                <a:srgbClr val="202020"/>
              </a:solidFill>
              <a:latin typeface="Qanelas Medium"/>
            </a:endParaRPr>
          </a:p>
        </p:txBody>
      </p:sp>
      <p:grpSp>
        <p:nvGrpSpPr>
          <p:cNvPr id="13" name="Group 13"/>
          <p:cNvGrpSpPr/>
          <p:nvPr/>
        </p:nvGrpSpPr>
        <p:grpSpPr>
          <a:xfrm rot="5400000">
            <a:off x="458527" y="674173"/>
            <a:ext cx="1292746" cy="1376638"/>
            <a:chOff x="0" y="0"/>
            <a:chExt cx="1723661" cy="1835518"/>
          </a:xfrm>
        </p:grpSpPr>
        <p:sp>
          <p:nvSpPr>
            <p:cNvPr id="14" name="Freeform 14"/>
            <p:cNvSpPr/>
            <p:nvPr/>
          </p:nvSpPr>
          <p:spPr>
            <a:xfrm>
              <a:off x="0" y="0"/>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8">
                <a:extLst>
                  <a:ext uri="{96DAC541-7B7A-43D3-8B79-37D633B846F1}">
                    <asvg:svgBlip xmlns:asvg="http://schemas.microsoft.com/office/drawing/2016/SVG/main" r:embed="rId9"/>
                  </a:ext>
                </a:extLst>
              </a:blip>
              <a:stretch>
                <a:fillRect l="-22979" t="-191031" r="-24228" b="-193088"/>
              </a:stretch>
            </a:blipFill>
          </p:spPr>
        </p:sp>
        <p:sp>
          <p:nvSpPr>
            <p:cNvPr id="15" name="Freeform 15"/>
            <p:cNvSpPr/>
            <p:nvPr/>
          </p:nvSpPr>
          <p:spPr>
            <a:xfrm>
              <a:off x="0" y="65293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8">
                <a:extLst>
                  <a:ext uri="{96DAC541-7B7A-43D3-8B79-37D633B846F1}">
                    <asvg:svgBlip xmlns:asvg="http://schemas.microsoft.com/office/drawing/2016/SVG/main" r:embed="rId9"/>
                  </a:ext>
                </a:extLst>
              </a:blip>
              <a:stretch>
                <a:fillRect l="-22979" t="-191031" r="-24228" b="-193088"/>
              </a:stretch>
            </a:blipFill>
          </p:spPr>
        </p:sp>
        <p:sp>
          <p:nvSpPr>
            <p:cNvPr id="16" name="Freeform 16"/>
            <p:cNvSpPr/>
            <p:nvPr/>
          </p:nvSpPr>
          <p:spPr>
            <a:xfrm>
              <a:off x="0" y="1311395"/>
              <a:ext cx="1723661" cy="524123"/>
            </a:xfrm>
            <a:custGeom>
              <a:avLst/>
              <a:gdLst/>
              <a:ahLst/>
              <a:cxnLst/>
              <a:rect l="l" t="t" r="r" b="b"/>
              <a:pathLst>
                <a:path w="1723661" h="524123">
                  <a:moveTo>
                    <a:pt x="0" y="0"/>
                  </a:moveTo>
                  <a:lnTo>
                    <a:pt x="1723661" y="0"/>
                  </a:lnTo>
                  <a:lnTo>
                    <a:pt x="1723661" y="524123"/>
                  </a:lnTo>
                  <a:lnTo>
                    <a:pt x="0" y="524123"/>
                  </a:lnTo>
                  <a:lnTo>
                    <a:pt x="0" y="0"/>
                  </a:lnTo>
                  <a:close/>
                </a:path>
              </a:pathLst>
            </a:custGeom>
            <a:blipFill>
              <a:blip r:embed="rId8">
                <a:extLst>
                  <a:ext uri="{96DAC541-7B7A-43D3-8B79-37D633B846F1}">
                    <asvg:svgBlip xmlns:asvg="http://schemas.microsoft.com/office/drawing/2016/SVG/main" r:embed="rId9"/>
                  </a:ext>
                </a:extLst>
              </a:blip>
              <a:stretch>
                <a:fillRect l="-22979" t="-191031" r="-24228" b="-193088"/>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Freeform 2"/>
          <p:cNvSpPr/>
          <p:nvPr/>
        </p:nvSpPr>
        <p:spPr>
          <a:xfrm>
            <a:off x="581025" y="781050"/>
            <a:ext cx="17085995" cy="8586363"/>
          </a:xfrm>
          <a:custGeom>
            <a:avLst/>
            <a:gdLst/>
            <a:ahLst/>
            <a:cxnLst/>
            <a:rect l="l" t="t" r="r" b="b"/>
            <a:pathLst>
              <a:path w="17085995" h="8586363">
                <a:moveTo>
                  <a:pt x="0" y="0"/>
                </a:moveTo>
                <a:lnTo>
                  <a:pt x="17085995" y="0"/>
                </a:lnTo>
                <a:lnTo>
                  <a:pt x="17085995" y="8586363"/>
                </a:lnTo>
                <a:lnTo>
                  <a:pt x="0" y="8586363"/>
                </a:lnTo>
                <a:lnTo>
                  <a:pt x="0" y="0"/>
                </a:lnTo>
                <a:close/>
              </a:path>
            </a:pathLst>
          </a:custGeom>
          <a:blipFill>
            <a:blip r:embed="rId2"/>
            <a:stretch>
              <a:fillRect/>
            </a:stretch>
          </a:blipFill>
        </p:spPr>
      </p:sp>
      <p:sp>
        <p:nvSpPr>
          <p:cNvPr id="3" name="Freeform 3"/>
          <p:cNvSpPr/>
          <p:nvPr/>
        </p:nvSpPr>
        <p:spPr>
          <a:xfrm>
            <a:off x="15316200" y="7200900"/>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581025" y="-419100"/>
            <a:ext cx="38100" cy="11353800"/>
          </a:xfrm>
          <a:prstGeom prst="rect">
            <a:avLst/>
          </a:prstGeom>
          <a:solidFill>
            <a:srgbClr val="F4F4F4"/>
          </a:solidFill>
        </p:spPr>
      </p:sp>
      <p:sp>
        <p:nvSpPr>
          <p:cNvPr id="5" name="AutoShape 5"/>
          <p:cNvSpPr/>
          <p:nvPr/>
        </p:nvSpPr>
        <p:spPr>
          <a:xfrm>
            <a:off x="49540" y="42248"/>
            <a:ext cx="1676400" cy="3543300"/>
          </a:xfrm>
          <a:prstGeom prst="rect">
            <a:avLst/>
          </a:prstGeom>
          <a:solidFill>
            <a:srgbClr val="FEBF27"/>
          </a:solidFill>
        </p:spPr>
      </p:sp>
      <p:grpSp>
        <p:nvGrpSpPr>
          <p:cNvPr id="6" name="Group 6"/>
          <p:cNvGrpSpPr/>
          <p:nvPr/>
        </p:nvGrpSpPr>
        <p:grpSpPr>
          <a:xfrm rot="5400000">
            <a:off x="571211" y="610787"/>
            <a:ext cx="1165300" cy="1240921"/>
            <a:chOff x="0" y="0"/>
            <a:chExt cx="1553733" cy="1654562"/>
          </a:xfrm>
        </p:grpSpPr>
        <p:sp>
          <p:nvSpPr>
            <p:cNvPr id="7" name="Freeform 7"/>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sp>
          <p:nvSpPr>
            <p:cNvPr id="8" name="Freeform 8"/>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sp>
          <p:nvSpPr>
            <p:cNvPr id="9" name="Freeform 9"/>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grpSp>
      <p:sp>
        <p:nvSpPr>
          <p:cNvPr id="10" name="TextBox 10"/>
          <p:cNvSpPr txBox="1"/>
          <p:nvPr/>
        </p:nvSpPr>
        <p:spPr>
          <a:xfrm>
            <a:off x="860275" y="9470339"/>
            <a:ext cx="15623559" cy="606425"/>
          </a:xfrm>
          <a:prstGeom prst="rect">
            <a:avLst/>
          </a:prstGeom>
        </p:spPr>
        <p:txBody>
          <a:bodyPr lIns="0" tIns="0" rIns="0" bIns="0" rtlCol="0" anchor="t">
            <a:spAutoFit/>
          </a:bodyPr>
          <a:lstStyle/>
          <a:p>
            <a:pPr>
              <a:lnSpc>
                <a:spcPts val="4900"/>
              </a:lnSpc>
            </a:pPr>
            <a:r>
              <a:rPr lang="en-US" sz="3500" spc="350">
                <a:solidFill>
                  <a:srgbClr val="F4F4F4"/>
                </a:solidFill>
                <a:latin typeface="Qanelas"/>
              </a:rPr>
              <a:t>SNECO HAS A COMPACT AND SCALABLE PRODUCTION LINE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Freeform 2"/>
          <p:cNvSpPr/>
          <p:nvPr/>
        </p:nvSpPr>
        <p:spPr>
          <a:xfrm>
            <a:off x="581025" y="781050"/>
            <a:ext cx="17085995" cy="8586363"/>
          </a:xfrm>
          <a:custGeom>
            <a:avLst/>
            <a:gdLst/>
            <a:ahLst/>
            <a:cxnLst/>
            <a:rect l="l" t="t" r="r" b="b"/>
            <a:pathLst>
              <a:path w="17085995" h="8586363">
                <a:moveTo>
                  <a:pt x="0" y="0"/>
                </a:moveTo>
                <a:lnTo>
                  <a:pt x="17085995" y="0"/>
                </a:lnTo>
                <a:lnTo>
                  <a:pt x="17085995" y="8586363"/>
                </a:lnTo>
                <a:lnTo>
                  <a:pt x="0" y="8586363"/>
                </a:lnTo>
                <a:lnTo>
                  <a:pt x="0" y="0"/>
                </a:lnTo>
                <a:close/>
              </a:path>
            </a:pathLst>
          </a:custGeom>
          <a:blipFill>
            <a:blip r:embed="rId2"/>
            <a:stretch>
              <a:fillRect t="-72188" b="-126296"/>
            </a:stretch>
          </a:blipFill>
        </p:spPr>
      </p:sp>
      <p:sp>
        <p:nvSpPr>
          <p:cNvPr id="3" name="Freeform 3"/>
          <p:cNvSpPr/>
          <p:nvPr/>
        </p:nvSpPr>
        <p:spPr>
          <a:xfrm>
            <a:off x="15774527" y="7478556"/>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581025" y="-419100"/>
            <a:ext cx="38100" cy="11353800"/>
          </a:xfrm>
          <a:prstGeom prst="rect">
            <a:avLst/>
          </a:prstGeom>
          <a:solidFill>
            <a:srgbClr val="F4F4F4"/>
          </a:solidFill>
        </p:spPr>
      </p:sp>
      <p:sp>
        <p:nvSpPr>
          <p:cNvPr id="5" name="AutoShape 5"/>
          <p:cNvSpPr/>
          <p:nvPr/>
        </p:nvSpPr>
        <p:spPr>
          <a:xfrm>
            <a:off x="-304800" y="-990600"/>
            <a:ext cx="1676400" cy="3543300"/>
          </a:xfrm>
          <a:prstGeom prst="rect">
            <a:avLst/>
          </a:prstGeom>
          <a:solidFill>
            <a:srgbClr val="FEBF27"/>
          </a:solidFill>
        </p:spPr>
      </p:sp>
      <p:grpSp>
        <p:nvGrpSpPr>
          <p:cNvPr id="6" name="Group 6"/>
          <p:cNvGrpSpPr/>
          <p:nvPr/>
        </p:nvGrpSpPr>
        <p:grpSpPr>
          <a:xfrm rot="5400000">
            <a:off x="571211" y="589636"/>
            <a:ext cx="1165300" cy="1240921"/>
            <a:chOff x="0" y="0"/>
            <a:chExt cx="1553733" cy="1654562"/>
          </a:xfrm>
        </p:grpSpPr>
        <p:sp>
          <p:nvSpPr>
            <p:cNvPr id="7" name="Freeform 7"/>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sp>
          <p:nvSpPr>
            <p:cNvPr id="8" name="Freeform 8"/>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sp>
          <p:nvSpPr>
            <p:cNvPr id="9" name="Freeform 9"/>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grpSp>
      <p:sp>
        <p:nvSpPr>
          <p:cNvPr id="10" name="TextBox 10"/>
          <p:cNvSpPr txBox="1"/>
          <p:nvPr/>
        </p:nvSpPr>
        <p:spPr>
          <a:xfrm>
            <a:off x="1028700" y="9489389"/>
            <a:ext cx="15623559" cy="606425"/>
          </a:xfrm>
          <a:prstGeom prst="rect">
            <a:avLst/>
          </a:prstGeom>
        </p:spPr>
        <p:txBody>
          <a:bodyPr lIns="0" tIns="0" rIns="0" bIns="0" rtlCol="0" anchor="t">
            <a:spAutoFit/>
          </a:bodyPr>
          <a:lstStyle/>
          <a:p>
            <a:pPr>
              <a:lnSpc>
                <a:spcPts val="4900"/>
              </a:lnSpc>
            </a:pPr>
            <a:r>
              <a:rPr lang="en-US" sz="3500" spc="350">
                <a:solidFill>
                  <a:srgbClr val="F4F4F4"/>
                </a:solidFill>
                <a:latin typeface="Qanelas"/>
              </a:rPr>
              <a:t>WE HAVE 13 DIFFERENT PRODUCTS IN OUR LINEUP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Freeform 2"/>
          <p:cNvSpPr/>
          <p:nvPr/>
        </p:nvSpPr>
        <p:spPr>
          <a:xfrm>
            <a:off x="15774527" y="7478556"/>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581025" y="-419100"/>
            <a:ext cx="38100" cy="11353800"/>
          </a:xfrm>
          <a:prstGeom prst="rect">
            <a:avLst/>
          </a:prstGeom>
          <a:solidFill>
            <a:srgbClr val="F4F4F4"/>
          </a:solidFill>
        </p:spPr>
      </p:sp>
      <p:sp>
        <p:nvSpPr>
          <p:cNvPr id="4" name="AutoShape 4"/>
          <p:cNvSpPr/>
          <p:nvPr/>
        </p:nvSpPr>
        <p:spPr>
          <a:xfrm>
            <a:off x="-304800" y="-990600"/>
            <a:ext cx="1676400" cy="3543300"/>
          </a:xfrm>
          <a:prstGeom prst="rect">
            <a:avLst/>
          </a:prstGeom>
          <a:solidFill>
            <a:srgbClr val="FEBF27"/>
          </a:solidFill>
        </p:spPr>
      </p:sp>
      <p:sp>
        <p:nvSpPr>
          <p:cNvPr id="5" name="Freeform 5"/>
          <p:cNvSpPr/>
          <p:nvPr/>
        </p:nvSpPr>
        <p:spPr>
          <a:xfrm>
            <a:off x="1028700" y="708714"/>
            <a:ext cx="7494839" cy="3710793"/>
          </a:xfrm>
          <a:custGeom>
            <a:avLst/>
            <a:gdLst/>
            <a:ahLst/>
            <a:cxnLst/>
            <a:rect l="l" t="t" r="r" b="b"/>
            <a:pathLst>
              <a:path w="7494839" h="3710793">
                <a:moveTo>
                  <a:pt x="0" y="0"/>
                </a:moveTo>
                <a:lnTo>
                  <a:pt x="7494839" y="0"/>
                </a:lnTo>
                <a:lnTo>
                  <a:pt x="7494839" y="3710793"/>
                </a:lnTo>
                <a:lnTo>
                  <a:pt x="0" y="3710793"/>
                </a:lnTo>
                <a:lnTo>
                  <a:pt x="0" y="0"/>
                </a:lnTo>
                <a:close/>
              </a:path>
            </a:pathLst>
          </a:custGeom>
          <a:blipFill>
            <a:blip r:embed="rId4"/>
            <a:stretch>
              <a:fillRect t="-21448" b="-21448"/>
            </a:stretch>
          </a:blipFill>
        </p:spPr>
      </p:sp>
      <p:grpSp>
        <p:nvGrpSpPr>
          <p:cNvPr id="6" name="Group 6"/>
          <p:cNvGrpSpPr/>
          <p:nvPr/>
        </p:nvGrpSpPr>
        <p:grpSpPr>
          <a:xfrm rot="5400000">
            <a:off x="446050" y="743239"/>
            <a:ext cx="1165300" cy="1240921"/>
            <a:chOff x="0" y="0"/>
            <a:chExt cx="1553733" cy="1654562"/>
          </a:xfrm>
        </p:grpSpPr>
        <p:sp>
          <p:nvSpPr>
            <p:cNvPr id="7" name="Freeform 7"/>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sp>
          <p:nvSpPr>
            <p:cNvPr id="8" name="Freeform 8"/>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sp>
          <p:nvSpPr>
            <p:cNvPr id="9" name="Freeform 9"/>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5">
                <a:extLst>
                  <a:ext uri="{96DAC541-7B7A-43D3-8B79-37D633B846F1}">
                    <asvg:svgBlip xmlns:asvg="http://schemas.microsoft.com/office/drawing/2016/SVG/main" r:embed="rId6"/>
                  </a:ext>
                </a:extLst>
              </a:blip>
              <a:stretch>
                <a:fillRect l="-22979" t="-191031" r="-24228" b="-193088"/>
              </a:stretch>
            </a:blipFill>
          </p:spPr>
        </p:sp>
      </p:grpSp>
      <p:sp>
        <p:nvSpPr>
          <p:cNvPr id="10" name="Freeform 10"/>
          <p:cNvSpPr/>
          <p:nvPr/>
        </p:nvSpPr>
        <p:spPr>
          <a:xfrm>
            <a:off x="9954360" y="708714"/>
            <a:ext cx="7149777" cy="3710793"/>
          </a:xfrm>
          <a:custGeom>
            <a:avLst/>
            <a:gdLst/>
            <a:ahLst/>
            <a:cxnLst/>
            <a:rect l="l" t="t" r="r" b="b"/>
            <a:pathLst>
              <a:path w="7149777" h="3710793">
                <a:moveTo>
                  <a:pt x="0" y="0"/>
                </a:moveTo>
                <a:lnTo>
                  <a:pt x="7149777" y="0"/>
                </a:lnTo>
                <a:lnTo>
                  <a:pt x="7149777" y="3710793"/>
                </a:lnTo>
                <a:lnTo>
                  <a:pt x="0" y="3710793"/>
                </a:lnTo>
                <a:lnTo>
                  <a:pt x="0" y="0"/>
                </a:lnTo>
                <a:close/>
              </a:path>
            </a:pathLst>
          </a:custGeom>
          <a:blipFill>
            <a:blip r:embed="rId7"/>
            <a:stretch>
              <a:fillRect t="-3625" r="-11859" b="-198161"/>
            </a:stretch>
          </a:blipFill>
        </p:spPr>
      </p:sp>
      <p:sp>
        <p:nvSpPr>
          <p:cNvPr id="11" name="TextBox 11"/>
          <p:cNvSpPr txBox="1"/>
          <p:nvPr/>
        </p:nvSpPr>
        <p:spPr>
          <a:xfrm>
            <a:off x="3227409" y="4608512"/>
            <a:ext cx="3097421" cy="972186"/>
          </a:xfrm>
          <a:prstGeom prst="rect">
            <a:avLst/>
          </a:prstGeom>
        </p:spPr>
        <p:txBody>
          <a:bodyPr lIns="0" tIns="0" rIns="0" bIns="0" rtlCol="0" anchor="t">
            <a:spAutoFit/>
          </a:bodyPr>
          <a:lstStyle/>
          <a:p>
            <a:pPr algn="ctr">
              <a:lnSpc>
                <a:spcPts val="7480"/>
              </a:lnSpc>
            </a:pPr>
            <a:r>
              <a:rPr lang="en-US" sz="6800" spc="61">
                <a:solidFill>
                  <a:srgbClr val="FFFFFF"/>
                </a:solidFill>
                <a:latin typeface="Qanelas Bold"/>
              </a:rPr>
              <a:t>snEco</a:t>
            </a:r>
          </a:p>
        </p:txBody>
      </p:sp>
      <p:sp>
        <p:nvSpPr>
          <p:cNvPr id="12" name="TextBox 12"/>
          <p:cNvSpPr txBox="1"/>
          <p:nvPr/>
        </p:nvSpPr>
        <p:spPr>
          <a:xfrm>
            <a:off x="10840855" y="4487451"/>
            <a:ext cx="5376788" cy="961392"/>
          </a:xfrm>
          <a:prstGeom prst="rect">
            <a:avLst/>
          </a:prstGeom>
        </p:spPr>
        <p:txBody>
          <a:bodyPr lIns="0" tIns="0" rIns="0" bIns="0" rtlCol="0" anchor="t">
            <a:spAutoFit/>
          </a:bodyPr>
          <a:lstStyle/>
          <a:p>
            <a:pPr>
              <a:lnSpc>
                <a:spcPts val="7370"/>
              </a:lnSpc>
            </a:pPr>
            <a:r>
              <a:rPr lang="en-US" sz="6700" spc="60">
                <a:solidFill>
                  <a:srgbClr val="FFFFFF"/>
                </a:solidFill>
                <a:latin typeface="Qanelas Medium"/>
              </a:rPr>
              <a:t>competitors</a:t>
            </a:r>
          </a:p>
        </p:txBody>
      </p:sp>
      <p:sp>
        <p:nvSpPr>
          <p:cNvPr id="13" name="TextBox 13"/>
          <p:cNvSpPr txBox="1"/>
          <p:nvPr/>
        </p:nvSpPr>
        <p:spPr>
          <a:xfrm>
            <a:off x="9954360" y="5542598"/>
            <a:ext cx="7149777" cy="1035306"/>
          </a:xfrm>
          <a:prstGeom prst="rect">
            <a:avLst/>
          </a:prstGeom>
        </p:spPr>
        <p:txBody>
          <a:bodyPr lIns="0" tIns="0" rIns="0" bIns="0" rtlCol="0" anchor="t">
            <a:spAutoFit/>
          </a:bodyPr>
          <a:lstStyle/>
          <a:p>
            <a:pPr>
              <a:lnSpc>
                <a:spcPts val="2727"/>
              </a:lnSpc>
              <a:spcBef>
                <a:spcPct val="0"/>
              </a:spcBef>
            </a:pPr>
            <a:r>
              <a:rPr lang="en-US" sz="2066" spc="82">
                <a:solidFill>
                  <a:srgbClr val="FFFFFF"/>
                </a:solidFill>
                <a:latin typeface="Qanelas"/>
                <a:ea typeface="Qanelas"/>
              </a:rPr>
              <a:t>❌  typically mix other ingredients like corn or wheat with cheese, along with preservatives, flavour enhancers, and colorants</a:t>
            </a:r>
          </a:p>
        </p:txBody>
      </p:sp>
      <p:sp>
        <p:nvSpPr>
          <p:cNvPr id="14" name="TextBox 14"/>
          <p:cNvSpPr txBox="1"/>
          <p:nvPr/>
        </p:nvSpPr>
        <p:spPr>
          <a:xfrm>
            <a:off x="1028700" y="5861649"/>
            <a:ext cx="7494839" cy="711456"/>
          </a:xfrm>
          <a:prstGeom prst="rect">
            <a:avLst/>
          </a:prstGeom>
        </p:spPr>
        <p:txBody>
          <a:bodyPr lIns="0" tIns="0" rIns="0" bIns="0" rtlCol="0" anchor="t">
            <a:spAutoFit/>
          </a:bodyPr>
          <a:lstStyle/>
          <a:p>
            <a:pPr>
              <a:lnSpc>
                <a:spcPts val="2727"/>
              </a:lnSpc>
              <a:spcBef>
                <a:spcPct val="0"/>
              </a:spcBef>
            </a:pPr>
            <a:r>
              <a:rPr lang="en-US" sz="2066" spc="82">
                <a:solidFill>
                  <a:srgbClr val="FFFFFF"/>
                </a:solidFill>
                <a:ea typeface="Qanelas Bold"/>
                <a:hlinkClick r:id="rId8" tooltip="https://emojipedia.org/check-mark-button"/>
              </a:rPr>
              <a:t>✅</a:t>
            </a:r>
            <a:r>
              <a:rPr lang="en-US" sz="2066" spc="82">
                <a:solidFill>
                  <a:srgbClr val="FFFFFF"/>
                </a:solidFill>
                <a:latin typeface="Qanelas Bold"/>
                <a:hlinkClick r:id="rId8" tooltip="https://emojipedia.org/check-mark-button"/>
              </a:rPr>
              <a:t> </a:t>
            </a:r>
            <a:r>
              <a:rPr lang="en-US" sz="2066" spc="82">
                <a:solidFill>
                  <a:srgbClr val="FFFFFF"/>
                </a:solidFill>
                <a:latin typeface="Qanelas Bold"/>
              </a:rPr>
              <a:t> 100% pure natural cheese, with only one ingredient, a healthy snack for the modern era</a:t>
            </a:r>
          </a:p>
        </p:txBody>
      </p:sp>
      <p:sp>
        <p:nvSpPr>
          <p:cNvPr id="15" name="TextBox 15"/>
          <p:cNvSpPr txBox="1"/>
          <p:nvPr/>
        </p:nvSpPr>
        <p:spPr>
          <a:xfrm>
            <a:off x="1028700" y="6786150"/>
            <a:ext cx="7736425" cy="711456"/>
          </a:xfrm>
          <a:prstGeom prst="rect">
            <a:avLst/>
          </a:prstGeom>
        </p:spPr>
        <p:txBody>
          <a:bodyPr lIns="0" tIns="0" rIns="0" bIns="0" rtlCol="0" anchor="t">
            <a:spAutoFit/>
          </a:bodyPr>
          <a:lstStyle/>
          <a:p>
            <a:pPr>
              <a:lnSpc>
                <a:spcPts val="2727"/>
              </a:lnSpc>
              <a:spcBef>
                <a:spcPct val="0"/>
              </a:spcBef>
            </a:pPr>
            <a:r>
              <a:rPr lang="en-US" sz="2066" spc="82">
                <a:solidFill>
                  <a:srgbClr val="FFFFFF"/>
                </a:solidFill>
                <a:ea typeface="Qanelas Bold"/>
                <a:hlinkClick r:id="rId8" tooltip="https://emojipedia.org/check-mark-button"/>
              </a:rPr>
              <a:t>✅</a:t>
            </a:r>
            <a:r>
              <a:rPr lang="en-US" sz="2066" spc="82">
                <a:solidFill>
                  <a:srgbClr val="FFFFFF"/>
                </a:solidFill>
                <a:latin typeface="Qanelas Bold"/>
                <a:hlinkClick r:id="rId8" tooltip="https://emojipedia.org/check-mark-button"/>
              </a:rPr>
              <a:t> </a:t>
            </a:r>
            <a:r>
              <a:rPr lang="en-US" sz="2066" spc="82">
                <a:solidFill>
                  <a:srgbClr val="FFFFFF"/>
                </a:solidFill>
                <a:latin typeface="Qanelas Bold"/>
                <a:ea typeface="Qanelas Bold"/>
              </a:rPr>
              <a:t> dried using a unique modern technology at a low temperature (24-26°C) to preserve all the nutrients</a:t>
            </a:r>
          </a:p>
        </p:txBody>
      </p:sp>
      <p:sp>
        <p:nvSpPr>
          <p:cNvPr id="16" name="TextBox 16"/>
          <p:cNvSpPr txBox="1"/>
          <p:nvPr/>
        </p:nvSpPr>
        <p:spPr>
          <a:xfrm>
            <a:off x="9954360" y="6786150"/>
            <a:ext cx="7149777" cy="692406"/>
          </a:xfrm>
          <a:prstGeom prst="rect">
            <a:avLst/>
          </a:prstGeom>
        </p:spPr>
        <p:txBody>
          <a:bodyPr lIns="0" tIns="0" rIns="0" bIns="0" rtlCol="0" anchor="t">
            <a:spAutoFit/>
          </a:bodyPr>
          <a:lstStyle/>
          <a:p>
            <a:pPr>
              <a:lnSpc>
                <a:spcPts val="2727"/>
              </a:lnSpc>
              <a:spcBef>
                <a:spcPct val="0"/>
              </a:spcBef>
            </a:pPr>
            <a:r>
              <a:rPr lang="en-US" sz="2066" spc="82">
                <a:solidFill>
                  <a:srgbClr val="FFFFFF"/>
                </a:solidFill>
                <a:latin typeface="Qanelas"/>
                <a:ea typeface="Qanelas"/>
              </a:rPr>
              <a:t>❌  baked or fried products where the cheese is melted, leading to not healthy and the loss of nutritional value</a:t>
            </a:r>
          </a:p>
        </p:txBody>
      </p:sp>
      <p:sp>
        <p:nvSpPr>
          <p:cNvPr id="17" name="TextBox 17"/>
          <p:cNvSpPr txBox="1"/>
          <p:nvPr/>
        </p:nvSpPr>
        <p:spPr>
          <a:xfrm>
            <a:off x="1028700" y="7707156"/>
            <a:ext cx="7494839" cy="359031"/>
          </a:xfrm>
          <a:prstGeom prst="rect">
            <a:avLst/>
          </a:prstGeom>
        </p:spPr>
        <p:txBody>
          <a:bodyPr lIns="0" tIns="0" rIns="0" bIns="0" rtlCol="0" anchor="t">
            <a:spAutoFit/>
          </a:bodyPr>
          <a:lstStyle/>
          <a:p>
            <a:pPr>
              <a:lnSpc>
                <a:spcPts val="2727"/>
              </a:lnSpc>
              <a:spcBef>
                <a:spcPct val="0"/>
              </a:spcBef>
            </a:pPr>
            <a:r>
              <a:rPr lang="en-US" sz="2066" spc="82">
                <a:solidFill>
                  <a:srgbClr val="FFFFFF"/>
                </a:solidFill>
                <a:ea typeface="Qanelas Bold"/>
                <a:hlinkClick r:id="rId8" tooltip="https://emojipedia.org/check-mark-button"/>
              </a:rPr>
              <a:t>✅</a:t>
            </a:r>
            <a:r>
              <a:rPr lang="en-US" sz="2066" spc="82">
                <a:solidFill>
                  <a:srgbClr val="FFFFFF"/>
                </a:solidFill>
                <a:latin typeface="Qanelas Bold"/>
                <a:hlinkClick r:id="rId8" tooltip="https://emojipedia.org/check-mark-button"/>
              </a:rPr>
              <a:t> </a:t>
            </a:r>
            <a:r>
              <a:rPr lang="en-US" sz="2066" spc="82">
                <a:solidFill>
                  <a:srgbClr val="FFFFFF"/>
                </a:solidFill>
                <a:latin typeface="Qanelas Bold"/>
              </a:rPr>
              <a:t> round shape, good finger food, no mess</a:t>
            </a:r>
          </a:p>
        </p:txBody>
      </p:sp>
      <p:sp>
        <p:nvSpPr>
          <p:cNvPr id="18" name="TextBox 18"/>
          <p:cNvSpPr txBox="1"/>
          <p:nvPr/>
        </p:nvSpPr>
        <p:spPr>
          <a:xfrm>
            <a:off x="9954360" y="7707156"/>
            <a:ext cx="7149777" cy="349506"/>
          </a:xfrm>
          <a:prstGeom prst="rect">
            <a:avLst/>
          </a:prstGeom>
        </p:spPr>
        <p:txBody>
          <a:bodyPr lIns="0" tIns="0" rIns="0" bIns="0" rtlCol="0" anchor="t">
            <a:spAutoFit/>
          </a:bodyPr>
          <a:lstStyle/>
          <a:p>
            <a:pPr>
              <a:lnSpc>
                <a:spcPts val="2727"/>
              </a:lnSpc>
              <a:spcBef>
                <a:spcPct val="0"/>
              </a:spcBef>
            </a:pPr>
            <a:r>
              <a:rPr lang="en-US" sz="2066" spc="82">
                <a:solidFill>
                  <a:srgbClr val="FFFFFF"/>
                </a:solidFill>
                <a:latin typeface="Qanelas"/>
                <a:ea typeface="Qanelas"/>
              </a:rPr>
              <a:t>❌ flat shape, dirty fingers from melted fat</a:t>
            </a:r>
          </a:p>
        </p:txBody>
      </p:sp>
      <p:sp>
        <p:nvSpPr>
          <p:cNvPr id="19" name="TextBox 19"/>
          <p:cNvSpPr txBox="1"/>
          <p:nvPr/>
        </p:nvSpPr>
        <p:spPr>
          <a:xfrm>
            <a:off x="1028700" y="8332887"/>
            <a:ext cx="7494839" cy="359031"/>
          </a:xfrm>
          <a:prstGeom prst="rect">
            <a:avLst/>
          </a:prstGeom>
        </p:spPr>
        <p:txBody>
          <a:bodyPr lIns="0" tIns="0" rIns="0" bIns="0" rtlCol="0" anchor="t">
            <a:spAutoFit/>
          </a:bodyPr>
          <a:lstStyle/>
          <a:p>
            <a:pPr>
              <a:lnSpc>
                <a:spcPts val="2727"/>
              </a:lnSpc>
              <a:spcBef>
                <a:spcPct val="0"/>
              </a:spcBef>
            </a:pPr>
            <a:r>
              <a:rPr lang="en-US" sz="2066" spc="82">
                <a:solidFill>
                  <a:srgbClr val="FFFFFF"/>
                </a:solidFill>
                <a:ea typeface="Qanelas Bold"/>
                <a:hlinkClick r:id="rId8" tooltip="https://emojipedia.org/check-mark-button"/>
              </a:rPr>
              <a:t>✅</a:t>
            </a:r>
            <a:r>
              <a:rPr lang="en-US" sz="2066" spc="82">
                <a:solidFill>
                  <a:srgbClr val="FFFFFF"/>
                </a:solidFill>
                <a:latin typeface="Qanelas Bold"/>
                <a:hlinkClick r:id="rId8" tooltip="https://emojipedia.org/check-mark-button"/>
              </a:rPr>
              <a:t> </a:t>
            </a:r>
            <a:r>
              <a:rPr lang="en-US" sz="2066" spc="82">
                <a:solidFill>
                  <a:srgbClr val="FFFFFF"/>
                </a:solidFill>
                <a:latin typeface="Qanelas Bold"/>
              </a:rPr>
              <a:t> rich in protein (up to 60%), no sugar, no gluten</a:t>
            </a:r>
          </a:p>
        </p:txBody>
      </p:sp>
      <p:sp>
        <p:nvSpPr>
          <p:cNvPr id="20" name="TextBox 20"/>
          <p:cNvSpPr txBox="1"/>
          <p:nvPr/>
        </p:nvSpPr>
        <p:spPr>
          <a:xfrm>
            <a:off x="9954360" y="8332887"/>
            <a:ext cx="7149777" cy="349506"/>
          </a:xfrm>
          <a:prstGeom prst="rect">
            <a:avLst/>
          </a:prstGeom>
        </p:spPr>
        <p:txBody>
          <a:bodyPr lIns="0" tIns="0" rIns="0" bIns="0" rtlCol="0" anchor="t">
            <a:spAutoFit/>
          </a:bodyPr>
          <a:lstStyle/>
          <a:p>
            <a:pPr>
              <a:lnSpc>
                <a:spcPts val="2727"/>
              </a:lnSpc>
              <a:spcBef>
                <a:spcPct val="0"/>
              </a:spcBef>
            </a:pPr>
            <a:r>
              <a:rPr lang="en-US" sz="2066" spc="82">
                <a:solidFill>
                  <a:srgbClr val="FFFFFF"/>
                </a:solidFill>
                <a:latin typeface="Qanelas"/>
                <a:ea typeface="Qanelas"/>
              </a:rPr>
              <a:t>❌ low protein, with gluten and sugar</a:t>
            </a:r>
          </a:p>
        </p:txBody>
      </p:sp>
      <p:sp>
        <p:nvSpPr>
          <p:cNvPr id="21" name="TextBox 21"/>
          <p:cNvSpPr txBox="1"/>
          <p:nvPr/>
        </p:nvSpPr>
        <p:spPr>
          <a:xfrm>
            <a:off x="1028700" y="8958619"/>
            <a:ext cx="7494839" cy="711456"/>
          </a:xfrm>
          <a:prstGeom prst="rect">
            <a:avLst/>
          </a:prstGeom>
        </p:spPr>
        <p:txBody>
          <a:bodyPr lIns="0" tIns="0" rIns="0" bIns="0" rtlCol="0" anchor="t">
            <a:spAutoFit/>
          </a:bodyPr>
          <a:lstStyle/>
          <a:p>
            <a:pPr>
              <a:lnSpc>
                <a:spcPts val="2727"/>
              </a:lnSpc>
              <a:spcBef>
                <a:spcPct val="0"/>
              </a:spcBef>
            </a:pPr>
            <a:r>
              <a:rPr lang="en-US" sz="2066" spc="82">
                <a:solidFill>
                  <a:srgbClr val="FFFFFF"/>
                </a:solidFill>
                <a:ea typeface="Qanelas Bold"/>
                <a:hlinkClick r:id="rId8" tooltip="https://emojipedia.org/check-mark-button"/>
              </a:rPr>
              <a:t>✅</a:t>
            </a:r>
            <a:r>
              <a:rPr lang="en-US" sz="2066" spc="82">
                <a:solidFill>
                  <a:srgbClr val="FFFFFF"/>
                </a:solidFill>
                <a:latin typeface="Qanelas Bold"/>
                <a:hlinkClick r:id="rId8" tooltip="https://emojipedia.org/check-mark-button"/>
              </a:rPr>
              <a:t> </a:t>
            </a:r>
            <a:r>
              <a:rPr lang="en-US" sz="2066" spc="82">
                <a:solidFill>
                  <a:srgbClr val="FFFFFF"/>
                </a:solidFill>
                <a:latin typeface="Qanelas Bold"/>
              </a:rPr>
              <a:t> KETO-friendly and environmentally friendly, as we use renewable solar power electricity</a:t>
            </a:r>
          </a:p>
        </p:txBody>
      </p:sp>
      <p:sp>
        <p:nvSpPr>
          <p:cNvPr id="22" name="TextBox 22"/>
          <p:cNvSpPr txBox="1"/>
          <p:nvPr/>
        </p:nvSpPr>
        <p:spPr>
          <a:xfrm>
            <a:off x="9954360" y="8974365"/>
            <a:ext cx="7149777" cy="692406"/>
          </a:xfrm>
          <a:prstGeom prst="rect">
            <a:avLst/>
          </a:prstGeom>
        </p:spPr>
        <p:txBody>
          <a:bodyPr lIns="0" tIns="0" rIns="0" bIns="0" rtlCol="0" anchor="t">
            <a:spAutoFit/>
          </a:bodyPr>
          <a:lstStyle/>
          <a:p>
            <a:pPr>
              <a:lnSpc>
                <a:spcPts val="2727"/>
              </a:lnSpc>
              <a:spcBef>
                <a:spcPct val="0"/>
              </a:spcBef>
            </a:pPr>
            <a:r>
              <a:rPr lang="en-US" sz="2066" spc="82">
                <a:solidFill>
                  <a:srgbClr val="FFFFFF"/>
                </a:solidFill>
                <a:latin typeface="Qanelas"/>
                <a:ea typeface="Qanelas"/>
              </a:rPr>
              <a:t>❌ obesity, cancer and other heals disease</a:t>
            </a:r>
          </a:p>
          <a:p>
            <a:pPr>
              <a:lnSpc>
                <a:spcPts val="2727"/>
              </a:lnSpc>
              <a:spcBef>
                <a:spcPct val="0"/>
              </a:spcBef>
            </a:pPr>
            <a:r>
              <a:rPr lang="en-US" sz="2066" spc="82">
                <a:solidFill>
                  <a:srgbClr val="FFFFFF"/>
                </a:solidFill>
                <a:latin typeface="Qanelas"/>
              </a:rPr>
              <a:t>friendly. not sustainable production.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5531228" y="8154382"/>
            <a:ext cx="3456144" cy="3456144"/>
          </a:xfrm>
          <a:custGeom>
            <a:avLst/>
            <a:gdLst/>
            <a:ahLst/>
            <a:cxnLst/>
            <a:rect l="l" t="t" r="r" b="b"/>
            <a:pathLst>
              <a:path w="3456144" h="3456144">
                <a:moveTo>
                  <a:pt x="0" y="0"/>
                </a:moveTo>
                <a:lnTo>
                  <a:pt x="3456144" y="0"/>
                </a:lnTo>
                <a:lnTo>
                  <a:pt x="3456144" y="3456144"/>
                </a:lnTo>
                <a:lnTo>
                  <a:pt x="0" y="34561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581025" y="-419100"/>
            <a:ext cx="38100" cy="11353800"/>
          </a:xfrm>
          <a:prstGeom prst="rect">
            <a:avLst/>
          </a:prstGeom>
          <a:solidFill>
            <a:srgbClr val="100F0D"/>
          </a:solidFill>
        </p:spPr>
      </p:sp>
      <p:sp>
        <p:nvSpPr>
          <p:cNvPr id="4" name="AutoShape 4"/>
          <p:cNvSpPr/>
          <p:nvPr/>
        </p:nvSpPr>
        <p:spPr>
          <a:xfrm>
            <a:off x="-304800" y="-990600"/>
            <a:ext cx="1676400" cy="3543300"/>
          </a:xfrm>
          <a:prstGeom prst="rect">
            <a:avLst/>
          </a:prstGeom>
          <a:solidFill>
            <a:srgbClr val="FEBF27"/>
          </a:solidFill>
        </p:spPr>
      </p:sp>
      <p:grpSp>
        <p:nvGrpSpPr>
          <p:cNvPr id="5" name="Group 5"/>
          <p:cNvGrpSpPr/>
          <p:nvPr/>
        </p:nvGrpSpPr>
        <p:grpSpPr>
          <a:xfrm rot="5400000">
            <a:off x="571211" y="589636"/>
            <a:ext cx="1165300" cy="1240921"/>
            <a:chOff x="0" y="0"/>
            <a:chExt cx="1553733" cy="1654562"/>
          </a:xfrm>
        </p:grpSpPr>
        <p:sp>
          <p:nvSpPr>
            <p:cNvPr id="6" name="Freeform 6"/>
            <p:cNvSpPr/>
            <p:nvPr/>
          </p:nvSpPr>
          <p:spPr>
            <a:xfrm>
              <a:off x="0" y="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sp>
          <p:nvSpPr>
            <p:cNvPr id="7" name="Freeform 7"/>
            <p:cNvSpPr/>
            <p:nvPr/>
          </p:nvSpPr>
          <p:spPr>
            <a:xfrm>
              <a:off x="0" y="588565"/>
              <a:ext cx="1553733" cy="472452"/>
            </a:xfrm>
            <a:custGeom>
              <a:avLst/>
              <a:gdLst/>
              <a:ahLst/>
              <a:cxnLst/>
              <a:rect l="l" t="t" r="r" b="b"/>
              <a:pathLst>
                <a:path w="1553733" h="472452">
                  <a:moveTo>
                    <a:pt x="0" y="0"/>
                  </a:moveTo>
                  <a:lnTo>
                    <a:pt x="1553733" y="0"/>
                  </a:lnTo>
                  <a:lnTo>
                    <a:pt x="1553733" y="472451"/>
                  </a:lnTo>
                  <a:lnTo>
                    <a:pt x="0" y="472451"/>
                  </a:lnTo>
                  <a:lnTo>
                    <a:pt x="0" y="0"/>
                  </a:lnTo>
                  <a:close/>
                </a:path>
              </a:pathLst>
            </a:custGeom>
            <a:blipFill>
              <a:blip r:embed="rId6">
                <a:extLst>
                  <a:ext uri="{96DAC541-7B7A-43D3-8B79-37D633B846F1}">
                    <asvg:svgBlip xmlns:asvg="http://schemas.microsoft.com/office/drawing/2016/SVG/main" r:embed="rId7"/>
                  </a:ext>
                </a:extLst>
              </a:blip>
              <a:stretch>
                <a:fillRect l="-22979" t="-191031" r="-24228" b="-193088"/>
              </a:stretch>
            </a:blipFill>
          </p:spPr>
        </p:sp>
        <p:sp>
          <p:nvSpPr>
            <p:cNvPr id="8" name="Freeform 8"/>
            <p:cNvSpPr/>
            <p:nvPr/>
          </p:nvSpPr>
          <p:spPr>
            <a:xfrm>
              <a:off x="0" y="1182110"/>
              <a:ext cx="1553733" cy="472452"/>
            </a:xfrm>
            <a:custGeom>
              <a:avLst/>
              <a:gdLst/>
              <a:ahLst/>
              <a:cxnLst/>
              <a:rect l="l" t="t" r="r" b="b"/>
              <a:pathLst>
                <a:path w="1553733" h="472452">
                  <a:moveTo>
                    <a:pt x="0" y="0"/>
                  </a:moveTo>
                  <a:lnTo>
                    <a:pt x="1553733" y="0"/>
                  </a:lnTo>
                  <a:lnTo>
                    <a:pt x="1553733" y="472452"/>
                  </a:lnTo>
                  <a:lnTo>
                    <a:pt x="0" y="472452"/>
                  </a:lnTo>
                  <a:lnTo>
                    <a:pt x="0" y="0"/>
                  </a:lnTo>
                  <a:close/>
                </a:path>
              </a:pathLst>
            </a:custGeom>
            <a:blipFill>
              <a:blip r:embed="rId4">
                <a:extLst>
                  <a:ext uri="{96DAC541-7B7A-43D3-8B79-37D633B846F1}">
                    <asvg:svgBlip xmlns:asvg="http://schemas.microsoft.com/office/drawing/2016/SVG/main" r:embed="rId5"/>
                  </a:ext>
                </a:extLst>
              </a:blip>
              <a:stretch>
                <a:fillRect l="-22979" t="-191031" r="-24228" b="-193088"/>
              </a:stretch>
            </a:blipFill>
          </p:spPr>
        </p:sp>
      </p:grpSp>
      <p:sp>
        <p:nvSpPr>
          <p:cNvPr id="9" name="Freeform 9"/>
          <p:cNvSpPr/>
          <p:nvPr/>
        </p:nvSpPr>
        <p:spPr>
          <a:xfrm>
            <a:off x="12646719" y="4261455"/>
            <a:ext cx="5299717" cy="3892927"/>
          </a:xfrm>
          <a:custGeom>
            <a:avLst/>
            <a:gdLst/>
            <a:ahLst/>
            <a:cxnLst/>
            <a:rect l="l" t="t" r="r" b="b"/>
            <a:pathLst>
              <a:path w="5299717" h="3892927">
                <a:moveTo>
                  <a:pt x="0" y="0"/>
                </a:moveTo>
                <a:lnTo>
                  <a:pt x="5299717" y="0"/>
                </a:lnTo>
                <a:lnTo>
                  <a:pt x="5299717" y="3892927"/>
                </a:lnTo>
                <a:lnTo>
                  <a:pt x="0" y="3892927"/>
                </a:lnTo>
                <a:lnTo>
                  <a:pt x="0" y="0"/>
                </a:lnTo>
                <a:close/>
              </a:path>
            </a:pathLst>
          </a:custGeom>
          <a:blipFill>
            <a:blip r:embed="rId8">
              <a:alphaModFix amt="81000"/>
            </a:blip>
            <a:stretch>
              <a:fillRect l="-25852" r="-4590"/>
            </a:stretch>
          </a:blipFill>
        </p:spPr>
      </p:sp>
      <p:sp>
        <p:nvSpPr>
          <p:cNvPr id="10" name="Freeform 10"/>
          <p:cNvSpPr/>
          <p:nvPr/>
        </p:nvSpPr>
        <p:spPr>
          <a:xfrm>
            <a:off x="5616439" y="3770576"/>
            <a:ext cx="7131321" cy="5221662"/>
          </a:xfrm>
          <a:custGeom>
            <a:avLst/>
            <a:gdLst/>
            <a:ahLst/>
            <a:cxnLst/>
            <a:rect l="l" t="t" r="r" b="b"/>
            <a:pathLst>
              <a:path w="7131321" h="5221662">
                <a:moveTo>
                  <a:pt x="0" y="0"/>
                </a:moveTo>
                <a:lnTo>
                  <a:pt x="7131322" y="0"/>
                </a:lnTo>
                <a:lnTo>
                  <a:pt x="7131322" y="5221662"/>
                </a:lnTo>
                <a:lnTo>
                  <a:pt x="0" y="5221662"/>
                </a:lnTo>
                <a:lnTo>
                  <a:pt x="0" y="0"/>
                </a:lnTo>
                <a:close/>
              </a:path>
            </a:pathLst>
          </a:custGeom>
          <a:blipFill>
            <a:blip r:embed="rId9"/>
            <a:stretch>
              <a:fillRect/>
            </a:stretch>
          </a:blipFill>
        </p:spPr>
      </p:sp>
      <p:sp>
        <p:nvSpPr>
          <p:cNvPr id="11" name="TextBox 11"/>
          <p:cNvSpPr txBox="1"/>
          <p:nvPr/>
        </p:nvSpPr>
        <p:spPr>
          <a:xfrm>
            <a:off x="1047750" y="9375089"/>
            <a:ext cx="15623559" cy="507365"/>
          </a:xfrm>
          <a:prstGeom prst="rect">
            <a:avLst/>
          </a:prstGeom>
        </p:spPr>
        <p:txBody>
          <a:bodyPr lIns="0" tIns="0" rIns="0" bIns="0" rtlCol="0" anchor="t">
            <a:spAutoFit/>
          </a:bodyPr>
          <a:lstStyle/>
          <a:p>
            <a:pPr>
              <a:lnSpc>
                <a:spcPts val="4060"/>
              </a:lnSpc>
            </a:pPr>
            <a:r>
              <a:rPr lang="en-US" sz="2900" spc="290">
                <a:solidFill>
                  <a:srgbClr val="202020"/>
                </a:solidFill>
                <a:latin typeface="Qanelas"/>
              </a:rPr>
              <a:t>MULTI-LAYERED CRAFT PAPER + PE + BOPP + ALU PACKAGING </a:t>
            </a:r>
          </a:p>
        </p:txBody>
      </p:sp>
      <p:sp>
        <p:nvSpPr>
          <p:cNvPr id="12" name="TextBox 12"/>
          <p:cNvSpPr txBox="1"/>
          <p:nvPr/>
        </p:nvSpPr>
        <p:spPr>
          <a:xfrm>
            <a:off x="2057400" y="1085850"/>
            <a:ext cx="16230600" cy="2273300"/>
          </a:xfrm>
          <a:prstGeom prst="rect">
            <a:avLst/>
          </a:prstGeom>
        </p:spPr>
        <p:txBody>
          <a:bodyPr lIns="0" tIns="0" rIns="0" bIns="0" rtlCol="0" anchor="t">
            <a:spAutoFit/>
          </a:bodyPr>
          <a:lstStyle/>
          <a:p>
            <a:pPr>
              <a:lnSpc>
                <a:spcPts val="8800"/>
              </a:lnSpc>
            </a:pPr>
            <a:r>
              <a:rPr lang="en-US" sz="8000" spc="72">
                <a:solidFill>
                  <a:srgbClr val="202020"/>
                </a:solidFill>
                <a:latin typeface="Qanelas Ultra-Bold"/>
              </a:rPr>
              <a:t>Not only a product is unique: our packaging is remarkable  </a:t>
            </a:r>
          </a:p>
        </p:txBody>
      </p:sp>
      <p:sp>
        <p:nvSpPr>
          <p:cNvPr id="13" name="TextBox 13"/>
          <p:cNvSpPr txBox="1"/>
          <p:nvPr/>
        </p:nvSpPr>
        <p:spPr>
          <a:xfrm>
            <a:off x="851238" y="3953513"/>
            <a:ext cx="4765201" cy="5038725"/>
          </a:xfrm>
          <a:prstGeom prst="rect">
            <a:avLst/>
          </a:prstGeom>
        </p:spPr>
        <p:txBody>
          <a:bodyPr lIns="0" tIns="0" rIns="0" bIns="0" rtlCol="0" anchor="t">
            <a:spAutoFit/>
          </a:bodyPr>
          <a:lstStyle/>
          <a:p>
            <a:pPr algn="ctr">
              <a:lnSpc>
                <a:spcPts val="3600"/>
              </a:lnSpc>
            </a:pPr>
            <a:r>
              <a:rPr lang="en-US" sz="3000">
                <a:solidFill>
                  <a:srgbClr val="202020"/>
                </a:solidFill>
                <a:latin typeface="Qanelas Semi-Bold"/>
              </a:rPr>
              <a:t>Multilayer packaging plays a vital role in ensuring the superior quality and freshness of snEco products. Thanks to its exceptional properties, it provides reliable protection and maintains the products' hygiene, thereby extending their shelf life for up to 12 months.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831</Words>
  <Application>Microsoft Office PowerPoint</Application>
  <PresentationFormat>Произвольный</PresentationFormat>
  <Paragraphs>85</Paragraphs>
  <Slides>14</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14</vt:i4>
      </vt:variant>
    </vt:vector>
  </HeadingPairs>
  <TitlesOfParts>
    <vt:vector size="22" baseType="lpstr">
      <vt:lpstr>Qanelas Medium</vt:lpstr>
      <vt:lpstr>Qanelas Semi-Bold</vt:lpstr>
      <vt:lpstr>Qanelas</vt:lpstr>
      <vt:lpstr>Arial</vt:lpstr>
      <vt:lpstr>Qanelas Ultra-Bold</vt:lpstr>
      <vt:lpstr>Qanelas Bold</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snEco story 2024, копія</dc:title>
  <dc:creator>User</dc:creator>
  <cp:lastModifiedBy>User</cp:lastModifiedBy>
  <cp:revision>20</cp:revision>
  <dcterms:created xsi:type="dcterms:W3CDTF">2006-08-16T00:00:00Z</dcterms:created>
  <dcterms:modified xsi:type="dcterms:W3CDTF">2024-05-11T17:17:41Z</dcterms:modified>
  <dc:identifier>DAF_bFJsOz0</dc:identifier>
</cp:coreProperties>
</file>