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Play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han6MewFTaL7b+nE6PXfiS4p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bold.fntdata"/><Relationship Id="rId6" Type="http://schemas.openxmlformats.org/officeDocument/2006/relationships/slide" Target="slides/slide2.xml"/><Relationship Id="rId18" Type="http://schemas.openxmlformats.org/officeDocument/2006/relationships/font" Target="fonts/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ivingplanet.org.ua/novuny/obgovorennya-ekologichnikh-kriterijiv-otsinyuvannya-poslug-z-timchasovogo-rozmishchennya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F7FC"/>
            </a:gs>
            <a:gs pos="74000">
              <a:srgbClr val="72C4E9"/>
            </a:gs>
            <a:gs pos="83000">
              <a:srgbClr val="72C4E9"/>
            </a:gs>
            <a:gs pos="100000">
              <a:srgbClr val="A1D6F0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lage of images of a hotel room&#10;&#10;Description automatically generated" id="85" name="Google Shape;85;p1"/>
          <p:cNvPicPr preferRelativeResize="0"/>
          <p:nvPr/>
        </p:nvPicPr>
        <p:blipFill rotWithShape="1">
          <a:blip r:embed="rId3">
            <a:alphaModFix amt="50000"/>
          </a:blip>
          <a:srcRect b="-1" l="0" r="6244" t="0"/>
          <a:stretch/>
        </p:blipFill>
        <p:spPr>
          <a:xfrm>
            <a:off x="-3048" y="10"/>
            <a:ext cx="12188930" cy="685799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СОУ ОЕМ 08.002.030.059:2024</a:t>
            </a:r>
            <a:b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Послуги з тимчасового розміщення. </a:t>
            </a:r>
            <a:b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Екологічні критерії та метод оцінювання.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527048" y="4599432"/>
            <a:ext cx="914400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ru-RU" sz="18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Берзина Світлана Валеріївна,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ru-RU" sz="18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президент ВГО «Жива планета»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ru-RU" sz="18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Севост’янова Аліна Валеріївна,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ru-RU" sz="18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відповідальний секретар ТК 82 «Охорона довкілля»,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ru-RU" sz="18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кандидат технічних наук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cap="rnd" cmpd="sng" w="44450">
            <a:solidFill>
              <a:schemeClr val="lt1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text on a white background&#10;&#10;Description automatically generated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>
            <p:ph type="title"/>
          </p:nvPr>
        </p:nvSpPr>
        <p:spPr>
          <a:xfrm>
            <a:off x="638881" y="670218"/>
            <a:ext cx="10909640" cy="1065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lay"/>
              <a:buNone/>
            </a:pPr>
            <a:r>
              <a:rPr b="1" lang="ru-RU" sz="2100"/>
              <a:t>Результати дослідження управління охорони навколишнього середовища </a:t>
            </a:r>
            <a:br>
              <a:rPr b="1" lang="ru-RU" sz="2100"/>
            </a:br>
            <a:r>
              <a:rPr b="1" lang="ru-RU" sz="2100"/>
              <a:t>регіону Трентіно, Італія:</a:t>
            </a:r>
            <a:br>
              <a:rPr lang="ru-RU" sz="2100"/>
            </a:br>
            <a:endParaRPr sz="2100"/>
          </a:p>
        </p:txBody>
      </p:sp>
      <p:sp>
        <p:nvSpPr>
          <p:cNvPr id="179" name="Google Shape;179;p10"/>
          <p:cNvSpPr/>
          <p:nvPr/>
        </p:nvSpPr>
        <p:spPr>
          <a:xfrm>
            <a:off x="3389376" y="1800088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oster with a group of people and trash cans&#10;&#10;Description automatically generated"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8" y="3240674"/>
            <a:ext cx="3758184" cy="2358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ster of a variety of trees&#10;&#10;Description automatically generated with medium confidence" id="181" name="Google Shape;1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6908" y="3245372"/>
            <a:ext cx="3758184" cy="2348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ster of a diagram of different types of objects&#10;&#10;Description automatically generated with medium confidence" id="182" name="Google Shape;18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1208" y="3250070"/>
            <a:ext cx="3758184" cy="2339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183" name="Google Shape;18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b="1" lang="ru-RU" sz="4600">
                <a:latin typeface="Calibri"/>
                <a:ea typeface="Calibri"/>
                <a:cs typeface="Calibri"/>
                <a:sym typeface="Calibri"/>
              </a:rPr>
              <a:t>Сфера дії СОУ ОЕМ 08.002.030.059:2024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Стандарт застосовується готелів і подібних закладів тимчасового розміщення, гостьових будинків, візит-центрів та інших засобів розміщення згідно ДСТУ 4527:2006 Послуги туристичні. Засоби розміщення. Терміни та визначення.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Також вимоги цього стандарту поширюються на допоміжні послуги під управлінням закладу якій надає послуги тимчасового розміщення: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послуги харчування;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послуги відпочинку, занять спортом або фітнесу;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зелених зон для відпочинку;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послуги організації конференції, зустрічі або навчальних заходів; 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приміщення для прання та приготування їжі спільного користування;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500">
                <a:latin typeface="Calibri"/>
                <a:ea typeface="Calibri"/>
                <a:cs typeface="Calibri"/>
                <a:sym typeface="Calibri"/>
              </a:rPr>
              <a:t>інформаційні центри, виставкові зали доступні відвідувачам.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pic>
        <p:nvPicPr>
          <p:cNvPr descr="A collage of different images of a hotel&#10;&#10;Description automatically generated" id="192" name="Google Shape;192;p11"/>
          <p:cNvPicPr preferRelativeResize="0"/>
          <p:nvPr/>
        </p:nvPicPr>
        <p:blipFill rotWithShape="1">
          <a:blip r:embed="rId3">
            <a:alphaModFix/>
          </a:blip>
          <a:srcRect b="-3" l="0" r="3792" t="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193" name="Google Shape;1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Зі стандартом можна ознайомитись за посиланням: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 u="sng">
                <a:solidFill>
                  <a:schemeClr val="hlink"/>
                </a:solidFill>
                <a:hlinkClick r:id="rId3"/>
              </a:rPr>
              <a:t>https://livingplanet.org.ua/novuny/obgovorennya-ekologichnikh-kriterijiv-otsinyuvannya-poslug-z-timchasovogo-rozmishchennya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6250" y="1772122"/>
            <a:ext cx="4051300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202" name="Google Shape;20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Дякую за увагу!</a:t>
            </a:r>
            <a:endParaRPr/>
          </a:p>
        </p:txBody>
      </p:sp>
      <p:pic>
        <p:nvPicPr>
          <p:cNvPr descr="A person holding a globe&#10;&#10;Description automatically generated" id="210" name="Google Shape;21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33048" r="-1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211" name="Google Shape;21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b="1" lang="ru-RU" sz="4200">
                <a:latin typeface="Calibri"/>
                <a:ea typeface="Calibri"/>
                <a:cs typeface="Calibri"/>
                <a:sym typeface="Calibri"/>
              </a:rPr>
              <a:t>Мета запровадження стандарту </a:t>
            </a:r>
            <a:endParaRPr b="1"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Цей стандарт впроваджується з метою визначення послуг які забезпечують високий рівень задоволення потреб гостей та відповідають умовам сталого туризму, курортів та національних природних парків.</a:t>
            </a:r>
            <a:endParaRPr/>
          </a:p>
        </p:txBody>
      </p:sp>
      <p:pic>
        <p:nvPicPr>
          <p:cNvPr descr="A circular recycle symbol with buildings and wind turbines&#10;&#10;Description automatically generated" id="98" name="Google Shape;98;p2"/>
          <p:cNvPicPr preferRelativeResize="0"/>
          <p:nvPr/>
        </p:nvPicPr>
        <p:blipFill rotWithShape="1">
          <a:blip r:embed="rId3">
            <a:alphaModFix/>
          </a:blip>
          <a:srcRect b="-1" l="20004" r="20816" t="0"/>
          <a:stretch/>
        </p:blipFill>
        <p:spPr>
          <a:xfrm>
            <a:off x="6744012" y="457210"/>
            <a:ext cx="5447988" cy="5431526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red text on a white background&#10;&#10;Description automatically generated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ru-RU" sz="3000">
                <a:latin typeface="Calibri"/>
                <a:ea typeface="Calibri"/>
                <a:cs typeface="Calibri"/>
                <a:sym typeface="Calibri"/>
              </a:rPr>
              <a:t>Особлива увага приділяється таким аспектам</a:t>
            </a:r>
            <a:r>
              <a:rPr lang="ru-RU" sz="30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економія електроенергії, тепла та води;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сприяння використанню відновлюваних джерел енергії;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зменшення обсягів утворюваних відходів упаковки, пластику та харчових відходів;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суворе дотримання правил управління відходами, у тому числі небезпечними;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зменшення впливу на довкілля та сприяння поліпшення стану місцевого середовища;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обмеження використання небезпечних хімічних продуктів;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використання екологічно сертифікованих продуктів, засобів і послуг;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екологічна просвітницька діяльність.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A diagram of a recycling process&#10;&#10;Description automatically generated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048" y="1538832"/>
            <a:ext cx="5458968" cy="3780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b="1" lang="ru-RU" sz="4600">
                <a:latin typeface="Calibri"/>
                <a:ea typeface="Calibri"/>
                <a:cs typeface="Calibri"/>
                <a:sym typeface="Calibri"/>
              </a:rPr>
              <a:t>Впровадження цього стандарту сприятиме реалізації:</a:t>
            </a:r>
            <a:endParaRPr b="1" sz="4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Стратегії державної екологічної політики України на період до 2030 року, затвердженої Законом України від 28.02.2019 № 2697-VIII;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Стратегії розвитку туризму та курортів на період до 2026 року, затвердженої розпорядженням Кабінету Міністрів України від 16.03.2017 № 168-р;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Закону України «Про енергетичну ефективність» та міжсекторальних заходів з підвищення енергоефективності Національного плану дій з енергоефективності на період до 2030 року, затвердженого розпорядженням Кабінету Міністрів України від 29.12.2021 № 1803-р.</a:t>
            </a:r>
            <a:endParaRPr/>
          </a:p>
        </p:txBody>
      </p:sp>
      <p:pic>
        <p:nvPicPr>
          <p:cNvPr descr="A logo with a bird flying&#10;&#10;Description automatically generated" id="118" name="Google Shape;118;p4"/>
          <p:cNvPicPr preferRelativeResize="0"/>
          <p:nvPr/>
        </p:nvPicPr>
        <p:blipFill rotWithShape="1">
          <a:blip r:embed="rId3">
            <a:alphaModFix/>
          </a:blip>
          <a:srcRect b="2" l="2425" r="1371" t="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>
            <p:ph type="title"/>
          </p:nvPr>
        </p:nvSpPr>
        <p:spPr>
          <a:xfrm>
            <a:off x="630918" y="643465"/>
            <a:ext cx="3895359" cy="18466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b="1" lang="ru-RU" sz="5000">
                <a:latin typeface="Calibri"/>
                <a:ea typeface="Calibri"/>
                <a:cs typeface="Calibri"/>
                <a:sym typeface="Calibri"/>
              </a:rPr>
              <a:t>Міжнародна практика: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640080" y="2659144"/>
            <a:ext cx="3566160" cy="18288"/>
          </a:xfrm>
          <a:custGeom>
            <a:rect b="b" l="l" r="r" t="t"/>
            <a:pathLst>
              <a:path extrusionOk="0" fill="none" h="18288" w="356616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extrusionOk="0" h="18288" w="356616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630935" y="2807167"/>
            <a:ext cx="5295805" cy="3640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EU Ecolabel criteria for tourist accommodation (notified under document C(2017) 299)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Nordic Ecolabelling for Hotels and other accommodation Version 5.2 • 19 November 2021 – 31 December 2026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Green Seal® Standard for Hotels and Lodging Priorities Edition 5.3 June 6, 2017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The New Zealand Ecolabelling Trust Licence Criteria for Office Activities EC-54-13 January 2013</a:t>
            </a:r>
            <a:endParaRPr/>
          </a:p>
        </p:txBody>
      </p:sp>
      <p:pic>
        <p:nvPicPr>
          <p:cNvPr descr="A logo with green leaves and blue stars&#10;&#10;Description automatically generated"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0008" y="1091848"/>
            <a:ext cx="2084832" cy="2084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logo with words&#10;&#10;Description automatically generated"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4840" y="1074337"/>
            <a:ext cx="3992032" cy="2243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check mark and blue circle&#10;&#10;Description automatically generated"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2516" y="3540648"/>
            <a:ext cx="3099816" cy="206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logo with white text&#10;&#10;Description automatically generated" id="131" name="Google Shape;13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85599" y="3447529"/>
            <a:ext cx="2294441" cy="2127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132" name="Google Shape;13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ru-RU" sz="5400">
                <a:latin typeface="Calibri"/>
                <a:ea typeface="Calibri"/>
                <a:cs typeface="Calibri"/>
                <a:sym typeface="Calibri"/>
              </a:rPr>
              <a:t>EU Ecolabel 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630935" y="2660904"/>
            <a:ext cx="6155289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Європейське екологічне маркування (Регламент ЄС № 66/2010) — це екологічний знак якості, який був заснований в 1992 та визнаний у всьому Європейському Союзі, а також у Норвегії, Ісландії, Ліхтенштейні та Швейцарії.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З 2000 року екомаркування присвоюється не тільки продуктам, а й послугам. В 2003 року, зокрема, він став застосовуватися до послуг тимчасвового розміщення туристів і туристичних послуг.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plant with leaves and stars&#10;&#10;Description automatically generated"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3443" y="2276348"/>
            <a:ext cx="3831337" cy="3831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white background&#10;&#10;Description automatically generated"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ru-RU" sz="5400">
                <a:latin typeface="Calibri"/>
                <a:ea typeface="Calibri"/>
                <a:cs typeface="Calibri"/>
                <a:sym typeface="Calibri"/>
              </a:rPr>
              <a:t>Структура стандарту: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572493" y="1954853"/>
            <a:ext cx="5873791" cy="3994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Обов'язкові критерії: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Система екологічного управління;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Навчання персоналу: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Технічне обслуговування приладів і обладнання;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Моніторинг споживання;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Енергоефективність;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Управляння відходами.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red text on a white background&#10;&#10;Description automatically generated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6639338" y="1954853"/>
            <a:ext cx="4905955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Додаткові критерії: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Додаткова сертифікація;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Закупівлі;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Екологічна просвіта;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Енергоефективність;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Ефективне водопостачання;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Управління відходами.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ru-RU" sz="5400">
                <a:latin typeface="Calibri"/>
                <a:ea typeface="Calibri"/>
                <a:cs typeface="Calibri"/>
                <a:sym typeface="Calibri"/>
              </a:rPr>
              <a:t>Оцінювання стандарту: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640080" y="2872899"/>
            <a:ext cx="5390051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Оцінювання здійснюється за схемою сертифікації згідно з ДСТУ ISO 14024:2018 Екологічні марковання та декларації. Екологічне марковання типу I. Принципи та процедури (ISO 14024:2018, IDT).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descr="A green check mark on a white background&#10;&#10;Description automatically generated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-1" t="302"/>
          <a:stretch/>
        </p:blipFill>
        <p:spPr>
          <a:xfrm>
            <a:off x="6033179" y="10"/>
            <a:ext cx="6157298" cy="6138693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red text on a white background&#10;&#10;Description automatically generated"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ru-RU" sz="5400">
                <a:latin typeface="Calibri"/>
                <a:ea typeface="Calibri"/>
                <a:cs typeface="Calibri"/>
                <a:sym typeface="Calibri"/>
              </a:rPr>
              <a:t>Переваги використання стандарту: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Сертифікація забезпечить більшу привабливість, конкурентоспроможність закладів надання послуг тимчасового розміщення у поєднанні з енергетичною ефективністю, раціональним використанням водних ресурсів, зменшенням обсягів утворених відходів та впливу на довкілля від їх діяльності.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Впровадження вимог екологічних критеріїв EU Ecolabel в структуру управління закладів надання послуг тимчасового розміщення демонструє значну еколого-економічну результативність результатів у державах-членах ЄС.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red text on a white background&#10;&#10;Description automatically generated"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600" y="6121400"/>
            <a:ext cx="14224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balancing on a seesaw&#10;&#10;Description automatically generated"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6045" y="2647055"/>
            <a:ext cx="4902907" cy="252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2024-11-05T17:00:57Z</dcterms:created>
  <dc:creator>Alina Sevostianova</dc:creator>
</cp:coreProperties>
</file>