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19" r:id="rId1"/>
  </p:sldMasterIdLst>
  <p:notesMasterIdLst>
    <p:notesMasterId r:id="rId86"/>
  </p:notesMasterIdLst>
  <p:handoutMasterIdLst>
    <p:handoutMasterId r:id="rId87"/>
  </p:handoutMasterIdLst>
  <p:sldIdLst>
    <p:sldId id="921" r:id="rId2"/>
    <p:sldId id="588" r:id="rId3"/>
    <p:sldId id="688" r:id="rId4"/>
    <p:sldId id="796" r:id="rId5"/>
    <p:sldId id="4834" r:id="rId6"/>
    <p:sldId id="4797" r:id="rId7"/>
    <p:sldId id="4822" r:id="rId8"/>
    <p:sldId id="4818" r:id="rId9"/>
    <p:sldId id="4833" r:id="rId10"/>
    <p:sldId id="4823" r:id="rId11"/>
    <p:sldId id="815" r:id="rId12"/>
    <p:sldId id="923" r:id="rId13"/>
    <p:sldId id="924" r:id="rId14"/>
    <p:sldId id="799" r:id="rId15"/>
    <p:sldId id="802" r:id="rId16"/>
    <p:sldId id="798" r:id="rId17"/>
    <p:sldId id="816" r:id="rId18"/>
    <p:sldId id="797" r:id="rId19"/>
    <p:sldId id="795" r:id="rId20"/>
    <p:sldId id="792" r:id="rId21"/>
    <p:sldId id="794" r:id="rId22"/>
    <p:sldId id="821" r:id="rId23"/>
    <p:sldId id="793" r:id="rId24"/>
    <p:sldId id="803" r:id="rId25"/>
    <p:sldId id="812" r:id="rId26"/>
    <p:sldId id="805" r:id="rId27"/>
    <p:sldId id="807" r:id="rId28"/>
    <p:sldId id="804" r:id="rId29"/>
    <p:sldId id="810" r:id="rId30"/>
    <p:sldId id="811" r:id="rId31"/>
    <p:sldId id="814" r:id="rId32"/>
    <p:sldId id="817" r:id="rId33"/>
    <p:sldId id="820" r:id="rId34"/>
    <p:sldId id="819" r:id="rId35"/>
    <p:sldId id="813" r:id="rId36"/>
    <p:sldId id="4831" r:id="rId37"/>
    <p:sldId id="4832" r:id="rId38"/>
    <p:sldId id="822" r:id="rId39"/>
    <p:sldId id="926" r:id="rId40"/>
    <p:sldId id="927" r:id="rId41"/>
    <p:sldId id="901" r:id="rId42"/>
    <p:sldId id="930" r:id="rId43"/>
    <p:sldId id="928" r:id="rId44"/>
    <p:sldId id="769" r:id="rId45"/>
    <p:sldId id="827" r:id="rId46"/>
    <p:sldId id="904" r:id="rId47"/>
    <p:sldId id="730" r:id="rId48"/>
    <p:sldId id="712" r:id="rId49"/>
    <p:sldId id="715" r:id="rId50"/>
    <p:sldId id="722" r:id="rId51"/>
    <p:sldId id="713" r:id="rId52"/>
    <p:sldId id="4828" r:id="rId53"/>
    <p:sldId id="834" r:id="rId54"/>
    <p:sldId id="840" r:id="rId55"/>
    <p:sldId id="4829" r:id="rId56"/>
    <p:sldId id="858" r:id="rId57"/>
    <p:sldId id="863" r:id="rId58"/>
    <p:sldId id="826" r:id="rId59"/>
    <p:sldId id="855" r:id="rId60"/>
    <p:sldId id="865" r:id="rId61"/>
    <p:sldId id="856" r:id="rId62"/>
    <p:sldId id="860" r:id="rId63"/>
    <p:sldId id="848" r:id="rId64"/>
    <p:sldId id="850" r:id="rId65"/>
    <p:sldId id="861" r:id="rId66"/>
    <p:sldId id="862" r:id="rId67"/>
    <p:sldId id="852" r:id="rId68"/>
    <p:sldId id="853" r:id="rId69"/>
    <p:sldId id="854" r:id="rId70"/>
    <p:sldId id="937" r:id="rId71"/>
    <p:sldId id="939" r:id="rId72"/>
    <p:sldId id="4830" r:id="rId73"/>
    <p:sldId id="842" r:id="rId74"/>
    <p:sldId id="844" r:id="rId75"/>
    <p:sldId id="847" r:id="rId76"/>
    <p:sldId id="866" r:id="rId77"/>
    <p:sldId id="871" r:id="rId78"/>
    <p:sldId id="873" r:id="rId79"/>
    <p:sldId id="872" r:id="rId80"/>
    <p:sldId id="828" r:id="rId81"/>
    <p:sldId id="829" r:id="rId82"/>
    <p:sldId id="870" r:id="rId83"/>
    <p:sldId id="689" r:id="rId84"/>
    <p:sldId id="729" r:id="rId85"/>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a" initials="" lastIdx="14" clrIdx="0"/>
  <p:cmAuthor id="2" name="Gala" initials="G" lastIdx="23" clrIdx="1">
    <p:extLst>
      <p:ext uri="{19B8F6BF-5375-455C-9EA6-DF929625EA0E}">
        <p15:presenceInfo xmlns:p15="http://schemas.microsoft.com/office/powerpoint/2012/main" userId="Gala" providerId="None"/>
      </p:ext>
    </p:extLst>
  </p:cmAuthor>
  <p:cmAuthor id="3" name="Savostianov Dmytro" initials="SD" lastIdx="10" clrIdx="2"/>
  <p:cmAuthor id="4" name="Volkova Yevgeniia" initials="VY" lastIdx="1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D66"/>
    <a:srgbClr val="00AB6D"/>
    <a:srgbClr val="3A726B"/>
    <a:srgbClr val="C40000"/>
    <a:srgbClr val="2FA345"/>
    <a:srgbClr val="046C6C"/>
    <a:srgbClr val="74B230"/>
    <a:srgbClr val="5AC67B"/>
    <a:srgbClr val="A87946"/>
    <a:srgbClr val="C08D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7" autoAdjust="0"/>
    <p:restoredTop sz="95501" autoAdjust="0"/>
  </p:normalViewPr>
  <p:slideViewPr>
    <p:cSldViewPr snapToGrid="0">
      <p:cViewPr varScale="1">
        <p:scale>
          <a:sx n="92" d="100"/>
          <a:sy n="92" d="100"/>
        </p:scale>
        <p:origin x="106" y="2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19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3B67FC9A-496E-4E5B-BEE5-FDBE47B2EA4D}"/>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a:extLst>
              <a:ext uri="{FF2B5EF4-FFF2-40B4-BE49-F238E27FC236}">
                <a16:creationId xmlns:a16="http://schemas.microsoft.com/office/drawing/2014/main" id="{F7D8D6BD-50B3-43BF-B94E-21476938BF08}"/>
              </a:ext>
            </a:extLst>
          </p:cNvPr>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4DF8C84-8856-4DFC-B9D6-5C7B3D590B56}" type="datetimeFigureOut">
              <a:rPr lang="ru-RU"/>
              <a:pPr>
                <a:defRPr/>
              </a:pPr>
              <a:t>05.11.2024</a:t>
            </a:fld>
            <a:endParaRPr lang="ru-RU"/>
          </a:p>
        </p:txBody>
      </p:sp>
      <p:sp>
        <p:nvSpPr>
          <p:cNvPr id="4" name="Нижний колонтитул 3">
            <a:extLst>
              <a:ext uri="{FF2B5EF4-FFF2-40B4-BE49-F238E27FC236}">
                <a16:creationId xmlns:a16="http://schemas.microsoft.com/office/drawing/2014/main" id="{CC58FA4B-88CC-40D6-AA7A-35D2DB67EBDB}"/>
              </a:ext>
            </a:extLst>
          </p:cNvPr>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5" name="Номер слайда 4">
            <a:extLst>
              <a:ext uri="{FF2B5EF4-FFF2-40B4-BE49-F238E27FC236}">
                <a16:creationId xmlns:a16="http://schemas.microsoft.com/office/drawing/2014/main" id="{88A94E03-2585-4FBE-B16D-182B7687D8ED}"/>
              </a:ext>
            </a:extLst>
          </p:cNvPr>
          <p:cNvSpPr>
            <a:spLocks noGrp="1"/>
          </p:cNvSpPr>
          <p:nvPr>
            <p:ph type="sldNum" sz="quarter" idx="3"/>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1D5F8B8-5523-4AAA-8196-6F0EC6DC4137}" type="slidenum">
              <a:rPr lang="ru-RU" altLang="ru-RU"/>
              <a:pPr>
                <a:defRPr/>
              </a:pPr>
              <a:t>‹#›</a:t>
            </a:fld>
            <a:endParaRPr lang="ru-RU" altLang="ru-RU"/>
          </a:p>
        </p:txBody>
      </p:sp>
    </p:spTree>
    <p:extLst>
      <p:ext uri="{BB962C8B-B14F-4D97-AF65-F5344CB8AC3E}">
        <p14:creationId xmlns:p14="http://schemas.microsoft.com/office/powerpoint/2010/main" val="4167998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CA8AF3-1A08-41B0-B8FC-793F51E4C623}"/>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7A37C23A-18E2-4C51-9CBC-2B03EAD0796C}"/>
              </a:ext>
            </a:extLst>
          </p:cNvPr>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pPr>
              <a:defRPr/>
            </a:pPr>
            <a:fld id="{26C3A4E5-18D5-402F-8176-7E14A4C9E789}" type="datetimeFigureOut">
              <a:rPr lang="en-US"/>
              <a:pPr>
                <a:defRPr/>
              </a:pPr>
              <a:t>11/5/2024</a:t>
            </a:fld>
            <a:endParaRPr lang="en-US"/>
          </a:p>
        </p:txBody>
      </p:sp>
      <p:sp>
        <p:nvSpPr>
          <p:cNvPr id="4" name="Slide Image Placeholder 3">
            <a:extLst>
              <a:ext uri="{FF2B5EF4-FFF2-40B4-BE49-F238E27FC236}">
                <a16:creationId xmlns:a16="http://schemas.microsoft.com/office/drawing/2014/main" id="{82AE9FDB-3FD7-4E1B-A9EF-3BBE6254A14C}"/>
              </a:ext>
            </a:extLst>
          </p:cNvPr>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BCE03D5-BF35-4FFC-B64D-D67D2F6D60E2}"/>
              </a:ext>
            </a:extLst>
          </p:cNvPr>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740E166-49F0-4AE6-B093-6AD14F9A052C}"/>
              </a:ext>
            </a:extLst>
          </p:cNvPr>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573564B-D316-41C3-8196-7CCB94171F55}"/>
              </a:ext>
            </a:extLst>
          </p:cNvPr>
          <p:cNvSpPr>
            <a:spLocks noGrp="1"/>
          </p:cNvSpPr>
          <p:nvPr>
            <p:ph type="sldNum" sz="quarter" idx="5"/>
          </p:nvPr>
        </p:nvSpPr>
        <p:spPr>
          <a:xfrm>
            <a:off x="3814763" y="9371013"/>
            <a:ext cx="2919412"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9CC2D72-1505-46E6-9EA1-90F070CB60FD}" type="slidenum">
              <a:rPr lang="en-US" altLang="ru-RU"/>
              <a:pPr>
                <a:defRPr/>
              </a:pPr>
              <a:t>‹#›</a:t>
            </a:fld>
            <a:endParaRPr lang="en-US" altLang="ru-RU"/>
          </a:p>
        </p:txBody>
      </p:sp>
    </p:spTree>
    <p:extLst>
      <p:ext uri="{BB962C8B-B14F-4D97-AF65-F5344CB8AC3E}">
        <p14:creationId xmlns:p14="http://schemas.microsoft.com/office/powerpoint/2010/main" val="19817665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9CC2D72-1505-46E6-9EA1-90F070CB60FD}" type="slidenum">
              <a:rPr lang="en-US" altLang="ru-RU" smtClean="0"/>
              <a:pPr>
                <a:defRPr/>
              </a:pPr>
              <a:t>4</a:t>
            </a:fld>
            <a:endParaRPr lang="en-US" altLang="ru-RU"/>
          </a:p>
        </p:txBody>
      </p:sp>
    </p:spTree>
    <p:extLst>
      <p:ext uri="{BB962C8B-B14F-4D97-AF65-F5344CB8AC3E}">
        <p14:creationId xmlns:p14="http://schemas.microsoft.com/office/powerpoint/2010/main" val="355784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ef609d269_2_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dirty="0"/>
          </a:p>
        </p:txBody>
      </p:sp>
      <p:sp>
        <p:nvSpPr>
          <p:cNvPr id="132" name="Google Shape;132;g4ef609d269_2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73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a:p>
        </p:txBody>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044C21-BDA3-44F3-9495-CBCD5DB8BB23}" type="slidenum">
              <a:rPr lang="en-GB" altLang="ru-RU" smtClean="0"/>
              <a:pPr/>
              <a:t>57</a:t>
            </a:fld>
            <a:endParaRPr lang="en-GB" altLang="ru-RU"/>
          </a:p>
        </p:txBody>
      </p:sp>
    </p:spTree>
    <p:extLst>
      <p:ext uri="{BB962C8B-B14F-4D97-AF65-F5344CB8AC3E}">
        <p14:creationId xmlns:p14="http://schemas.microsoft.com/office/powerpoint/2010/main" val="148597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pPr>
              <a:defRPr/>
            </a:pPr>
            <a:fld id="{052A8515-B501-4786-A402-8019CEDFBF59}" type="datetimeFigureOut">
              <a:rPr lang="ru-RU" smtClean="0"/>
              <a:pPr>
                <a:defRPr/>
              </a:pPr>
              <a:t>05.11.2024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4B57DBE-AE01-4F3E-9683-78DA491D757F}" type="slidenum">
              <a:rPr lang="ru-RU" altLang="ru-RU" smtClean="0"/>
              <a:pPr>
                <a:defRPr/>
              </a:pPr>
              <a:t>‹#›</a:t>
            </a:fld>
            <a:endParaRPr lang="ru-RU" alt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7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085CBDB-22BF-4A81-ADC4-009601856536}" type="datetimeFigureOut">
              <a:rPr lang="ru-RU" smtClean="0"/>
              <a:pPr>
                <a:defRPr/>
              </a:pPr>
              <a:t>05.11.2024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3250A67-FD22-4D08-BD3D-B475C16656C1}" type="slidenum">
              <a:rPr lang="ru-RU" altLang="ru-RU" smtClean="0"/>
              <a:pPr>
                <a:defRPr/>
              </a:pPr>
              <a:t>‹#›</a:t>
            </a:fld>
            <a:endParaRPr lang="ru-RU" altLang="ru-RU"/>
          </a:p>
        </p:txBody>
      </p:sp>
    </p:spTree>
    <p:extLst>
      <p:ext uri="{BB962C8B-B14F-4D97-AF65-F5344CB8AC3E}">
        <p14:creationId xmlns:p14="http://schemas.microsoft.com/office/powerpoint/2010/main" val="132752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5D63D5EE-249D-46FE-8363-A09CC3B38701}" type="datetimeFigureOut">
              <a:rPr lang="ru-RU" smtClean="0"/>
              <a:pPr>
                <a:defRPr/>
              </a:pPr>
              <a:t>05.11.2024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BA32A46-08E2-4583-A325-C12A52BBBA5B}" type="slidenum">
              <a:rPr lang="ru-RU" altLang="ru-RU" smtClean="0"/>
              <a:pPr>
                <a:defRPr/>
              </a:pPr>
              <a:t>‹#›</a:t>
            </a:fld>
            <a:endParaRPr lang="ru-RU" altLang="ru-RU"/>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60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tandard text slide, alternative">
    <p:spTree>
      <p:nvGrpSpPr>
        <p:cNvPr id="1" name=""/>
        <p:cNvGrpSpPr/>
        <p:nvPr/>
      </p:nvGrpSpPr>
      <p:grpSpPr>
        <a:xfrm>
          <a:off x="0" y="0"/>
          <a:ext cx="0" cy="0"/>
          <a:chOff x="0" y="0"/>
          <a:chExt cx="0" cy="0"/>
        </a:xfrm>
      </p:grpSpPr>
      <p:grpSp>
        <p:nvGrpSpPr>
          <p:cNvPr id="4" name="Key Visual"/>
          <p:cNvGrpSpPr>
            <a:grpSpLocks/>
          </p:cNvGrpSpPr>
          <p:nvPr userDrawn="1"/>
        </p:nvGrpSpPr>
        <p:grpSpPr bwMode="auto">
          <a:xfrm flipV="1">
            <a:off x="165101" y="5310718"/>
            <a:ext cx="3094567" cy="823383"/>
            <a:chOff x="4846637" y="119557"/>
            <a:chExt cx="3783013" cy="1005693"/>
          </a:xfrm>
        </p:grpSpPr>
        <p:sp>
          <p:nvSpPr>
            <p:cNvPr id="5" name="Freihandform: Form 20"/>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p:cNvSpPr>
            <a:spLocks noGrp="1"/>
          </p:cNvSpPr>
          <p:nvPr>
            <p:ph type="sldNum" sz="quarter" idx="16"/>
          </p:nvPr>
        </p:nvSpPr>
        <p:spPr/>
        <p:txBody>
          <a:bodyPr/>
          <a:lstStyle>
            <a:lvl1pPr>
              <a:defRPr/>
            </a:lvl1pPr>
          </a:lstStyle>
          <a:p>
            <a:pPr>
              <a:defRPr/>
            </a:pPr>
            <a:r>
              <a:rPr lang="en-GB" altLang="ru-RU"/>
              <a:t>Page </a:t>
            </a:r>
            <a:fld id="{CEC9B28C-9164-4CC0-95B2-0B90D37E7ABE}" type="slidenum">
              <a:rPr lang="en-GB" altLang="ru-RU"/>
              <a:pPr>
                <a:defRPr/>
              </a:pPr>
              <a:t>‹#›</a:t>
            </a:fld>
            <a:endParaRPr lang="en-GB" altLang="ru-RU"/>
          </a:p>
        </p:txBody>
      </p:sp>
    </p:spTree>
    <p:extLst>
      <p:ext uri="{BB962C8B-B14F-4D97-AF65-F5344CB8AC3E}">
        <p14:creationId xmlns:p14="http://schemas.microsoft.com/office/powerpoint/2010/main" val="21933392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AD65EC97-B869-475B-B886-FE6F3C2E5B5A}" type="datetimeFigureOut">
              <a:rPr lang="ru-RU" smtClean="0"/>
              <a:pPr>
                <a:defRPr/>
              </a:pPr>
              <a:t>05.11.2024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7A1EA0D-0F8A-4989-912F-B46C580FDB92}" type="slidenum">
              <a:rPr lang="ru-RU" altLang="ru-RU" smtClean="0"/>
              <a:pPr>
                <a:defRPr/>
              </a:pPr>
              <a:t>‹#›</a:t>
            </a:fld>
            <a:endParaRPr lang="ru-RU" altLang="ru-RU"/>
          </a:p>
        </p:txBody>
      </p:sp>
    </p:spTree>
    <p:extLst>
      <p:ext uri="{BB962C8B-B14F-4D97-AF65-F5344CB8AC3E}">
        <p14:creationId xmlns:p14="http://schemas.microsoft.com/office/powerpoint/2010/main" val="342623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07FAC37C-6D94-4FEA-848F-9880278D1BE6}" type="datetimeFigureOut">
              <a:rPr lang="ru-RU" smtClean="0"/>
              <a:pPr>
                <a:defRPr/>
              </a:pPr>
              <a:t>05.11.2024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8A23B7E-7A6B-4B66-B6F2-AF7EDE6ACD49}" type="slidenum">
              <a:rPr lang="ru-RU" altLang="ru-RU" smtClean="0"/>
              <a:pPr>
                <a:defRPr/>
              </a:pPr>
              <a:t>‹#›</a:t>
            </a:fld>
            <a:endParaRPr lang="ru-RU" alt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86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C351E480-2755-492B-86E3-77B84F823F8C}" type="datetimeFigureOut">
              <a:rPr lang="ru-RU" smtClean="0"/>
              <a:pPr>
                <a:defRPr/>
              </a:pPr>
              <a:t>05.11.2024</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483E2196-69EB-4996-A335-08512569DB85}" type="slidenum">
              <a:rPr lang="ru-RU" altLang="ru-RU" smtClean="0"/>
              <a:pPr>
                <a:defRPr/>
              </a:pPr>
              <a:t>‹#›</a:t>
            </a:fld>
            <a:endParaRPr lang="ru-RU" altLang="ru-RU"/>
          </a:p>
        </p:txBody>
      </p:sp>
    </p:spTree>
    <p:extLst>
      <p:ext uri="{BB962C8B-B14F-4D97-AF65-F5344CB8AC3E}">
        <p14:creationId xmlns:p14="http://schemas.microsoft.com/office/powerpoint/2010/main" val="143377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FFAAF1E6-0846-463D-A268-5475FC5E1745}" type="datetimeFigureOut">
              <a:rPr lang="ru-RU" smtClean="0"/>
              <a:pPr>
                <a:defRPr/>
              </a:pPr>
              <a:t>05.11.2024</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D180D4EA-A59D-4D50-8A59-A6720A80B3DA}" type="slidenum">
              <a:rPr lang="ru-RU" altLang="ru-RU" smtClean="0"/>
              <a:pPr>
                <a:defRPr/>
              </a:pPr>
              <a:t>‹#›</a:t>
            </a:fld>
            <a:endParaRPr lang="ru-RU" altLang="ru-RU"/>
          </a:p>
        </p:txBody>
      </p:sp>
    </p:spTree>
    <p:extLst>
      <p:ext uri="{BB962C8B-B14F-4D97-AF65-F5344CB8AC3E}">
        <p14:creationId xmlns:p14="http://schemas.microsoft.com/office/powerpoint/2010/main" val="147912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7D9FCE79-FEF4-4BB3-B173-F2F90B1A4237}" type="datetimeFigureOut">
              <a:rPr lang="ru-RU" smtClean="0"/>
              <a:pPr>
                <a:defRPr/>
              </a:pPr>
              <a:t>05.11.2024</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79A5561A-D144-48E2-B231-C9E20C504E4B}" type="slidenum">
              <a:rPr lang="ru-RU" altLang="ru-RU" smtClean="0"/>
              <a:pPr>
                <a:defRPr/>
              </a:pPr>
              <a:t>‹#›</a:t>
            </a:fld>
            <a:endParaRPr lang="ru-RU" altLang="ru-RU"/>
          </a:p>
        </p:txBody>
      </p:sp>
    </p:spTree>
    <p:extLst>
      <p:ext uri="{BB962C8B-B14F-4D97-AF65-F5344CB8AC3E}">
        <p14:creationId xmlns:p14="http://schemas.microsoft.com/office/powerpoint/2010/main" val="251012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6DEF64-1FD3-4D52-B1B5-70DA41793CC7}" type="datetimeFigureOut">
              <a:rPr lang="ru-RU" smtClean="0"/>
              <a:pPr>
                <a:defRPr/>
              </a:pPr>
              <a:t>05.11.2024</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31B85C05-552D-47B1-82C5-B43F9F8610EC}" type="slidenum">
              <a:rPr lang="ru-RU" altLang="ru-RU" smtClean="0"/>
              <a:pPr>
                <a:defRPr/>
              </a:pPr>
              <a:t>‹#›</a:t>
            </a:fld>
            <a:endParaRPr lang="ru-RU" altLang="ru-RU"/>
          </a:p>
        </p:txBody>
      </p:sp>
    </p:spTree>
    <p:extLst>
      <p:ext uri="{BB962C8B-B14F-4D97-AF65-F5344CB8AC3E}">
        <p14:creationId xmlns:p14="http://schemas.microsoft.com/office/powerpoint/2010/main" val="240566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1E49C19F-D478-4739-8E3F-A30A9AD52CAC}" type="datetimeFigureOut">
              <a:rPr lang="ru-RU" smtClean="0"/>
              <a:pPr>
                <a:defRPr/>
              </a:pPr>
              <a:t>05.11.2024</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D867A150-6C0F-44BE-85CE-DA4104F22815}" type="slidenum">
              <a:rPr lang="ru-RU" altLang="ru-RU" smtClean="0"/>
              <a:pPr>
                <a:defRPr/>
              </a:pPr>
              <a:t>‹#›</a:t>
            </a:fld>
            <a:endParaRPr lang="ru-RU" altLang="ru-RU"/>
          </a:p>
        </p:txBody>
      </p:sp>
    </p:spTree>
    <p:extLst>
      <p:ext uri="{BB962C8B-B14F-4D97-AF65-F5344CB8AC3E}">
        <p14:creationId xmlns:p14="http://schemas.microsoft.com/office/powerpoint/2010/main" val="122111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382461C7-C214-44B1-AE69-4FB95E546415}" type="datetimeFigureOut">
              <a:rPr lang="ru-RU" smtClean="0"/>
              <a:pPr>
                <a:defRPr/>
              </a:pPr>
              <a:t>05.11.2024</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288DAD26-E1B0-4549-8063-4E6CF81B8302}" type="slidenum">
              <a:rPr lang="ru-RU" altLang="ru-RU" smtClean="0"/>
              <a:pPr>
                <a:defRPr/>
              </a:pPr>
              <a:t>‹#›</a:t>
            </a:fld>
            <a:endParaRPr lang="ru-RU" altLang="ru-RU"/>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12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fld id="{B5568031-C3A5-4FC5-B2A4-54DE3A93861B}" type="datetimeFigureOut">
              <a:rPr lang="ru-RU" smtClean="0"/>
              <a:pPr>
                <a:defRPr/>
              </a:pPr>
              <a:t>05.11.2024</a:t>
            </a:fld>
            <a:endParaRPr lang="ru-RU"/>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ru-RU"/>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fld id="{413455AC-E032-4CE6-A76E-EE4FE93C3F03}" type="slidenum">
              <a:rPr lang="ru-RU" altLang="ru-RU" smtClean="0"/>
              <a:pPr>
                <a:defRPr/>
              </a:pPr>
              <a:t>‹#›</a:t>
            </a:fld>
            <a:endParaRPr lang="ru-RU" altLang="ru-RU"/>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a:extLst>
              <a:ext uri="{FF2B5EF4-FFF2-40B4-BE49-F238E27FC236}">
                <a16:creationId xmlns:a16="http://schemas.microsoft.com/office/drawing/2014/main" id="{7CD2580D-2F51-45B6-8F8F-8D1B88236EA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495425"/>
            <a:ext cx="12192000" cy="8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44080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gif"/><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j4Xwnv7ic4A" TargetMode="Externa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image" Target="../media/image120.png"/><Relationship Id="rId7" Type="http://schemas.openxmlformats.org/officeDocument/2006/relationships/image" Target="../media/image124.emf"/><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12.xml"/><Relationship Id="rId6" Type="http://schemas.openxmlformats.org/officeDocument/2006/relationships/image" Target="../media/image123.emf"/><Relationship Id="rId11" Type="http://schemas.openxmlformats.org/officeDocument/2006/relationships/image" Target="../media/image128.png"/><Relationship Id="rId5" Type="http://schemas.openxmlformats.org/officeDocument/2006/relationships/image" Target="../media/image122.emf"/><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emf"/></Relationships>
</file>

<file path=ppt/slides/_rels/slide4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sv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gif"/></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7.png"/><Relationship Id="rId4" Type="http://schemas.openxmlformats.org/officeDocument/2006/relationships/image" Target="../media/image146.jpeg"/></Relationships>
</file>

<file path=ppt/slides/_rels/slide5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image" Target="../media/image157.jpeg"/></Relationships>
</file>

<file path=ppt/slides/_rels/slide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2.xml"/><Relationship Id="rId4" Type="http://schemas.openxmlformats.org/officeDocument/2006/relationships/image" Target="../media/image162.png"/></Relationships>
</file>

<file path=ppt/slides/_rels/slide6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zakon.rada.gov.ua/laws/show/2639-19" TargetMode="External"/><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6.xml"/><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1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jpeg"/></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12.xml"/><Relationship Id="rId4" Type="http://schemas.openxmlformats.org/officeDocument/2006/relationships/image" Target="../media/image182.png"/></Relationships>
</file>

<file path=ppt/slides/_rels/slide7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2.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8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Прямоугольник 15"/>
          <p:cNvSpPr/>
          <p:nvPr/>
        </p:nvSpPr>
        <p:spPr>
          <a:xfrm>
            <a:off x="0" y="-1"/>
            <a:ext cx="6049849" cy="6857999"/>
          </a:xfrm>
          <a:prstGeom prst="rect">
            <a:avLst/>
          </a:prstGeom>
          <a:solidFill>
            <a:srgbClr val="F3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2846" y="109733"/>
            <a:ext cx="6049848" cy="1133475"/>
          </a:xfrm>
          <a:prstGeom prst="rect">
            <a:avLst/>
          </a:prstGeom>
          <a:solidFill>
            <a:srgbClr val="00A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5693" y="378640"/>
            <a:ext cx="6049850" cy="707886"/>
          </a:xfrm>
          <a:prstGeom prst="rect">
            <a:avLst/>
          </a:prstGeom>
        </p:spPr>
        <p:txBody>
          <a:bodyPr wrap="square">
            <a:spAutoFit/>
          </a:bodyPr>
          <a:lstStyle/>
          <a:p>
            <a:pPr algn="ctr"/>
            <a:r>
              <a:rPr lang="ru-RU" sz="4000" b="1" dirty="0">
                <a:solidFill>
                  <a:schemeClr val="bg1"/>
                </a:solidFill>
                <a:cs typeface="Arial" panose="020B0604020202020204" pitchFamily="34" charset="0"/>
              </a:rPr>
              <a:t>ЗЕЛЕНИЙ ОФІС</a:t>
            </a:r>
          </a:p>
        </p:txBody>
      </p:sp>
      <p:sp>
        <p:nvSpPr>
          <p:cNvPr id="3" name="TextBox 22"/>
          <p:cNvSpPr txBox="1"/>
          <p:nvPr/>
        </p:nvSpPr>
        <p:spPr>
          <a:xfrm>
            <a:off x="1259867" y="2486663"/>
            <a:ext cx="4071429" cy="456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b="1">
                <a:latin typeface="Trebuchet MS"/>
                <a:ea typeface="Trebuchet MS"/>
                <a:cs typeface="Trebuchet MS"/>
                <a:sym typeface="Trebuchet MS"/>
              </a:defRPr>
            </a:lvl1pPr>
          </a:lstStyle>
          <a:p>
            <a:r>
              <a:rPr lang="en-US" dirty="0">
                <a:latin typeface="Arial" panose="020B0604020202020204" pitchFamily="34" charset="0"/>
                <a:cs typeface="Arial" panose="020B0604020202020204" pitchFamily="34" charset="0"/>
              </a:rPr>
              <a:t>svitlana.berzina@gmail.com</a:t>
            </a:r>
          </a:p>
        </p:txBody>
      </p:sp>
      <p:sp>
        <p:nvSpPr>
          <p:cNvPr id="6" name="TextBox 27"/>
          <p:cNvSpPr txBox="1"/>
          <p:nvPr/>
        </p:nvSpPr>
        <p:spPr>
          <a:xfrm>
            <a:off x="704323" y="1715036"/>
            <a:ext cx="491421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b="1">
                <a:solidFill>
                  <a:srgbClr val="008D36"/>
                </a:solidFill>
                <a:latin typeface="Trebuchet MS"/>
                <a:ea typeface="Trebuchet MS"/>
                <a:cs typeface="Trebuchet MS"/>
                <a:sym typeface="Trebuchet MS"/>
              </a:defRPr>
            </a:lvl1pPr>
          </a:lstStyle>
          <a:p>
            <a:r>
              <a:rPr lang="ru-UA" sz="2800" dirty="0" err="1">
                <a:solidFill>
                  <a:schemeClr val="tx1">
                    <a:lumMod val="85000"/>
                    <a:lumOff val="15000"/>
                  </a:schemeClr>
                </a:solidFill>
                <a:latin typeface="+mn-lt"/>
                <a:cs typeface="Arial" panose="020B0604020202020204" pitchFamily="34" charset="0"/>
              </a:rPr>
              <a:t>Св</a:t>
            </a:r>
            <a:r>
              <a:rPr lang="uk-UA" sz="2800" dirty="0" err="1">
                <a:solidFill>
                  <a:schemeClr val="tx1">
                    <a:lumMod val="85000"/>
                    <a:lumOff val="15000"/>
                  </a:schemeClr>
                </a:solidFill>
                <a:latin typeface="+mn-lt"/>
                <a:cs typeface="Arial" panose="020B0604020202020204" pitchFamily="34" charset="0"/>
              </a:rPr>
              <a:t>ітлана</a:t>
            </a:r>
            <a:r>
              <a:rPr lang="uk-UA" sz="2800" dirty="0">
                <a:solidFill>
                  <a:schemeClr val="tx1">
                    <a:lumMod val="85000"/>
                    <a:lumOff val="15000"/>
                  </a:schemeClr>
                </a:solidFill>
                <a:latin typeface="+mn-lt"/>
                <a:cs typeface="Arial" panose="020B0604020202020204" pitchFamily="34" charset="0"/>
              </a:rPr>
              <a:t> БЕРЗІНА</a:t>
            </a:r>
            <a:endParaRPr sz="2800" dirty="0">
              <a:solidFill>
                <a:schemeClr val="tx1">
                  <a:lumMod val="85000"/>
                  <a:lumOff val="15000"/>
                </a:schemeClr>
              </a:solidFill>
              <a:latin typeface="+mn-lt"/>
              <a:cs typeface="Arial" panose="020B0604020202020204" pitchFamily="34" charset="0"/>
            </a:endParaRPr>
          </a:p>
        </p:txBody>
      </p:sp>
      <p:sp>
        <p:nvSpPr>
          <p:cNvPr id="9" name="TextBox 22">
            <a:extLst>
              <a:ext uri="{FF2B5EF4-FFF2-40B4-BE49-F238E27FC236}">
                <a16:creationId xmlns:a16="http://schemas.microsoft.com/office/drawing/2014/main" id="{1E254865-39E6-499B-BDA7-F95E16711D97}"/>
              </a:ext>
            </a:extLst>
          </p:cNvPr>
          <p:cNvSpPr txBox="1"/>
          <p:nvPr/>
        </p:nvSpPr>
        <p:spPr>
          <a:xfrm>
            <a:off x="5967892" y="3275860"/>
            <a:ext cx="2325128" cy="416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150000"/>
              </a:lnSpc>
              <a:defRPr b="1">
                <a:latin typeface="Trebuchet MS"/>
                <a:ea typeface="Trebuchet MS"/>
                <a:cs typeface="Trebuchet MS"/>
                <a:sym typeface="Trebuchet MS"/>
              </a:defRPr>
            </a:lvl1pPr>
          </a:lstStyle>
          <a:p>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39FE03-53ED-49A8-80C3-9BCBAF883D5E}"/>
              </a:ext>
            </a:extLst>
          </p:cNvPr>
          <p:cNvSpPr txBox="1"/>
          <p:nvPr/>
        </p:nvSpPr>
        <p:spPr>
          <a:xfrm>
            <a:off x="1259867" y="3191477"/>
            <a:ext cx="4134273" cy="707886"/>
          </a:xfrm>
          <a:prstGeom prst="rect">
            <a:avLst/>
          </a:prstGeom>
          <a:noFill/>
        </p:spPr>
        <p:txBody>
          <a:bodyPr wrap="none" rtlCol="0">
            <a:spAutoFit/>
          </a:bodyPr>
          <a:lstStyle/>
          <a:p>
            <a:r>
              <a:rPr lang="ru-UA" sz="2000" b="1" dirty="0">
                <a:cs typeface="Arial" panose="020B0604020202020204" pitchFamily="34" charset="0"/>
              </a:rPr>
              <a:t>телефон, </a:t>
            </a:r>
            <a:r>
              <a:rPr lang="en-US" sz="2000" b="1" dirty="0">
                <a:cs typeface="Arial" panose="020B0604020202020204" pitchFamily="34" charset="0"/>
              </a:rPr>
              <a:t>Viber, Telegram, WhatsApp</a:t>
            </a:r>
            <a:endParaRPr lang="ru-UA" sz="2000" b="1" dirty="0">
              <a:cs typeface="Arial" panose="020B0604020202020204" pitchFamily="34" charset="0"/>
            </a:endParaRPr>
          </a:p>
          <a:p>
            <a:r>
              <a:rPr lang="en-US" sz="2000" dirty="0">
                <a:cs typeface="Arial" panose="020B0604020202020204" pitchFamily="34" charset="0"/>
              </a:rPr>
              <a:t>+38 099 642-81-57</a:t>
            </a:r>
          </a:p>
        </p:txBody>
      </p:sp>
      <p:sp>
        <p:nvSpPr>
          <p:cNvPr id="12" name="TextBox 11">
            <a:extLst>
              <a:ext uri="{FF2B5EF4-FFF2-40B4-BE49-F238E27FC236}">
                <a16:creationId xmlns:a16="http://schemas.microsoft.com/office/drawing/2014/main" id="{63D9C85A-7C3E-435C-A27F-32BB98E3E98F}"/>
              </a:ext>
            </a:extLst>
          </p:cNvPr>
          <p:cNvSpPr txBox="1"/>
          <p:nvPr/>
        </p:nvSpPr>
        <p:spPr>
          <a:xfrm>
            <a:off x="1259867" y="4495943"/>
            <a:ext cx="3885936"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https://livingplanet.org.ua/</a:t>
            </a:r>
            <a:endParaRPr lang="uk-UA" b="1" dirty="0">
              <a:latin typeface="Arial" panose="020B0604020202020204" pitchFamily="34" charset="0"/>
              <a:cs typeface="Arial" panose="020B0604020202020204" pitchFamily="34" charset="0"/>
            </a:endParaRPr>
          </a:p>
        </p:txBody>
      </p:sp>
      <p:pic>
        <p:nvPicPr>
          <p:cNvPr id="2053" name="Picture 5" descr="D:\kristina\download\smartph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324" y="3309104"/>
            <a:ext cx="423244" cy="423244"/>
          </a:xfrm>
          <a:prstGeom prst="rect">
            <a:avLst/>
          </a:prstGeom>
          <a:noFill/>
          <a:ln>
            <a:solidFill>
              <a:srgbClr val="00AB6D"/>
            </a:solidFill>
          </a:ln>
          <a:extLst>
            <a:ext uri="{909E8E84-426E-40DD-AFC4-6F175D3DCCD1}">
              <a14:hiddenFill xmlns:a14="http://schemas.microsoft.com/office/drawing/2010/main">
                <a:solidFill>
                  <a:srgbClr val="FFFFFF"/>
                </a:solidFill>
              </a14:hiddenFill>
            </a:ext>
          </a:extLst>
        </p:spPr>
      </p:pic>
      <p:pic>
        <p:nvPicPr>
          <p:cNvPr id="2054" name="Picture 6" descr="D:\kristina\download\mai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24" y="2505874"/>
            <a:ext cx="423244" cy="423244"/>
          </a:xfrm>
          <a:prstGeom prst="rect">
            <a:avLst/>
          </a:prstGeom>
          <a:noFill/>
          <a:ln>
            <a:solidFill>
              <a:srgbClr val="00AB6D"/>
            </a:solidFill>
          </a:ln>
          <a:extLst>
            <a:ext uri="{909E8E84-426E-40DD-AFC4-6F175D3DCCD1}">
              <a14:hiddenFill xmlns:a14="http://schemas.microsoft.com/office/drawing/2010/main">
                <a:solidFill>
                  <a:srgbClr val="FFFFFF"/>
                </a:solidFill>
              </a14:hiddenFill>
            </a:ext>
          </a:extLst>
        </p:spPr>
      </p:pic>
      <p:pic>
        <p:nvPicPr>
          <p:cNvPr id="2055" name="Picture 7" descr="D:\kristina\download\globaliz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324" y="4466816"/>
            <a:ext cx="423244" cy="423244"/>
          </a:xfrm>
          <a:prstGeom prst="rect">
            <a:avLst/>
          </a:prstGeom>
          <a:noFill/>
          <a:ln>
            <a:solidFill>
              <a:srgbClr val="00AB6D"/>
            </a:solidFill>
          </a:ln>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BA6E685E-FAD2-4EF1-B5E8-89ACC9618BF4}"/>
              </a:ext>
            </a:extLst>
          </p:cNvPr>
          <p:cNvPicPr>
            <a:picLocks noChangeAspect="1"/>
          </p:cNvPicPr>
          <p:nvPr/>
        </p:nvPicPr>
        <p:blipFill>
          <a:blip r:embed="rId5"/>
          <a:stretch>
            <a:fillRect/>
          </a:stretch>
        </p:blipFill>
        <p:spPr>
          <a:xfrm>
            <a:off x="5980672" y="1243208"/>
            <a:ext cx="6107886" cy="5202780"/>
          </a:xfrm>
          <a:prstGeom prst="rect">
            <a:avLst/>
          </a:prstGeom>
        </p:spPr>
      </p:pic>
    </p:spTree>
    <p:extLst>
      <p:ext uri="{BB962C8B-B14F-4D97-AF65-F5344CB8AC3E}">
        <p14:creationId xmlns:p14="http://schemas.microsoft.com/office/powerpoint/2010/main" val="150983047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047D802-FDF9-4D26-A0CB-D92E6BB97F6D}"/>
              </a:ext>
            </a:extLst>
          </p:cNvPr>
          <p:cNvPicPr>
            <a:picLocks noChangeAspect="1"/>
          </p:cNvPicPr>
          <p:nvPr/>
        </p:nvPicPr>
        <p:blipFill>
          <a:blip r:embed="rId2"/>
          <a:stretch>
            <a:fillRect/>
          </a:stretch>
        </p:blipFill>
        <p:spPr>
          <a:xfrm>
            <a:off x="1258976" y="1090495"/>
            <a:ext cx="5273497" cy="2705334"/>
          </a:xfrm>
          <a:prstGeom prst="rect">
            <a:avLst/>
          </a:prstGeom>
        </p:spPr>
      </p:pic>
      <p:pic>
        <p:nvPicPr>
          <p:cNvPr id="7" name="Рисунок 6">
            <a:extLst>
              <a:ext uri="{FF2B5EF4-FFF2-40B4-BE49-F238E27FC236}">
                <a16:creationId xmlns:a16="http://schemas.microsoft.com/office/drawing/2014/main" id="{D5E23E22-7DF7-436A-B903-807B6912414A}"/>
              </a:ext>
            </a:extLst>
          </p:cNvPr>
          <p:cNvPicPr>
            <a:picLocks noChangeAspect="1"/>
          </p:cNvPicPr>
          <p:nvPr/>
        </p:nvPicPr>
        <p:blipFill>
          <a:blip r:embed="rId3"/>
          <a:stretch>
            <a:fillRect/>
          </a:stretch>
        </p:blipFill>
        <p:spPr>
          <a:xfrm>
            <a:off x="5129905" y="3795829"/>
            <a:ext cx="5989839" cy="2613887"/>
          </a:xfrm>
          <a:prstGeom prst="rect">
            <a:avLst/>
          </a:prstGeom>
        </p:spPr>
      </p:pic>
      <p:sp>
        <p:nvSpPr>
          <p:cNvPr id="8" name="TextBox 7">
            <a:extLst>
              <a:ext uri="{FF2B5EF4-FFF2-40B4-BE49-F238E27FC236}">
                <a16:creationId xmlns:a16="http://schemas.microsoft.com/office/drawing/2014/main" id="{C4FCBD22-ACD7-4484-89DE-F38E972FBCA9}"/>
              </a:ext>
            </a:extLst>
          </p:cNvPr>
          <p:cNvSpPr txBox="1"/>
          <p:nvPr/>
        </p:nvSpPr>
        <p:spPr>
          <a:xfrm>
            <a:off x="7086600" y="1485900"/>
            <a:ext cx="4329113" cy="1631216"/>
          </a:xfrm>
          <a:prstGeom prst="rect">
            <a:avLst/>
          </a:prstGeom>
          <a:noFill/>
        </p:spPr>
        <p:txBody>
          <a:bodyPr wrap="square" rtlCol="0">
            <a:spAutoFit/>
          </a:bodyPr>
          <a:lstStyle/>
          <a:p>
            <a:r>
              <a:rPr lang="uk-UA" sz="2000" dirty="0"/>
              <a:t>Екологічне маркування може розміщуватись на</a:t>
            </a:r>
          </a:p>
          <a:p>
            <a:r>
              <a:rPr lang="uk-UA" sz="2000" dirty="0"/>
              <a:t>рекламі та об'єктах організацій якій пройшли сертифікацію і відповідають </a:t>
            </a:r>
          </a:p>
          <a:p>
            <a:r>
              <a:rPr lang="uk-UA" sz="2000" dirty="0"/>
              <a:t>критеріям  стандарту </a:t>
            </a:r>
            <a:r>
              <a:rPr lang="uk-UA" sz="2000" b="1" dirty="0"/>
              <a:t>«Зелений офіс»</a:t>
            </a:r>
            <a:endParaRPr lang="en-US" sz="2000" b="1" dirty="0"/>
          </a:p>
        </p:txBody>
      </p:sp>
      <p:sp>
        <p:nvSpPr>
          <p:cNvPr id="9" name="TextBox 8">
            <a:extLst>
              <a:ext uri="{FF2B5EF4-FFF2-40B4-BE49-F238E27FC236}">
                <a16:creationId xmlns:a16="http://schemas.microsoft.com/office/drawing/2014/main" id="{BC50BDD6-E4AD-4B84-B29E-CC0EA917D141}"/>
              </a:ext>
            </a:extLst>
          </p:cNvPr>
          <p:cNvSpPr txBox="1"/>
          <p:nvPr/>
        </p:nvSpPr>
        <p:spPr>
          <a:xfrm>
            <a:off x="800792" y="4162947"/>
            <a:ext cx="4329113" cy="2246769"/>
          </a:xfrm>
          <a:prstGeom prst="rect">
            <a:avLst/>
          </a:prstGeom>
          <a:noFill/>
        </p:spPr>
        <p:txBody>
          <a:bodyPr wrap="square" rtlCol="0">
            <a:spAutoFit/>
          </a:bodyPr>
          <a:lstStyle/>
          <a:p>
            <a:r>
              <a:rPr lang="uk-UA" sz="2000" dirty="0"/>
              <a:t>Сертифікат відповідності і екологічна політика закладу повинні бути доступні для всіх зацікавлених сторін.</a:t>
            </a:r>
          </a:p>
          <a:p>
            <a:endParaRPr lang="uk-UA" sz="2000" b="1" dirty="0"/>
          </a:p>
          <a:p>
            <a:r>
              <a:rPr lang="uk-UA" sz="2000" b="1" dirty="0"/>
              <a:t>Щорічний звіт про досягнення Цілей екологічної політики закладу публікується на сайті</a:t>
            </a:r>
            <a:endParaRPr lang="en-US" sz="2000" b="1" dirty="0"/>
          </a:p>
        </p:txBody>
      </p:sp>
    </p:spTree>
    <p:extLst>
      <p:ext uri="{BB962C8B-B14F-4D97-AF65-F5344CB8AC3E}">
        <p14:creationId xmlns:p14="http://schemas.microsoft.com/office/powerpoint/2010/main" val="98826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www.canon.com.sg/thinkbig/wp-content/uploads/2017/07/goinggreen_website-1300x671.jpg">
            <a:extLst>
              <a:ext uri="{FF2B5EF4-FFF2-40B4-BE49-F238E27FC236}">
                <a16:creationId xmlns:a16="http://schemas.microsoft.com/office/drawing/2014/main" id="{4E01D5C5-C4EA-4693-8C12-1A5CCC994E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5083" y="1520825"/>
            <a:ext cx="8430312"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880844" y="602121"/>
            <a:ext cx="8430312" cy="830997"/>
          </a:xfrm>
          <a:prstGeom prst="rect">
            <a:avLst/>
          </a:prstGeom>
        </p:spPr>
        <p:txBody>
          <a:bodyPr wrap="square">
            <a:spAutoFit/>
          </a:bodyPr>
          <a:lstStyle/>
          <a:p>
            <a:pPr algn="ctr"/>
            <a:r>
              <a:rPr lang="uk-UA" sz="2400" dirty="0">
                <a:latin typeface="+mn-lt"/>
              </a:rPr>
              <a:t>Показники здоров’я, самопочуття і продуктивності роботи в зелених офісах набагато вищі</a:t>
            </a:r>
          </a:p>
        </p:txBody>
      </p:sp>
      <p:pic>
        <p:nvPicPr>
          <p:cNvPr id="7" name="Рисунок 6"/>
          <p:cNvPicPr>
            <a:picLocks noChangeAspect="1"/>
          </p:cNvPicPr>
          <p:nvPr/>
        </p:nvPicPr>
        <p:blipFill>
          <a:blip r:embed="rId3"/>
          <a:stretch>
            <a:fillRect/>
          </a:stretch>
        </p:blipFill>
        <p:spPr>
          <a:xfrm>
            <a:off x="955898" y="4631993"/>
            <a:ext cx="1849892" cy="1828000"/>
          </a:xfrm>
          <a:prstGeom prst="rect">
            <a:avLst/>
          </a:prstGeom>
        </p:spPr>
      </p:pic>
    </p:spTree>
    <p:extLst>
      <p:ext uri="{BB962C8B-B14F-4D97-AF65-F5344CB8AC3E}">
        <p14:creationId xmlns:p14="http://schemas.microsoft.com/office/powerpoint/2010/main" val="2418280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D2177070-4C05-415E-81D8-CB1775A2DE3A}"/>
              </a:ext>
            </a:extLst>
          </p:cNvPr>
          <p:cNvPicPr>
            <a:picLocks noChangeAspect="1"/>
          </p:cNvPicPr>
          <p:nvPr/>
        </p:nvPicPr>
        <p:blipFill>
          <a:blip r:embed="rId2"/>
          <a:stretch>
            <a:fillRect/>
          </a:stretch>
        </p:blipFill>
        <p:spPr>
          <a:xfrm>
            <a:off x="1511666" y="916698"/>
            <a:ext cx="9701101" cy="4816257"/>
          </a:xfrm>
          <a:prstGeom prst="rect">
            <a:avLst/>
          </a:prstGeom>
          <a:solidFill>
            <a:srgbClr val="00AB6D"/>
          </a:solidFill>
        </p:spPr>
      </p:pic>
    </p:spTree>
    <p:extLst>
      <p:ext uri="{BB962C8B-B14F-4D97-AF65-F5344CB8AC3E}">
        <p14:creationId xmlns:p14="http://schemas.microsoft.com/office/powerpoint/2010/main" val="66209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91D27B0-7203-4D72-A849-12F6B4442033}"/>
              </a:ext>
            </a:extLst>
          </p:cNvPr>
          <p:cNvPicPr>
            <a:picLocks noChangeAspect="1"/>
          </p:cNvPicPr>
          <p:nvPr/>
        </p:nvPicPr>
        <p:blipFill>
          <a:blip r:embed="rId2"/>
          <a:stretch>
            <a:fillRect/>
          </a:stretch>
        </p:blipFill>
        <p:spPr>
          <a:xfrm>
            <a:off x="1376007" y="1031009"/>
            <a:ext cx="9602032" cy="4587638"/>
          </a:xfrm>
          <a:prstGeom prst="rect">
            <a:avLst/>
          </a:prstGeom>
        </p:spPr>
      </p:pic>
    </p:spTree>
    <p:extLst>
      <p:ext uri="{BB962C8B-B14F-4D97-AF65-F5344CB8AC3E}">
        <p14:creationId xmlns:p14="http://schemas.microsoft.com/office/powerpoint/2010/main" val="76846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3771" y="354240"/>
            <a:ext cx="10515600" cy="614589"/>
          </a:xfrm>
        </p:spPr>
        <p:txBody>
          <a:bodyPr>
            <a:normAutofit/>
          </a:bodyPr>
          <a:lstStyle/>
          <a:p>
            <a:pPr algn="ctr"/>
            <a:r>
              <a:rPr lang="uk-UA" sz="3600" b="1" dirty="0">
                <a:solidFill>
                  <a:srgbClr val="00AB6D"/>
                </a:solidFill>
                <a:latin typeface="+mn-lt"/>
              </a:rPr>
              <a:t>1. СИСТЕМА УПРАВЛІННЯ</a:t>
            </a:r>
            <a:endParaRPr lang="ru-RU" sz="3600" b="1" dirty="0">
              <a:solidFill>
                <a:srgbClr val="00AB6D"/>
              </a:solidFill>
              <a:latin typeface="+mn-lt"/>
            </a:endParaRPr>
          </a:p>
        </p:txBody>
      </p:sp>
      <p:sp>
        <p:nvSpPr>
          <p:cNvPr id="5" name="TextBox 4"/>
          <p:cNvSpPr txBox="1"/>
          <p:nvPr/>
        </p:nvSpPr>
        <p:spPr>
          <a:xfrm>
            <a:off x="695754" y="1133356"/>
            <a:ext cx="7414687" cy="5724644"/>
          </a:xfrm>
          <a:prstGeom prst="rect">
            <a:avLst/>
          </a:prstGeom>
          <a:noFill/>
        </p:spPr>
        <p:txBody>
          <a:bodyPr wrap="square" rtlCol="0">
            <a:spAutoFit/>
          </a:bodyPr>
          <a:lstStyle/>
          <a:p>
            <a:pPr marL="342900" indent="-342900">
              <a:buFont typeface="+mj-lt"/>
              <a:buAutoNum type="arabicPeriod"/>
            </a:pPr>
            <a:r>
              <a:rPr lang="uk-UA" sz="2200" dirty="0">
                <a:latin typeface="+mn-lt"/>
              </a:rPr>
              <a:t>Ознайомлення зі стандартом і прийняття рішення</a:t>
            </a:r>
          </a:p>
          <a:p>
            <a:pPr marL="342900" indent="-342900">
              <a:buFont typeface="+mj-lt"/>
              <a:buAutoNum type="arabicPeriod"/>
            </a:pPr>
            <a:endParaRPr lang="uk-UA" sz="2200" b="1" dirty="0">
              <a:latin typeface="+mn-lt"/>
            </a:endParaRPr>
          </a:p>
          <a:p>
            <a:pPr marL="342900" indent="-342900">
              <a:buFont typeface="+mj-lt"/>
              <a:buAutoNum type="arabicPeriod"/>
            </a:pPr>
            <a:r>
              <a:rPr lang="uk-UA" sz="2200" dirty="0">
                <a:latin typeface="+mn-lt"/>
              </a:rPr>
              <a:t>Формування </a:t>
            </a:r>
            <a:r>
              <a:rPr lang="uk-UA" sz="2200" b="1" dirty="0">
                <a:latin typeface="+mn-lt"/>
              </a:rPr>
              <a:t>команди</a:t>
            </a:r>
            <a:r>
              <a:rPr lang="uk-UA" sz="2200" dirty="0">
                <a:latin typeface="+mn-lt"/>
              </a:rPr>
              <a:t>:</a:t>
            </a:r>
          </a:p>
          <a:p>
            <a:r>
              <a:rPr lang="uk-UA" sz="2200" b="1" dirty="0">
                <a:latin typeface="+mn-lt"/>
              </a:rPr>
              <a:t>      </a:t>
            </a:r>
            <a:r>
              <a:rPr lang="uk-UA" sz="2200" dirty="0">
                <a:latin typeface="+mn-lt"/>
              </a:rPr>
              <a:t>робоча група по впровадженню стандарту  </a:t>
            </a:r>
          </a:p>
          <a:p>
            <a:r>
              <a:rPr lang="uk-UA" sz="2200" dirty="0">
                <a:latin typeface="+mn-lt"/>
              </a:rPr>
              <a:t>      «Зелений офіс» до складу якої входять </a:t>
            </a:r>
          </a:p>
          <a:p>
            <a:r>
              <a:rPr lang="uk-UA" sz="2200" dirty="0">
                <a:latin typeface="+mn-lt"/>
              </a:rPr>
              <a:t>      в</a:t>
            </a:r>
            <a:r>
              <a:rPr lang="uk-UA" altLang="ru-RU" sz="2200" dirty="0">
                <a:latin typeface="+mn-lt"/>
              </a:rPr>
              <a:t>ідповідальні особи за екологічні аспекти діяльності.</a:t>
            </a:r>
          </a:p>
          <a:p>
            <a:pPr marL="342900" indent="-342900">
              <a:buFont typeface="+mj-lt"/>
              <a:buAutoNum type="arabicPeriod"/>
            </a:pPr>
            <a:endParaRPr lang="uk-UA" altLang="ru-RU" sz="2200" dirty="0">
              <a:latin typeface="+mn-lt"/>
            </a:endParaRPr>
          </a:p>
          <a:p>
            <a:r>
              <a:rPr lang="uk-UA" altLang="ru-RU" sz="2200" dirty="0">
                <a:latin typeface="+mn-lt"/>
              </a:rPr>
              <a:t>3.   Проведення внутрішнього аудиту і оцінка потенціалу</a:t>
            </a:r>
          </a:p>
          <a:p>
            <a:pPr marL="342900" indent="-342900">
              <a:buFont typeface="+mj-lt"/>
              <a:buAutoNum type="arabicPeriod"/>
            </a:pPr>
            <a:endParaRPr lang="uk-UA" altLang="ru-RU" sz="2200" dirty="0">
              <a:latin typeface="+mn-lt"/>
            </a:endParaRPr>
          </a:p>
          <a:p>
            <a:r>
              <a:rPr lang="uk-UA" altLang="ru-RU" sz="2200" dirty="0">
                <a:latin typeface="+mn-lt"/>
              </a:rPr>
              <a:t>4.   Розроблення і схвалення екологічної політики</a:t>
            </a:r>
          </a:p>
          <a:p>
            <a:pPr marL="342900" indent="-342900">
              <a:buFont typeface="+mj-lt"/>
              <a:buAutoNum type="arabicPeriod"/>
            </a:pPr>
            <a:endParaRPr lang="uk-UA" altLang="ru-RU" sz="2200" dirty="0">
              <a:latin typeface="+mn-lt"/>
            </a:endParaRPr>
          </a:p>
          <a:p>
            <a:pPr marL="342900" indent="-342900">
              <a:buAutoNum type="arabicPeriod" startAt="5"/>
            </a:pPr>
            <a:r>
              <a:rPr lang="uk-UA" altLang="ru-RU" sz="2200" dirty="0">
                <a:latin typeface="+mn-lt"/>
              </a:rPr>
              <a:t>Розроблення і схвалення плану заходів, </a:t>
            </a:r>
          </a:p>
          <a:p>
            <a:r>
              <a:rPr lang="uk-UA" altLang="ru-RU" sz="2200" dirty="0">
                <a:latin typeface="+mn-lt"/>
              </a:rPr>
              <a:t>     спрямованих на досягнення Цілей екологічної політики</a:t>
            </a:r>
          </a:p>
          <a:p>
            <a:pPr marL="342900" indent="-342900">
              <a:buFont typeface="+mj-lt"/>
              <a:buAutoNum type="arabicPeriod"/>
            </a:pPr>
            <a:endParaRPr lang="uk-UA" altLang="ru-RU" sz="2200" dirty="0">
              <a:latin typeface="+mn-lt"/>
            </a:endParaRPr>
          </a:p>
          <a:p>
            <a:r>
              <a:rPr lang="uk-UA" altLang="ru-RU" sz="2200" dirty="0">
                <a:latin typeface="+mn-lt"/>
              </a:rPr>
              <a:t>6.   Реалізація заходів та оцінювання їх результативності</a:t>
            </a:r>
            <a:endParaRPr lang="uk-UA" sz="2200" b="1" dirty="0">
              <a:latin typeface="+mn-lt"/>
            </a:endParaRPr>
          </a:p>
          <a:p>
            <a:pPr algn="ctr"/>
            <a:endParaRPr lang="uk-UA" b="1" dirty="0"/>
          </a:p>
          <a:p>
            <a:pPr algn="ctr"/>
            <a:endParaRPr lang="ru-RU" dirty="0"/>
          </a:p>
        </p:txBody>
      </p:sp>
      <p:pic>
        <p:nvPicPr>
          <p:cNvPr id="4" name="Рисунок 3"/>
          <p:cNvPicPr>
            <a:picLocks noChangeAspect="1"/>
          </p:cNvPicPr>
          <p:nvPr/>
        </p:nvPicPr>
        <p:blipFill>
          <a:blip r:embed="rId2"/>
          <a:stretch>
            <a:fillRect/>
          </a:stretch>
        </p:blipFill>
        <p:spPr>
          <a:xfrm>
            <a:off x="8636453" y="1391979"/>
            <a:ext cx="2543175" cy="1466850"/>
          </a:xfrm>
          <a:prstGeom prst="rect">
            <a:avLst/>
          </a:prstGeom>
        </p:spPr>
      </p:pic>
      <p:pic>
        <p:nvPicPr>
          <p:cNvPr id="6" name="Рисунок 5"/>
          <p:cNvPicPr>
            <a:picLocks noChangeAspect="1"/>
          </p:cNvPicPr>
          <p:nvPr/>
        </p:nvPicPr>
        <p:blipFill>
          <a:blip r:embed="rId3"/>
          <a:stretch>
            <a:fillRect/>
          </a:stretch>
        </p:blipFill>
        <p:spPr>
          <a:xfrm>
            <a:off x="7932929" y="3358211"/>
            <a:ext cx="1647825" cy="1371600"/>
          </a:xfrm>
          <a:prstGeom prst="rect">
            <a:avLst/>
          </a:prstGeom>
        </p:spPr>
      </p:pic>
      <p:pic>
        <p:nvPicPr>
          <p:cNvPr id="8" name="Рисунок 7"/>
          <p:cNvPicPr>
            <a:picLocks noChangeAspect="1"/>
          </p:cNvPicPr>
          <p:nvPr/>
        </p:nvPicPr>
        <p:blipFill>
          <a:blip r:embed="rId4"/>
          <a:stretch>
            <a:fillRect/>
          </a:stretch>
        </p:blipFill>
        <p:spPr>
          <a:xfrm>
            <a:off x="9711382" y="4849554"/>
            <a:ext cx="2047875" cy="1123950"/>
          </a:xfrm>
          <a:prstGeom prst="rect">
            <a:avLst/>
          </a:prstGeom>
        </p:spPr>
      </p:pic>
      <p:pic>
        <p:nvPicPr>
          <p:cNvPr id="12" name="Рисунок 11"/>
          <p:cNvPicPr>
            <a:picLocks noChangeAspect="1"/>
          </p:cNvPicPr>
          <p:nvPr/>
        </p:nvPicPr>
        <p:blipFill>
          <a:blip r:embed="rId5"/>
          <a:stretch>
            <a:fillRect/>
          </a:stretch>
        </p:blipFill>
        <p:spPr>
          <a:xfrm>
            <a:off x="10123715" y="3066888"/>
            <a:ext cx="1774371" cy="1574607"/>
          </a:xfrm>
          <a:prstGeom prst="rect">
            <a:avLst/>
          </a:prstGeom>
        </p:spPr>
      </p:pic>
    </p:spTree>
    <p:extLst>
      <p:ext uri="{BB962C8B-B14F-4D97-AF65-F5344CB8AC3E}">
        <p14:creationId xmlns:p14="http://schemas.microsoft.com/office/powerpoint/2010/main" val="305003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83A7F5F2-81A0-4627-AB4A-D85984F647C9}"/>
              </a:ext>
            </a:extLst>
          </p:cNvPr>
          <p:cNvSpPr/>
          <p:nvPr/>
        </p:nvSpPr>
        <p:spPr bwMode="auto">
          <a:xfrm>
            <a:off x="0" y="247672"/>
            <a:ext cx="12243515" cy="615950"/>
          </a:xfrm>
          <a:prstGeom prst="rect">
            <a:avLst/>
          </a:prstGeom>
          <a:solidFill>
            <a:srgbClr val="2FA3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4">
            <a:extLst>
              <a:ext uri="{FF2B5EF4-FFF2-40B4-BE49-F238E27FC236}">
                <a16:creationId xmlns:a16="http://schemas.microsoft.com/office/drawing/2014/main" id="{AEA336B6-91F6-4959-899B-B162CE3B0BBE}"/>
              </a:ext>
            </a:extLst>
          </p:cNvPr>
          <p:cNvSpPr txBox="1">
            <a:spLocks noChangeArrowheads="1"/>
          </p:cNvSpPr>
          <p:nvPr/>
        </p:nvSpPr>
        <p:spPr bwMode="auto">
          <a:xfrm>
            <a:off x="0" y="293854"/>
            <a:ext cx="12295030"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b="1" dirty="0">
                <a:solidFill>
                  <a:schemeClr val="bg1"/>
                </a:solidFill>
              </a:rPr>
              <a:t>ОРІЄНТОВНІ ЦІЛІ ЕКОЛОГІЧНОЇ ПОЛІТИКИ </a:t>
            </a:r>
            <a:endParaRPr lang="ru-RU" altLang="en-US" b="1" dirty="0">
              <a:solidFill>
                <a:schemeClr val="bg1"/>
              </a:solidFill>
              <a:latin typeface="+mn-lt"/>
            </a:endParaRPr>
          </a:p>
        </p:txBody>
      </p:sp>
      <p:sp>
        <p:nvSpPr>
          <p:cNvPr id="32772" name="Rectangle 2"/>
          <p:cNvSpPr>
            <a:spLocks noChangeArrowheads="1"/>
          </p:cNvSpPr>
          <p:nvPr/>
        </p:nvSpPr>
        <p:spPr bwMode="auto">
          <a:xfrm>
            <a:off x="2238375" y="4845050"/>
            <a:ext cx="22860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FontTx/>
              <a:buNone/>
            </a:pPr>
            <a:r>
              <a:rPr lang="uk-UA" altLang="en-US" sz="2600" dirty="0">
                <a:cs typeface="Times New Roman" panose="02020603050405020304" pitchFamily="18" charset="0"/>
              </a:rPr>
              <a:t>Заощаджувати</a:t>
            </a:r>
            <a:endParaRPr lang="en-US" altLang="en-US" sz="2600" dirty="0">
              <a:cs typeface="Times New Roman" panose="02020603050405020304" pitchFamily="18" charset="0"/>
            </a:endParaRPr>
          </a:p>
          <a:p>
            <a:pPr algn="ctr">
              <a:lnSpc>
                <a:spcPct val="115000"/>
              </a:lnSpc>
              <a:spcBef>
                <a:spcPct val="0"/>
              </a:spcBef>
              <a:buFontTx/>
              <a:buNone/>
            </a:pPr>
            <a:r>
              <a:rPr lang="uk-UA" altLang="en-US" sz="2600" dirty="0">
                <a:cs typeface="Times New Roman" panose="02020603050405020304" pitchFamily="18" charset="0"/>
              </a:rPr>
              <a:t>енергію</a:t>
            </a:r>
            <a:endParaRPr lang="ru-RU" altLang="en-US" sz="2600" dirty="0">
              <a:cs typeface="Times New Roman" panose="02020603050405020304" pitchFamily="18" charset="0"/>
            </a:endParaRPr>
          </a:p>
        </p:txBody>
      </p:sp>
      <p:sp>
        <p:nvSpPr>
          <p:cNvPr id="32773" name="Rectangle 6"/>
          <p:cNvSpPr>
            <a:spLocks noChangeArrowheads="1"/>
          </p:cNvSpPr>
          <p:nvPr/>
        </p:nvSpPr>
        <p:spPr bwMode="auto">
          <a:xfrm>
            <a:off x="403049" y="3398838"/>
            <a:ext cx="1645002" cy="147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FontTx/>
              <a:buNone/>
            </a:pPr>
            <a:r>
              <a:rPr lang="uk-UA" altLang="en-US" sz="2600" dirty="0">
                <a:cs typeface="Times New Roman" panose="02020603050405020304" pitchFamily="18" charset="0"/>
              </a:rPr>
              <a:t>Зменшити</a:t>
            </a:r>
            <a:endParaRPr lang="en-US" altLang="en-US" sz="2600" dirty="0">
              <a:cs typeface="Times New Roman" panose="02020603050405020304" pitchFamily="18" charset="0"/>
            </a:endParaRPr>
          </a:p>
          <a:p>
            <a:pPr algn="ctr">
              <a:lnSpc>
                <a:spcPct val="115000"/>
              </a:lnSpc>
              <a:spcBef>
                <a:spcPct val="0"/>
              </a:spcBef>
              <a:buFontTx/>
              <a:buNone/>
            </a:pPr>
            <a:r>
              <a:rPr lang="uk-UA" altLang="en-US" sz="2600" dirty="0">
                <a:cs typeface="Times New Roman" panose="02020603050405020304" pitchFamily="18" charset="0"/>
              </a:rPr>
              <a:t>кількість</a:t>
            </a:r>
            <a:endParaRPr lang="en-US" altLang="en-US" sz="2600" dirty="0">
              <a:cs typeface="Times New Roman" panose="02020603050405020304" pitchFamily="18" charset="0"/>
            </a:endParaRPr>
          </a:p>
          <a:p>
            <a:pPr algn="ctr">
              <a:lnSpc>
                <a:spcPct val="115000"/>
              </a:lnSpc>
              <a:spcBef>
                <a:spcPct val="0"/>
              </a:spcBef>
              <a:buFontTx/>
              <a:buNone/>
            </a:pPr>
            <a:r>
              <a:rPr lang="uk-UA" altLang="en-US" sz="2600" dirty="0">
                <a:cs typeface="Times New Roman" panose="02020603050405020304" pitchFamily="18" charset="0"/>
              </a:rPr>
              <a:t>відходів</a:t>
            </a:r>
            <a:endParaRPr lang="ru-RU" altLang="en-US" sz="2600" dirty="0">
              <a:cs typeface="Times New Roman" panose="02020603050405020304" pitchFamily="18" charset="0"/>
            </a:endParaRPr>
          </a:p>
        </p:txBody>
      </p:sp>
      <p:sp>
        <p:nvSpPr>
          <p:cNvPr id="32774" name="Rectangle 7"/>
          <p:cNvSpPr>
            <a:spLocks noChangeArrowheads="1"/>
          </p:cNvSpPr>
          <p:nvPr/>
        </p:nvSpPr>
        <p:spPr bwMode="auto">
          <a:xfrm>
            <a:off x="4524375" y="3521075"/>
            <a:ext cx="22860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FontTx/>
              <a:buNone/>
            </a:pPr>
            <a:r>
              <a:rPr lang="uk-UA" altLang="en-US" sz="2600" dirty="0">
                <a:cs typeface="Times New Roman" panose="02020603050405020304" pitchFamily="18" charset="0"/>
              </a:rPr>
              <a:t>Заощаджувати</a:t>
            </a:r>
            <a:endParaRPr lang="en-US" altLang="en-US" sz="2600" dirty="0">
              <a:cs typeface="Times New Roman" panose="02020603050405020304" pitchFamily="18" charset="0"/>
            </a:endParaRPr>
          </a:p>
          <a:p>
            <a:pPr algn="ctr">
              <a:lnSpc>
                <a:spcPct val="115000"/>
              </a:lnSpc>
              <a:spcBef>
                <a:spcPct val="0"/>
              </a:spcBef>
              <a:buFontTx/>
              <a:buNone/>
            </a:pPr>
            <a:r>
              <a:rPr lang="uk-UA" altLang="en-US" sz="2600" dirty="0">
                <a:cs typeface="Times New Roman" panose="02020603050405020304" pitchFamily="18" charset="0"/>
              </a:rPr>
              <a:t>воду</a:t>
            </a:r>
            <a:endParaRPr lang="ru-RU" altLang="en-US" sz="2600" dirty="0">
              <a:cs typeface="Times New Roman" panose="02020603050405020304" pitchFamily="18" charset="0"/>
            </a:endParaRPr>
          </a:p>
        </p:txBody>
      </p:sp>
      <p:sp>
        <p:nvSpPr>
          <p:cNvPr id="32775" name="Rectangle 8"/>
          <p:cNvSpPr>
            <a:spLocks noChangeArrowheads="1"/>
          </p:cNvSpPr>
          <p:nvPr/>
        </p:nvSpPr>
        <p:spPr bwMode="auto">
          <a:xfrm>
            <a:off x="6925208" y="4614863"/>
            <a:ext cx="2129365" cy="10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FontTx/>
              <a:buNone/>
            </a:pPr>
            <a:r>
              <a:rPr lang="uk-UA" altLang="en-US" sz="2600" dirty="0">
                <a:cs typeface="Times New Roman" panose="02020603050405020304" pitchFamily="18" charset="0"/>
              </a:rPr>
              <a:t>Сталі публічні</a:t>
            </a:r>
          </a:p>
          <a:p>
            <a:pPr algn="ctr">
              <a:lnSpc>
                <a:spcPct val="115000"/>
              </a:lnSpc>
              <a:spcBef>
                <a:spcPct val="0"/>
              </a:spcBef>
              <a:buFontTx/>
              <a:buNone/>
            </a:pPr>
            <a:r>
              <a:rPr lang="uk-UA" altLang="en-US" sz="2600" dirty="0">
                <a:cs typeface="Times New Roman" panose="02020603050405020304" pitchFamily="18" charset="0"/>
              </a:rPr>
              <a:t>закупівлі</a:t>
            </a:r>
            <a:endParaRPr lang="ru-RU" altLang="en-US" sz="2600" dirty="0">
              <a:cs typeface="Times New Roman" panose="02020603050405020304" pitchFamily="18" charset="0"/>
            </a:endParaRPr>
          </a:p>
        </p:txBody>
      </p:sp>
      <p:sp>
        <p:nvSpPr>
          <p:cNvPr id="32776" name="Rectangle 9"/>
          <p:cNvSpPr>
            <a:spLocks noChangeArrowheads="1"/>
          </p:cNvSpPr>
          <p:nvPr/>
        </p:nvSpPr>
        <p:spPr bwMode="auto">
          <a:xfrm>
            <a:off x="9437688" y="3384550"/>
            <a:ext cx="2422525" cy="193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FontTx/>
              <a:buNone/>
            </a:pPr>
            <a:r>
              <a:rPr lang="uk-UA" altLang="en-US" sz="2600" dirty="0">
                <a:cs typeface="Times New Roman" panose="02020603050405020304" pitchFamily="18" charset="0"/>
              </a:rPr>
              <a:t>Інформування</a:t>
            </a:r>
          </a:p>
          <a:p>
            <a:pPr algn="ctr">
              <a:lnSpc>
                <a:spcPct val="115000"/>
              </a:lnSpc>
              <a:spcBef>
                <a:spcPct val="0"/>
              </a:spcBef>
              <a:buFontTx/>
              <a:buNone/>
            </a:pPr>
            <a:r>
              <a:rPr lang="uk-UA" altLang="en-US" sz="2600" dirty="0">
                <a:cs typeface="Times New Roman" panose="02020603050405020304" pitchFamily="18" charset="0"/>
              </a:rPr>
              <a:t>і залучення </a:t>
            </a:r>
          </a:p>
          <a:p>
            <a:pPr algn="ctr">
              <a:lnSpc>
                <a:spcPct val="115000"/>
              </a:lnSpc>
              <a:spcBef>
                <a:spcPct val="0"/>
              </a:spcBef>
              <a:buFontTx/>
              <a:buNone/>
            </a:pPr>
            <a:r>
              <a:rPr lang="uk-UA" altLang="en-US" sz="2600" dirty="0">
                <a:cs typeface="Times New Roman" panose="02020603050405020304" pitchFamily="18" charset="0"/>
              </a:rPr>
              <a:t>всіх працівників </a:t>
            </a:r>
            <a:endParaRPr lang="ru-RU" altLang="en-US" sz="2600" dirty="0">
              <a:cs typeface="Times New Roman" panose="02020603050405020304" pitchFamily="18" charset="0"/>
            </a:endParaRPr>
          </a:p>
        </p:txBody>
      </p:sp>
      <p:pic>
        <p:nvPicPr>
          <p:cNvPr id="32777" name="Graphic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60525"/>
            <a:ext cx="1627188"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Graphic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349500"/>
            <a:ext cx="14986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Graphic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9950" y="2530475"/>
            <a:ext cx="1538288"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D8E0A352-D7E7-4D4A-918F-D09A69B3DD60}"/>
              </a:ext>
            </a:extLst>
          </p:cNvPr>
          <p:cNvSpPr/>
          <p:nvPr/>
        </p:nvSpPr>
        <p:spPr bwMode="auto">
          <a:xfrm>
            <a:off x="0" y="6403975"/>
            <a:ext cx="457200" cy="454025"/>
          </a:xfrm>
          <a:prstGeom prst="rect">
            <a:avLst/>
          </a:prstGeom>
          <a:solidFill>
            <a:srgbClr val="2FA3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9343"/>
              </a:solidFill>
            </a:endParaRPr>
          </a:p>
        </p:txBody>
      </p:sp>
      <p:sp>
        <p:nvSpPr>
          <p:cNvPr id="20" name="Rectangle 19">
            <a:extLst>
              <a:ext uri="{FF2B5EF4-FFF2-40B4-BE49-F238E27FC236}">
                <a16:creationId xmlns:a16="http://schemas.microsoft.com/office/drawing/2014/main" id="{5FCC6461-1C21-4EB4-81CA-1B919D37D56B}"/>
              </a:ext>
            </a:extLst>
          </p:cNvPr>
          <p:cNvSpPr/>
          <p:nvPr/>
        </p:nvSpPr>
        <p:spPr bwMode="auto">
          <a:xfrm>
            <a:off x="4953000" y="6419850"/>
            <a:ext cx="457200" cy="454025"/>
          </a:xfrm>
          <a:prstGeom prst="rect">
            <a:avLst/>
          </a:prstGeom>
          <a:solidFill>
            <a:srgbClr val="2FA3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9343"/>
              </a:solidFill>
            </a:endParaRPr>
          </a:p>
        </p:txBody>
      </p:sp>
      <p:sp>
        <p:nvSpPr>
          <p:cNvPr id="21" name="Rectangle 20">
            <a:extLst>
              <a:ext uri="{FF2B5EF4-FFF2-40B4-BE49-F238E27FC236}">
                <a16:creationId xmlns:a16="http://schemas.microsoft.com/office/drawing/2014/main" id="{9D911EB3-1CFE-40FD-A300-366DD96FCFE0}"/>
              </a:ext>
            </a:extLst>
          </p:cNvPr>
          <p:cNvSpPr/>
          <p:nvPr/>
        </p:nvSpPr>
        <p:spPr bwMode="auto">
          <a:xfrm>
            <a:off x="5410200" y="5983288"/>
            <a:ext cx="457200" cy="454025"/>
          </a:xfrm>
          <a:prstGeom prst="rect">
            <a:avLst/>
          </a:prstGeom>
          <a:solidFill>
            <a:srgbClr val="2FA3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9343"/>
              </a:solidFill>
            </a:endParaRPr>
          </a:p>
        </p:txBody>
      </p:sp>
      <p:pic>
        <p:nvPicPr>
          <p:cNvPr id="32784" name="Graphic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63" y="1512093"/>
            <a:ext cx="1544638"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информация бесплатно значок из Universal ic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57" y="1443309"/>
            <a:ext cx="1812382" cy="181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56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333375"/>
            <a:ext cx="7791450" cy="584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3197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134" name="Google Shape;134;p19"/>
          <p:cNvSpPr txBox="1"/>
          <p:nvPr/>
        </p:nvSpPr>
        <p:spPr>
          <a:xfrm>
            <a:off x="576900" y="420500"/>
            <a:ext cx="7761600" cy="657600"/>
          </a:xfrm>
          <a:prstGeom prst="rect">
            <a:avLst/>
          </a:prstGeom>
          <a:noFill/>
          <a:ln>
            <a:noFill/>
          </a:ln>
        </p:spPr>
        <p:txBody>
          <a:bodyPr spcFirstLastPara="1" wrap="square" lIns="91413" tIns="91413" rIns="91413" bIns="91413" anchor="b" anchorCtr="0">
            <a:noAutofit/>
          </a:bodyPr>
          <a:lstStyle/>
          <a:p>
            <a:pPr>
              <a:spcBef>
                <a:spcPts val="0"/>
              </a:spcBef>
              <a:spcAft>
                <a:spcPts val="0"/>
              </a:spcAft>
              <a:buClr>
                <a:srgbClr val="454F5B"/>
              </a:buClr>
              <a:buSzPts val="5700"/>
            </a:pPr>
            <a:r>
              <a:rPr lang="uk-UA" sz="2850" b="1" dirty="0">
                <a:solidFill>
                  <a:srgbClr val="454F5B"/>
                </a:solidFill>
                <a:latin typeface="Montserrat"/>
                <a:ea typeface="Montserrat"/>
                <a:cs typeface="Montserrat"/>
                <a:sym typeface="Montserrat"/>
              </a:rPr>
              <a:t>ПЛАН ЗАХОДІВ</a:t>
            </a:r>
            <a:endParaRPr dirty="0"/>
          </a:p>
        </p:txBody>
      </p:sp>
      <p:sp>
        <p:nvSpPr>
          <p:cNvPr id="135" name="Google Shape;135;p19"/>
          <p:cNvSpPr/>
          <p:nvPr/>
        </p:nvSpPr>
        <p:spPr>
          <a:xfrm>
            <a:off x="3730563" y="3392700"/>
            <a:ext cx="7810350" cy="60900"/>
          </a:xfrm>
          <a:prstGeom prst="rect">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p>
        </p:txBody>
      </p:sp>
      <p:sp>
        <p:nvSpPr>
          <p:cNvPr id="136" name="Google Shape;136;p19"/>
          <p:cNvSpPr/>
          <p:nvPr/>
        </p:nvSpPr>
        <p:spPr>
          <a:xfrm>
            <a:off x="2196335" y="3400500"/>
            <a:ext cx="1547550" cy="57000"/>
          </a:xfrm>
          <a:prstGeom prst="rect">
            <a:avLst/>
          </a:prstGeom>
          <a:solidFill>
            <a:srgbClr val="3963E0"/>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p>
        </p:txBody>
      </p:sp>
      <p:sp>
        <p:nvSpPr>
          <p:cNvPr id="137" name="Google Shape;137;p19"/>
          <p:cNvSpPr/>
          <p:nvPr/>
        </p:nvSpPr>
        <p:spPr>
          <a:xfrm>
            <a:off x="2166915" y="3314297"/>
            <a:ext cx="213750" cy="213750"/>
          </a:xfrm>
          <a:prstGeom prst="ellipse">
            <a:avLst/>
          </a:prstGeom>
          <a:solidFill>
            <a:srgbClr val="3963E0"/>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38" name="Google Shape;138;p19"/>
          <p:cNvSpPr/>
          <p:nvPr/>
        </p:nvSpPr>
        <p:spPr>
          <a:xfrm>
            <a:off x="7131090" y="3314283"/>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39" name="Google Shape;139;p19"/>
          <p:cNvSpPr/>
          <p:nvPr/>
        </p:nvSpPr>
        <p:spPr>
          <a:xfrm>
            <a:off x="7989440" y="3314283"/>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40" name="Google Shape;140;p19"/>
          <p:cNvSpPr/>
          <p:nvPr/>
        </p:nvSpPr>
        <p:spPr>
          <a:xfrm>
            <a:off x="9773176" y="3314283"/>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41" name="Google Shape;141;p19"/>
          <p:cNvSpPr/>
          <p:nvPr/>
        </p:nvSpPr>
        <p:spPr>
          <a:xfrm>
            <a:off x="10592715" y="3314297"/>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42" name="Google Shape;142;p19"/>
          <p:cNvSpPr/>
          <p:nvPr/>
        </p:nvSpPr>
        <p:spPr>
          <a:xfrm>
            <a:off x="2849911" y="3314283"/>
            <a:ext cx="213750" cy="213750"/>
          </a:xfrm>
          <a:prstGeom prst="ellipse">
            <a:avLst/>
          </a:prstGeom>
          <a:solidFill>
            <a:srgbClr val="3963E0"/>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p>
        </p:txBody>
      </p:sp>
      <p:sp>
        <p:nvSpPr>
          <p:cNvPr id="143" name="Google Shape;143;p19"/>
          <p:cNvSpPr/>
          <p:nvPr/>
        </p:nvSpPr>
        <p:spPr>
          <a:xfrm>
            <a:off x="3640853" y="3314283"/>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p>
        </p:txBody>
      </p:sp>
      <p:sp>
        <p:nvSpPr>
          <p:cNvPr id="144" name="Google Shape;144;p19"/>
          <p:cNvSpPr/>
          <p:nvPr/>
        </p:nvSpPr>
        <p:spPr>
          <a:xfrm>
            <a:off x="4460588" y="3314297"/>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p>
        </p:txBody>
      </p:sp>
      <p:sp>
        <p:nvSpPr>
          <p:cNvPr id="145" name="Google Shape;145;p19"/>
          <p:cNvSpPr/>
          <p:nvPr/>
        </p:nvSpPr>
        <p:spPr>
          <a:xfrm>
            <a:off x="5280322" y="3314297"/>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46" name="Google Shape;146;p19"/>
          <p:cNvSpPr/>
          <p:nvPr/>
        </p:nvSpPr>
        <p:spPr>
          <a:xfrm>
            <a:off x="6205721" y="3294878"/>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47" name="Google Shape;147;p19"/>
          <p:cNvSpPr/>
          <p:nvPr/>
        </p:nvSpPr>
        <p:spPr>
          <a:xfrm>
            <a:off x="8881315" y="3310829"/>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48" name="Google Shape;148;p19"/>
          <p:cNvSpPr/>
          <p:nvPr/>
        </p:nvSpPr>
        <p:spPr>
          <a:xfrm>
            <a:off x="11412267" y="3294892"/>
            <a:ext cx="213750" cy="213750"/>
          </a:xfrm>
          <a:prstGeom prst="ellipse">
            <a:avLst/>
          </a:prstGeom>
          <a:solidFill>
            <a:srgbClr val="26C6DA"/>
          </a:solidFill>
          <a:ln>
            <a:noFill/>
          </a:ln>
        </p:spPr>
        <p:txBody>
          <a:bodyPr spcFirstLastPara="1" wrap="square" lIns="0" tIns="0" rIns="0" bIns="0" anchor="ctr" anchorCtr="0">
            <a:noAutofit/>
          </a:bodyPr>
          <a:lstStyle/>
          <a:p>
            <a:pPr>
              <a:spcBef>
                <a:spcPts val="0"/>
              </a:spcBef>
              <a:spcAft>
                <a:spcPts val="0"/>
              </a:spcAft>
              <a:buClr>
                <a:srgbClr val="000000"/>
              </a:buClr>
              <a:buSzPts val="2800"/>
            </a:pPr>
            <a:endParaRPr sz="1400">
              <a:solidFill>
                <a:srgbClr val="000000"/>
              </a:solidFill>
              <a:latin typeface="Arial"/>
              <a:ea typeface="Arial"/>
              <a:cs typeface="Arial"/>
              <a:sym typeface="Arial"/>
            </a:endParaRPr>
          </a:p>
        </p:txBody>
      </p:sp>
      <p:sp>
        <p:nvSpPr>
          <p:cNvPr id="149" name="Google Shape;149;p19"/>
          <p:cNvSpPr txBox="1"/>
          <p:nvPr/>
        </p:nvSpPr>
        <p:spPr>
          <a:xfrm>
            <a:off x="249438" y="3220975"/>
            <a:ext cx="1754400" cy="1679017"/>
          </a:xfrm>
          <a:prstGeom prst="rect">
            <a:avLst/>
          </a:prstGeom>
          <a:solidFill>
            <a:srgbClr val="3963E0"/>
          </a:solidFill>
          <a:ln>
            <a:noFill/>
          </a:ln>
        </p:spPr>
        <p:txBody>
          <a:bodyPr spcFirstLastPara="1" wrap="square" lIns="91413" tIns="91413" rIns="91413" bIns="91413" anchor="t" anchorCtr="0">
            <a:noAutofit/>
          </a:bodyPr>
          <a:lstStyle/>
          <a:p>
            <a:pPr lvl="0" algn="ctr">
              <a:lnSpc>
                <a:spcPct val="115000"/>
              </a:lnSpc>
              <a:buClr>
                <a:srgbClr val="FFFFFF"/>
              </a:buClr>
              <a:buSzPts val="2800"/>
            </a:pPr>
            <a:r>
              <a:rPr lang="uk-UA" sz="1400" b="1" dirty="0">
                <a:solidFill>
                  <a:srgbClr val="FFFFFF"/>
                </a:solidFill>
                <a:latin typeface="Montserrat"/>
                <a:ea typeface="Montserrat"/>
                <a:cs typeface="Montserrat"/>
                <a:sym typeface="Montserrat"/>
              </a:rPr>
              <a:t>Твердо вирішити рухатися в напрямку впровадження стандарту</a:t>
            </a:r>
            <a:endParaRPr lang="uk-UA" dirty="0"/>
          </a:p>
        </p:txBody>
      </p:sp>
      <p:sp>
        <p:nvSpPr>
          <p:cNvPr id="150" name="Google Shape;150;p19"/>
          <p:cNvSpPr txBox="1"/>
          <p:nvPr/>
        </p:nvSpPr>
        <p:spPr>
          <a:xfrm>
            <a:off x="3892721" y="2190966"/>
            <a:ext cx="2313000" cy="899603"/>
          </a:xfrm>
          <a:prstGeom prst="rect">
            <a:avLst/>
          </a:prstGeom>
          <a:solidFill>
            <a:srgbClr val="26C6DA"/>
          </a:solidFill>
          <a:ln>
            <a:noFill/>
          </a:ln>
        </p:spPr>
        <p:txBody>
          <a:bodyPr spcFirstLastPara="1" wrap="square" lIns="91413" tIns="91413" rIns="91413" bIns="91413" anchor="t" anchorCtr="0">
            <a:noAutofit/>
          </a:bodyPr>
          <a:lstStyle/>
          <a:p>
            <a:pPr>
              <a:lnSpc>
                <a:spcPct val="115000"/>
              </a:lnSpc>
              <a:spcBef>
                <a:spcPts val="0"/>
              </a:spcBef>
              <a:spcAft>
                <a:spcPts val="0"/>
              </a:spcAft>
              <a:buClr>
                <a:srgbClr val="FFFFFF"/>
              </a:buClr>
              <a:buSzPts val="2800"/>
            </a:pPr>
            <a:r>
              <a:rPr lang="uk-UA" sz="1400" b="1" dirty="0">
                <a:solidFill>
                  <a:srgbClr val="FFFFFF"/>
                </a:solidFill>
                <a:latin typeface="Montserrat"/>
                <a:ea typeface="Montserrat"/>
                <a:cs typeface="Montserrat"/>
                <a:sym typeface="Montserrat"/>
              </a:rPr>
              <a:t>Визначити відповідальних, провести аудит</a:t>
            </a:r>
            <a:endParaRPr dirty="0"/>
          </a:p>
        </p:txBody>
      </p:sp>
      <p:cxnSp>
        <p:nvCxnSpPr>
          <p:cNvPr id="151" name="Google Shape;151;p19"/>
          <p:cNvCxnSpPr/>
          <p:nvPr/>
        </p:nvCxnSpPr>
        <p:spPr>
          <a:xfrm flipH="1">
            <a:off x="2222752" y="3631187"/>
            <a:ext cx="19950" cy="1529100"/>
          </a:xfrm>
          <a:prstGeom prst="straightConnector1">
            <a:avLst/>
          </a:prstGeom>
          <a:noFill/>
          <a:ln w="25400" cap="flat" cmpd="sng">
            <a:solidFill>
              <a:srgbClr val="424242"/>
            </a:solidFill>
            <a:prstDash val="solid"/>
            <a:round/>
            <a:headEnd type="none" w="sm" len="sm"/>
            <a:tailEnd type="oval" w="med" len="med"/>
          </a:ln>
        </p:spPr>
      </p:cxnSp>
      <p:sp>
        <p:nvSpPr>
          <p:cNvPr id="152" name="Google Shape;152;p19"/>
          <p:cNvSpPr txBox="1"/>
          <p:nvPr/>
        </p:nvSpPr>
        <p:spPr>
          <a:xfrm>
            <a:off x="2332755" y="5160287"/>
            <a:ext cx="2104500" cy="523200"/>
          </a:xfrm>
          <a:prstGeom prst="rect">
            <a:avLst/>
          </a:prstGeom>
          <a:noFill/>
          <a:ln>
            <a:noFill/>
          </a:ln>
        </p:spPr>
        <p:txBody>
          <a:bodyPr spcFirstLastPara="1" wrap="square" lIns="91413" tIns="91413" rIns="91413" bIns="91413" anchor="ctr" anchorCtr="0">
            <a:noAutofit/>
          </a:bodyPr>
          <a:lstStyle/>
          <a:p>
            <a:pPr>
              <a:spcBef>
                <a:spcPts val="0"/>
              </a:spcBef>
              <a:spcAft>
                <a:spcPts val="0"/>
              </a:spcAft>
              <a:buClr>
                <a:srgbClr val="454F5B"/>
              </a:buClr>
              <a:buSzPts val="3600"/>
            </a:pPr>
            <a:r>
              <a:rPr lang="uk-UA" sz="2100" dirty="0">
                <a:solidFill>
                  <a:srgbClr val="454F5B"/>
                </a:solidFill>
                <a:latin typeface="Open Sans SemiBold"/>
                <a:ea typeface="Open Sans SemiBold"/>
                <a:cs typeface="Open Sans SemiBold"/>
                <a:sym typeface="Open Sans SemiBold"/>
              </a:rPr>
              <a:t>Червень 2020</a:t>
            </a:r>
            <a:endParaRPr sz="2100" dirty="0"/>
          </a:p>
        </p:txBody>
      </p:sp>
      <p:sp>
        <p:nvSpPr>
          <p:cNvPr id="153" name="Google Shape;153;p19"/>
          <p:cNvSpPr txBox="1"/>
          <p:nvPr/>
        </p:nvSpPr>
        <p:spPr>
          <a:xfrm>
            <a:off x="2341285" y="3606215"/>
            <a:ext cx="2313000" cy="966300"/>
          </a:xfrm>
          <a:prstGeom prst="rect">
            <a:avLst/>
          </a:prstGeom>
          <a:noFill/>
          <a:ln>
            <a:noFill/>
          </a:ln>
        </p:spPr>
        <p:txBody>
          <a:bodyPr spcFirstLastPara="1" wrap="square" lIns="91413" tIns="91413" rIns="91413" bIns="91413" anchor="t" anchorCtr="0">
            <a:noAutofit/>
          </a:bodyPr>
          <a:lstStyle/>
          <a:p>
            <a:pPr>
              <a:lnSpc>
                <a:spcPct val="115000"/>
              </a:lnSpc>
              <a:spcBef>
                <a:spcPts val="0"/>
              </a:spcBef>
              <a:spcAft>
                <a:spcPts val="0"/>
              </a:spcAft>
              <a:buClr>
                <a:srgbClr val="424242"/>
              </a:buClr>
              <a:buSzPts val="2184"/>
            </a:pPr>
            <a:r>
              <a:rPr lang="uk-UA" sz="1250" dirty="0">
                <a:solidFill>
                  <a:srgbClr val="424242"/>
                </a:solidFill>
                <a:latin typeface="Montserrat"/>
                <a:ea typeface="Montserrat"/>
                <a:cs typeface="Montserrat"/>
                <a:sym typeface="Montserrat"/>
              </a:rPr>
              <a:t>Сформувати РГ, уважно вивчити вимоги стандарту, визначити ролі та  самостійні кроки, залучення спеціалістів, отримання сертифікату</a:t>
            </a:r>
          </a:p>
        </p:txBody>
      </p:sp>
      <p:sp>
        <p:nvSpPr>
          <p:cNvPr id="154" name="Google Shape;154;p19"/>
          <p:cNvSpPr txBox="1"/>
          <p:nvPr/>
        </p:nvSpPr>
        <p:spPr>
          <a:xfrm>
            <a:off x="3832354" y="879541"/>
            <a:ext cx="2031000" cy="584850"/>
          </a:xfrm>
          <a:prstGeom prst="rect">
            <a:avLst/>
          </a:prstGeom>
          <a:noFill/>
          <a:ln>
            <a:noFill/>
          </a:ln>
        </p:spPr>
        <p:txBody>
          <a:bodyPr spcFirstLastPara="1" wrap="square" lIns="45700" tIns="45700" rIns="45700" bIns="45700" anchor="ctr" anchorCtr="0">
            <a:noAutofit/>
          </a:bodyPr>
          <a:lstStyle/>
          <a:p>
            <a:pPr>
              <a:spcBef>
                <a:spcPts val="0"/>
              </a:spcBef>
              <a:spcAft>
                <a:spcPts val="0"/>
              </a:spcAft>
              <a:buClr>
                <a:srgbClr val="454F5B"/>
              </a:buClr>
              <a:buSzPts val="3800"/>
            </a:pPr>
            <a:r>
              <a:rPr lang="uk-UA" sz="2100" dirty="0">
                <a:solidFill>
                  <a:srgbClr val="454F5B"/>
                </a:solidFill>
                <a:latin typeface="Open Sans SemiBold"/>
                <a:ea typeface="Open Sans SemiBold"/>
                <a:cs typeface="Open Sans SemiBold"/>
                <a:sym typeface="Open Sans SemiBold"/>
              </a:rPr>
              <a:t>Липень 2020</a:t>
            </a:r>
            <a:endParaRPr sz="2100" dirty="0"/>
          </a:p>
        </p:txBody>
      </p:sp>
      <p:sp>
        <p:nvSpPr>
          <p:cNvPr id="155" name="Google Shape;155;p19"/>
          <p:cNvSpPr txBox="1"/>
          <p:nvPr/>
        </p:nvSpPr>
        <p:spPr>
          <a:xfrm>
            <a:off x="3854603" y="1400227"/>
            <a:ext cx="2764050" cy="716100"/>
          </a:xfrm>
          <a:prstGeom prst="rect">
            <a:avLst/>
          </a:prstGeom>
          <a:noFill/>
          <a:ln>
            <a:noFill/>
          </a:ln>
        </p:spPr>
        <p:txBody>
          <a:bodyPr spcFirstLastPara="1" wrap="square" lIns="45700" tIns="45700" rIns="45700" bIns="45700" anchor="t" anchorCtr="0">
            <a:noAutofit/>
          </a:bodyPr>
          <a:lstStyle/>
          <a:p>
            <a:pPr>
              <a:lnSpc>
                <a:spcPct val="115000"/>
              </a:lnSpc>
              <a:spcBef>
                <a:spcPts val="0"/>
              </a:spcBef>
              <a:spcAft>
                <a:spcPts val="0"/>
              </a:spcAft>
              <a:buClr>
                <a:srgbClr val="4E534C"/>
              </a:buClr>
              <a:buSzPts val="2400"/>
            </a:pPr>
            <a:r>
              <a:rPr lang="uk-UA" sz="1250" dirty="0">
                <a:solidFill>
                  <a:srgbClr val="4E534C"/>
                </a:solidFill>
                <a:latin typeface="Montserrat"/>
                <a:ea typeface="Montserrat"/>
                <a:cs typeface="Montserrat"/>
                <a:sym typeface="Montserrat"/>
              </a:rPr>
              <a:t>Внутрішній аудит, розроблення екологічної політики, плану заходів, підрахунок необхідних ресурсів</a:t>
            </a:r>
            <a:endParaRPr sz="1250" dirty="0"/>
          </a:p>
        </p:txBody>
      </p:sp>
      <p:cxnSp>
        <p:nvCxnSpPr>
          <p:cNvPr id="156" name="Google Shape;156;p19"/>
          <p:cNvCxnSpPr/>
          <p:nvPr/>
        </p:nvCxnSpPr>
        <p:spPr>
          <a:xfrm rot="10800000">
            <a:off x="3748903" y="1710941"/>
            <a:ext cx="0" cy="1500300"/>
          </a:xfrm>
          <a:prstGeom prst="straightConnector1">
            <a:avLst/>
          </a:prstGeom>
          <a:noFill/>
          <a:ln w="25400" cap="flat" cmpd="sng">
            <a:solidFill>
              <a:srgbClr val="424242"/>
            </a:solidFill>
            <a:prstDash val="solid"/>
            <a:round/>
            <a:headEnd type="none" w="sm" len="sm"/>
            <a:tailEnd type="oval" w="med" len="med"/>
          </a:ln>
        </p:spPr>
      </p:cxnSp>
      <p:sp>
        <p:nvSpPr>
          <p:cNvPr id="157" name="Google Shape;157;p19"/>
          <p:cNvSpPr txBox="1"/>
          <p:nvPr/>
        </p:nvSpPr>
        <p:spPr>
          <a:xfrm>
            <a:off x="5346780" y="4997952"/>
            <a:ext cx="2156037" cy="657600"/>
          </a:xfrm>
          <a:prstGeom prst="rect">
            <a:avLst/>
          </a:prstGeom>
          <a:noFill/>
          <a:ln>
            <a:noFill/>
          </a:ln>
        </p:spPr>
        <p:txBody>
          <a:bodyPr spcFirstLastPara="1" wrap="square" lIns="91413" tIns="91413" rIns="91413" bIns="91413" anchor="ctr" anchorCtr="0">
            <a:noAutofit/>
          </a:bodyPr>
          <a:lstStyle/>
          <a:p>
            <a:pPr>
              <a:spcBef>
                <a:spcPts val="0"/>
              </a:spcBef>
              <a:spcAft>
                <a:spcPts val="0"/>
              </a:spcAft>
              <a:buClr>
                <a:srgbClr val="454F5B"/>
              </a:buClr>
              <a:buSzPts val="3600"/>
            </a:pPr>
            <a:r>
              <a:rPr lang="uk-UA" sz="2100" dirty="0">
                <a:solidFill>
                  <a:srgbClr val="454F5B"/>
                </a:solidFill>
                <a:latin typeface="Open Sans SemiBold"/>
                <a:ea typeface="Open Sans SemiBold"/>
                <a:cs typeface="Open Sans SemiBold"/>
                <a:sym typeface="Open Sans SemiBold"/>
              </a:rPr>
              <a:t>Серпень</a:t>
            </a:r>
            <a:r>
              <a:rPr lang="en-US" sz="2100" dirty="0">
                <a:solidFill>
                  <a:srgbClr val="454F5B"/>
                </a:solidFill>
                <a:latin typeface="Open Sans SemiBold"/>
                <a:ea typeface="Open Sans SemiBold"/>
                <a:cs typeface="Open Sans SemiBold"/>
                <a:sym typeface="Open Sans SemiBold"/>
              </a:rPr>
              <a:t> 201</a:t>
            </a:r>
            <a:r>
              <a:rPr lang="uk-UA" sz="2100" dirty="0">
                <a:solidFill>
                  <a:srgbClr val="454F5B"/>
                </a:solidFill>
                <a:latin typeface="Open Sans SemiBold"/>
                <a:ea typeface="Open Sans SemiBold"/>
                <a:cs typeface="Open Sans SemiBold"/>
                <a:sym typeface="Open Sans SemiBold"/>
              </a:rPr>
              <a:t>9</a:t>
            </a:r>
            <a:endParaRPr sz="2100" dirty="0"/>
          </a:p>
        </p:txBody>
      </p:sp>
      <p:sp>
        <p:nvSpPr>
          <p:cNvPr id="158" name="Google Shape;158;p19"/>
          <p:cNvSpPr txBox="1"/>
          <p:nvPr/>
        </p:nvSpPr>
        <p:spPr>
          <a:xfrm>
            <a:off x="5344048" y="3638133"/>
            <a:ext cx="2533950" cy="1693950"/>
          </a:xfrm>
          <a:prstGeom prst="rect">
            <a:avLst/>
          </a:prstGeom>
          <a:noFill/>
          <a:ln>
            <a:noFill/>
          </a:ln>
        </p:spPr>
        <p:txBody>
          <a:bodyPr spcFirstLastPara="1" wrap="square" lIns="91413" tIns="91413" rIns="91413" bIns="91413" anchor="t" anchorCtr="0">
            <a:noAutofit/>
          </a:bodyPr>
          <a:lstStyle/>
          <a:p>
            <a:pPr>
              <a:lnSpc>
                <a:spcPct val="115000"/>
              </a:lnSpc>
              <a:spcBef>
                <a:spcPts val="0"/>
              </a:spcBef>
              <a:spcAft>
                <a:spcPts val="0"/>
              </a:spcAft>
              <a:buClr>
                <a:srgbClr val="424242"/>
              </a:buClr>
              <a:buSzPts val="2400"/>
            </a:pPr>
            <a:r>
              <a:rPr lang="uk-UA" sz="1250" dirty="0">
                <a:solidFill>
                  <a:srgbClr val="424242"/>
                </a:solidFill>
                <a:latin typeface="Montserrat"/>
                <a:sym typeface="Montserrat"/>
              </a:rPr>
              <a:t>Підвищення компетентності працівників. Реалізація плану.</a:t>
            </a:r>
          </a:p>
          <a:p>
            <a:pPr>
              <a:lnSpc>
                <a:spcPct val="115000"/>
              </a:lnSpc>
              <a:spcBef>
                <a:spcPts val="0"/>
              </a:spcBef>
              <a:spcAft>
                <a:spcPts val="0"/>
              </a:spcAft>
              <a:buClr>
                <a:srgbClr val="424242"/>
              </a:buClr>
              <a:buSzPts val="2400"/>
            </a:pPr>
            <a:r>
              <a:rPr lang="uk-UA" sz="1250" dirty="0">
                <a:solidFill>
                  <a:srgbClr val="424242"/>
                </a:solidFill>
                <a:latin typeface="Montserrat"/>
                <a:sym typeface="Montserrat"/>
              </a:rPr>
              <a:t> </a:t>
            </a:r>
            <a:endParaRPr lang="en-US" sz="1250" dirty="0"/>
          </a:p>
        </p:txBody>
      </p:sp>
      <p:cxnSp>
        <p:nvCxnSpPr>
          <p:cNvPr id="159" name="Google Shape;159;p19"/>
          <p:cNvCxnSpPr/>
          <p:nvPr/>
        </p:nvCxnSpPr>
        <p:spPr>
          <a:xfrm>
            <a:off x="5294871" y="3631187"/>
            <a:ext cx="10650" cy="2109900"/>
          </a:xfrm>
          <a:prstGeom prst="straightConnector1">
            <a:avLst/>
          </a:prstGeom>
          <a:noFill/>
          <a:ln w="25400" cap="flat" cmpd="sng">
            <a:solidFill>
              <a:srgbClr val="424242"/>
            </a:solidFill>
            <a:prstDash val="solid"/>
            <a:round/>
            <a:headEnd type="none" w="sm" len="sm"/>
            <a:tailEnd type="oval" w="med" len="med"/>
          </a:ln>
        </p:spPr>
      </p:cxnSp>
      <p:sp>
        <p:nvSpPr>
          <p:cNvPr id="160" name="Google Shape;160;p19"/>
          <p:cNvSpPr txBox="1"/>
          <p:nvPr/>
        </p:nvSpPr>
        <p:spPr>
          <a:xfrm>
            <a:off x="8478990" y="6031472"/>
            <a:ext cx="2220600" cy="523200"/>
          </a:xfrm>
          <a:prstGeom prst="rect">
            <a:avLst/>
          </a:prstGeom>
          <a:noFill/>
          <a:ln>
            <a:noFill/>
          </a:ln>
        </p:spPr>
        <p:txBody>
          <a:bodyPr spcFirstLastPara="1" wrap="square" lIns="91413" tIns="91413" rIns="91413" bIns="91413" anchor="ctr" anchorCtr="0">
            <a:noAutofit/>
          </a:bodyPr>
          <a:lstStyle/>
          <a:p>
            <a:pPr>
              <a:spcBef>
                <a:spcPts val="0"/>
              </a:spcBef>
              <a:spcAft>
                <a:spcPts val="0"/>
              </a:spcAft>
              <a:buClr>
                <a:srgbClr val="454F5B"/>
              </a:buClr>
              <a:buSzPts val="3239"/>
            </a:pPr>
            <a:r>
              <a:rPr lang="uk-UA" sz="2100" dirty="0">
                <a:solidFill>
                  <a:srgbClr val="454F5B"/>
                </a:solidFill>
                <a:latin typeface="Open Sans SemiBold"/>
                <a:ea typeface="Open Sans SemiBold"/>
                <a:cs typeface="Open Sans SemiBold"/>
                <a:sym typeface="Open Sans SemiBold"/>
              </a:rPr>
              <a:t>Лютий 2021</a:t>
            </a:r>
            <a:endParaRPr sz="2100" dirty="0">
              <a:solidFill>
                <a:srgbClr val="454F5B"/>
              </a:solidFill>
              <a:latin typeface="Open Sans SemiBold"/>
              <a:ea typeface="Open Sans SemiBold"/>
              <a:cs typeface="Open Sans SemiBold"/>
              <a:sym typeface="Open Sans SemiBold"/>
            </a:endParaRPr>
          </a:p>
        </p:txBody>
      </p:sp>
      <p:sp>
        <p:nvSpPr>
          <p:cNvPr id="161" name="Google Shape;161;p19"/>
          <p:cNvSpPr txBox="1"/>
          <p:nvPr/>
        </p:nvSpPr>
        <p:spPr>
          <a:xfrm>
            <a:off x="7989440" y="4786144"/>
            <a:ext cx="1972500" cy="1105941"/>
          </a:xfrm>
          <a:prstGeom prst="rect">
            <a:avLst/>
          </a:prstGeom>
          <a:noFill/>
          <a:ln>
            <a:noFill/>
          </a:ln>
        </p:spPr>
        <p:txBody>
          <a:bodyPr spcFirstLastPara="1" wrap="square" lIns="91413" tIns="91413" rIns="91413" bIns="91413" anchor="t" anchorCtr="0">
            <a:noAutofit/>
          </a:bodyPr>
          <a:lstStyle/>
          <a:p>
            <a:pPr algn="r">
              <a:lnSpc>
                <a:spcPct val="115000"/>
              </a:lnSpc>
              <a:spcBef>
                <a:spcPts val="0"/>
              </a:spcBef>
              <a:spcAft>
                <a:spcPts val="0"/>
              </a:spcAft>
              <a:buClr>
                <a:srgbClr val="424242"/>
              </a:buClr>
              <a:buSzPts val="2400"/>
            </a:pPr>
            <a:r>
              <a:rPr lang="uk-UA" sz="1250" dirty="0">
                <a:solidFill>
                  <a:srgbClr val="424242"/>
                </a:solidFill>
                <a:latin typeface="Montserrat"/>
                <a:ea typeface="Montserrat"/>
                <a:cs typeface="Montserrat"/>
                <a:sym typeface="Montserrat"/>
              </a:rPr>
              <a:t>Комунікації. </a:t>
            </a:r>
          </a:p>
          <a:p>
            <a:pPr algn="r">
              <a:lnSpc>
                <a:spcPct val="115000"/>
              </a:lnSpc>
              <a:spcBef>
                <a:spcPts val="0"/>
              </a:spcBef>
              <a:spcAft>
                <a:spcPts val="0"/>
              </a:spcAft>
              <a:buClr>
                <a:srgbClr val="424242"/>
              </a:buClr>
              <a:buSzPts val="2400"/>
            </a:pPr>
            <a:r>
              <a:rPr lang="uk-UA" sz="1250" dirty="0">
                <a:solidFill>
                  <a:srgbClr val="424242"/>
                </a:solidFill>
                <a:latin typeface="Montserrat"/>
                <a:ea typeface="Montserrat"/>
                <a:cs typeface="Montserrat"/>
                <a:sym typeface="Montserrat"/>
              </a:rPr>
              <a:t>Соціальні мережі. </a:t>
            </a:r>
          </a:p>
          <a:p>
            <a:pPr algn="r">
              <a:lnSpc>
                <a:spcPct val="115000"/>
              </a:lnSpc>
              <a:spcBef>
                <a:spcPts val="0"/>
              </a:spcBef>
              <a:spcAft>
                <a:spcPts val="0"/>
              </a:spcAft>
              <a:buClr>
                <a:srgbClr val="424242"/>
              </a:buClr>
              <a:buSzPts val="2400"/>
            </a:pPr>
            <a:r>
              <a:rPr lang="uk-UA" sz="1250" dirty="0">
                <a:solidFill>
                  <a:srgbClr val="424242"/>
                </a:solidFill>
                <a:latin typeface="Montserrat"/>
                <a:ea typeface="Montserrat"/>
                <a:cs typeface="Montserrat"/>
                <a:sym typeface="Montserrat"/>
              </a:rPr>
              <a:t>Прогрес До – Після, публікація про наші досягнення </a:t>
            </a:r>
            <a:endParaRPr sz="1250" dirty="0">
              <a:solidFill>
                <a:srgbClr val="424242"/>
              </a:solidFill>
              <a:latin typeface="Montserrat"/>
              <a:ea typeface="Montserrat"/>
              <a:cs typeface="Montserrat"/>
              <a:sym typeface="Montserrat"/>
            </a:endParaRPr>
          </a:p>
        </p:txBody>
      </p:sp>
      <p:pic>
        <p:nvPicPr>
          <p:cNvPr id="162" name="Google Shape;162;p19" descr="Google Shape;302;p33"/>
          <p:cNvPicPr preferRelativeResize="0"/>
          <p:nvPr/>
        </p:nvPicPr>
        <p:blipFill rotWithShape="1">
          <a:blip r:embed="rId3">
            <a:alphaModFix amt="72000"/>
          </a:blip>
          <a:srcRect/>
          <a:stretch/>
        </p:blipFill>
        <p:spPr>
          <a:xfrm>
            <a:off x="8478263" y="3722693"/>
            <a:ext cx="1433542" cy="1070169"/>
          </a:xfrm>
          <a:prstGeom prst="rect">
            <a:avLst/>
          </a:prstGeom>
          <a:noFill/>
          <a:ln>
            <a:noFill/>
          </a:ln>
        </p:spPr>
      </p:pic>
      <p:cxnSp>
        <p:nvCxnSpPr>
          <p:cNvPr id="163" name="Google Shape;163;p19"/>
          <p:cNvCxnSpPr/>
          <p:nvPr/>
        </p:nvCxnSpPr>
        <p:spPr>
          <a:xfrm>
            <a:off x="10001858" y="3511622"/>
            <a:ext cx="28200" cy="2519850"/>
          </a:xfrm>
          <a:prstGeom prst="straightConnector1">
            <a:avLst/>
          </a:prstGeom>
          <a:noFill/>
          <a:ln w="25400" cap="flat" cmpd="sng">
            <a:solidFill>
              <a:srgbClr val="424242"/>
            </a:solidFill>
            <a:prstDash val="solid"/>
            <a:round/>
            <a:headEnd type="none" w="sm" len="sm"/>
            <a:tailEnd type="oval" w="med" len="med"/>
          </a:ln>
        </p:spPr>
      </p:cxnSp>
      <p:sp>
        <p:nvSpPr>
          <p:cNvPr id="164" name="Google Shape;164;p19"/>
          <p:cNvSpPr txBox="1"/>
          <p:nvPr/>
        </p:nvSpPr>
        <p:spPr>
          <a:xfrm>
            <a:off x="8287983" y="1372055"/>
            <a:ext cx="2258202" cy="948773"/>
          </a:xfrm>
          <a:prstGeom prst="rect">
            <a:avLst/>
          </a:prstGeom>
          <a:noFill/>
          <a:ln>
            <a:noFill/>
          </a:ln>
        </p:spPr>
        <p:txBody>
          <a:bodyPr spcFirstLastPara="1" wrap="square" lIns="91413" tIns="91413" rIns="91413" bIns="91413" anchor="t" anchorCtr="0">
            <a:noAutofit/>
          </a:bodyPr>
          <a:lstStyle/>
          <a:p>
            <a:pPr>
              <a:lnSpc>
                <a:spcPct val="115000"/>
              </a:lnSpc>
              <a:spcBef>
                <a:spcPts val="0"/>
              </a:spcBef>
              <a:spcAft>
                <a:spcPts val="0"/>
              </a:spcAft>
              <a:buClr>
                <a:srgbClr val="9E9E9E"/>
              </a:buClr>
              <a:buSzPts val="2800"/>
            </a:pPr>
            <a:r>
              <a:rPr lang="uk-UA" sz="1250" dirty="0">
                <a:solidFill>
                  <a:schemeClr val="bg2">
                    <a:lumMod val="10000"/>
                  </a:schemeClr>
                </a:solidFill>
                <a:latin typeface="Montserrat Medium"/>
                <a:ea typeface="Montserrat Medium"/>
                <a:cs typeface="Montserrat Medium"/>
                <a:sym typeface="Montserrat Medium"/>
              </a:rPr>
              <a:t>Зовнішній аудит і можливість отримання сертифікату відповідності</a:t>
            </a:r>
            <a:endParaRPr sz="1250" dirty="0">
              <a:solidFill>
                <a:schemeClr val="bg2">
                  <a:lumMod val="10000"/>
                </a:schemeClr>
              </a:solidFill>
            </a:endParaRPr>
          </a:p>
        </p:txBody>
      </p:sp>
      <p:sp>
        <p:nvSpPr>
          <p:cNvPr id="165" name="Google Shape;165;p19"/>
          <p:cNvSpPr txBox="1"/>
          <p:nvPr/>
        </p:nvSpPr>
        <p:spPr>
          <a:xfrm>
            <a:off x="8320055" y="721577"/>
            <a:ext cx="1498350" cy="584850"/>
          </a:xfrm>
          <a:prstGeom prst="rect">
            <a:avLst/>
          </a:prstGeom>
          <a:noFill/>
          <a:ln>
            <a:noFill/>
          </a:ln>
        </p:spPr>
        <p:txBody>
          <a:bodyPr spcFirstLastPara="1" wrap="square" lIns="91413" tIns="91413" rIns="91413" bIns="91413" anchor="ctr" anchorCtr="0">
            <a:noAutofit/>
          </a:bodyPr>
          <a:lstStyle/>
          <a:p>
            <a:pPr lvl="0">
              <a:buClr>
                <a:srgbClr val="454F5B"/>
              </a:buClr>
              <a:buSzPts val="3239"/>
            </a:pPr>
            <a:r>
              <a:rPr lang="uk-UA" sz="2100" dirty="0">
                <a:solidFill>
                  <a:srgbClr val="454F5B"/>
                </a:solidFill>
                <a:latin typeface="Open Sans SemiBold"/>
                <a:ea typeface="Open Sans SemiBold"/>
                <a:cs typeface="Open Sans SemiBold"/>
                <a:sym typeface="Open Sans SemiBold"/>
              </a:rPr>
              <a:t>Січень 2021</a:t>
            </a:r>
          </a:p>
        </p:txBody>
      </p:sp>
      <p:cxnSp>
        <p:nvCxnSpPr>
          <p:cNvPr id="167" name="Google Shape;167;p19"/>
          <p:cNvCxnSpPr/>
          <p:nvPr/>
        </p:nvCxnSpPr>
        <p:spPr>
          <a:xfrm rot="10800000">
            <a:off x="8089363" y="589204"/>
            <a:ext cx="10500" cy="2654100"/>
          </a:xfrm>
          <a:prstGeom prst="straightConnector1">
            <a:avLst/>
          </a:prstGeom>
          <a:noFill/>
          <a:ln w="25400" cap="flat" cmpd="sng">
            <a:solidFill>
              <a:srgbClr val="424242"/>
            </a:solidFill>
            <a:prstDash val="solid"/>
            <a:round/>
            <a:headEnd type="none" w="sm" len="sm"/>
            <a:tailEnd type="oval" w="med" len="med"/>
          </a:ln>
        </p:spPr>
      </p:cxnSp>
      <p:sp>
        <p:nvSpPr>
          <p:cNvPr id="168" name="Google Shape;168;p19"/>
          <p:cNvSpPr/>
          <p:nvPr/>
        </p:nvSpPr>
        <p:spPr>
          <a:xfrm>
            <a:off x="-12700" y="0"/>
            <a:ext cx="198600" cy="6858000"/>
          </a:xfrm>
          <a:prstGeom prst="rect">
            <a:avLst/>
          </a:prstGeom>
          <a:gradFill>
            <a:gsLst>
              <a:gs pos="0">
                <a:srgbClr val="03B7D1"/>
              </a:gs>
              <a:gs pos="100000">
                <a:srgbClr val="79DDEB"/>
              </a:gs>
            </a:gsLst>
            <a:lin ang="5400012" scaled="0"/>
          </a:gradFill>
          <a:ln>
            <a:noFill/>
          </a:ln>
        </p:spPr>
        <p:txBody>
          <a:bodyPr spcFirstLastPara="1" wrap="square" lIns="0" tIns="0" rIns="0" bIns="0" anchor="ctr" anchorCtr="0">
            <a:noAutofit/>
          </a:bodyPr>
          <a:lstStyle/>
          <a:p>
            <a:pPr algn="ctr">
              <a:spcBef>
                <a:spcPts val="0"/>
              </a:spcBef>
              <a:spcAft>
                <a:spcPts val="0"/>
              </a:spcAft>
              <a:buClr>
                <a:srgbClr val="FFFFFF"/>
              </a:buClr>
              <a:buSzPts val="3000"/>
            </a:pPr>
            <a:endParaRPr sz="1500">
              <a:solidFill>
                <a:srgbClr val="000000"/>
              </a:solidFill>
              <a:latin typeface="Helvetica Neue"/>
              <a:ea typeface="Helvetica Neue"/>
              <a:cs typeface="Helvetica Neue"/>
              <a:sym typeface="Helvetica Neue"/>
            </a:endParaRPr>
          </a:p>
        </p:txBody>
      </p:sp>
      <p:pic>
        <p:nvPicPr>
          <p:cNvPr id="4098" name="Picture 2" descr="Ð¡ÐµÑÑÐ¸ÑÐ¸ÐºÐ°Ñ Ð¿Ð»Ð¾ÑÐºÐ¸Ð¹ ÑÐºÐ¾ Ð·ÐµÐ»ÐµÐ½ÑÐ¹ ÑÐ²ÐµÑ Ð¾ÐºÑÑÐ³Ð»ÑÐµ ÐÐµÐºÑÐ¾ÑÐ½ÑÐ¹ icon â ÑÑÐ¾ÐºÐ¾Ð²ÑÐ¹ Ð²ÐµÐºÑÐ¾Ñ">
            <a:extLst>
              <a:ext uri="{FF2B5EF4-FFF2-40B4-BE49-F238E27FC236}">
                <a16:creationId xmlns:a16="http://schemas.microsoft.com/office/drawing/2014/main" id="{0899A368-43E7-420D-9E11-D967A68E7C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7861" y="438289"/>
            <a:ext cx="1027733" cy="102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07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7F7CA22-0FFB-40EC-A4B2-BEB777A38005}"/>
              </a:ext>
            </a:extLst>
          </p:cNvPr>
          <p:cNvPicPr>
            <a:picLocks noChangeAspect="1"/>
          </p:cNvPicPr>
          <p:nvPr/>
        </p:nvPicPr>
        <p:blipFill>
          <a:blip r:embed="rId2"/>
          <a:stretch>
            <a:fillRect/>
          </a:stretch>
        </p:blipFill>
        <p:spPr>
          <a:xfrm>
            <a:off x="2098623" y="0"/>
            <a:ext cx="7994754" cy="6858000"/>
          </a:xfrm>
          <a:prstGeom prst="rect">
            <a:avLst/>
          </a:prstGeom>
        </p:spPr>
      </p:pic>
    </p:spTree>
    <p:extLst>
      <p:ext uri="{BB962C8B-B14F-4D97-AF65-F5344CB8AC3E}">
        <p14:creationId xmlns:p14="http://schemas.microsoft.com/office/powerpoint/2010/main" val="265774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Як зробити бізнес-простір зеленим - ZAXID.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297" y="80461"/>
            <a:ext cx="9399406" cy="669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2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0" name="Picture 12">
            <a:extLst>
              <a:ext uri="{FF2B5EF4-FFF2-40B4-BE49-F238E27FC236}">
                <a16:creationId xmlns:a16="http://schemas.microsoft.com/office/drawing/2014/main" id="{7B17DF2D-75CF-49CB-A5DE-9FB6C0515F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213" y="2554288"/>
            <a:ext cx="174783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3">
            <a:extLst>
              <a:ext uri="{FF2B5EF4-FFF2-40B4-BE49-F238E27FC236}">
                <a16:creationId xmlns:a16="http://schemas.microsoft.com/office/drawing/2014/main" id="{47581019-2271-4A19-AD85-9925B99FE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2552700"/>
            <a:ext cx="175101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4">
            <a:extLst>
              <a:ext uri="{FF2B5EF4-FFF2-40B4-BE49-F238E27FC236}">
                <a16:creationId xmlns:a16="http://schemas.microsoft.com/office/drawing/2014/main" id="{81BBBF4C-A5D8-4617-A262-3A98247481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6413" y="2552700"/>
            <a:ext cx="174783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5">
            <a:extLst>
              <a:ext uri="{FF2B5EF4-FFF2-40B4-BE49-F238E27FC236}">
                <a16:creationId xmlns:a16="http://schemas.microsoft.com/office/drawing/2014/main" id="{80310867-E5CA-434F-A0C6-F014EB68F4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1888" y="2565400"/>
            <a:ext cx="1747837"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6">
            <a:extLst>
              <a:ext uri="{FF2B5EF4-FFF2-40B4-BE49-F238E27FC236}">
                <a16:creationId xmlns:a16="http://schemas.microsoft.com/office/drawing/2014/main" id="{D4CE0981-47EF-424A-8672-60F504278A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12125" y="2565400"/>
            <a:ext cx="17494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7">
            <a:extLst>
              <a:ext uri="{FF2B5EF4-FFF2-40B4-BE49-F238E27FC236}">
                <a16:creationId xmlns:a16="http://schemas.microsoft.com/office/drawing/2014/main" id="{364BC0FA-6376-4C95-93C9-67ECEDC5C20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53638" y="2565400"/>
            <a:ext cx="17478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a:extLst>
              <a:ext uri="{FF2B5EF4-FFF2-40B4-BE49-F238E27FC236}">
                <a16:creationId xmlns:a16="http://schemas.microsoft.com/office/drawing/2014/main" id="{A793D17B-F832-4569-AECE-ECF6D648D89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0213" y="4702175"/>
            <a:ext cx="174783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9">
            <a:extLst>
              <a:ext uri="{FF2B5EF4-FFF2-40B4-BE49-F238E27FC236}">
                <a16:creationId xmlns:a16="http://schemas.microsoft.com/office/drawing/2014/main" id="{C43FBF94-3966-46B7-BEAD-BCA0BEA5D1C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0775" y="4702175"/>
            <a:ext cx="174625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4">
            <a:extLst>
              <a:ext uri="{FF2B5EF4-FFF2-40B4-BE49-F238E27FC236}">
                <a16:creationId xmlns:a16="http://schemas.microsoft.com/office/drawing/2014/main" id="{58CF8B0A-04B2-46C0-956D-AD531B7EC90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62925" y="4711700"/>
            <a:ext cx="17494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5">
            <a:extLst>
              <a:ext uri="{FF2B5EF4-FFF2-40B4-BE49-F238E27FC236}">
                <a16:creationId xmlns:a16="http://schemas.microsoft.com/office/drawing/2014/main" id="{0009AB65-2FA5-4394-BAC2-EBA20439AA4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99675" y="4699000"/>
            <a:ext cx="175101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0">
            <a:extLst>
              <a:ext uri="{FF2B5EF4-FFF2-40B4-BE49-F238E27FC236}">
                <a16:creationId xmlns:a16="http://schemas.microsoft.com/office/drawing/2014/main" id="{F25D1678-B51F-417E-9542-C26CF8B092C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49750" y="4714875"/>
            <a:ext cx="17478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1">
            <a:extLst>
              <a:ext uri="{FF2B5EF4-FFF2-40B4-BE49-F238E27FC236}">
                <a16:creationId xmlns:a16="http://schemas.microsoft.com/office/drawing/2014/main" id="{3DBED3E1-7C12-4A99-A08B-0A66D50C26B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62688" y="4702175"/>
            <a:ext cx="174783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6">
            <a:extLst>
              <a:ext uri="{FF2B5EF4-FFF2-40B4-BE49-F238E27FC236}">
                <a16:creationId xmlns:a16="http://schemas.microsoft.com/office/drawing/2014/main" id="{C551033E-E906-48BA-9DA1-8E67A6DE4D9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7038" y="417513"/>
            <a:ext cx="175101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7">
            <a:extLst>
              <a:ext uri="{FF2B5EF4-FFF2-40B4-BE49-F238E27FC236}">
                <a16:creationId xmlns:a16="http://schemas.microsoft.com/office/drawing/2014/main" id="{81E79889-8E95-4A88-9EB8-4D65CE29D7C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346325" y="427038"/>
            <a:ext cx="17494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8">
            <a:extLst>
              <a:ext uri="{FF2B5EF4-FFF2-40B4-BE49-F238E27FC236}">
                <a16:creationId xmlns:a16="http://schemas.microsoft.com/office/drawing/2014/main" id="{60F370E0-6454-4CBA-8C84-7AECC14D28C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62438" y="406400"/>
            <a:ext cx="174783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9">
            <a:extLst>
              <a:ext uri="{FF2B5EF4-FFF2-40B4-BE49-F238E27FC236}">
                <a16:creationId xmlns:a16="http://schemas.microsoft.com/office/drawing/2014/main" id="{D58E0F6C-7419-4052-8389-A81E084D6AE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78550" y="417513"/>
            <a:ext cx="17494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10">
            <a:extLst>
              <a:ext uri="{FF2B5EF4-FFF2-40B4-BE49-F238E27FC236}">
                <a16:creationId xmlns:a16="http://schemas.microsoft.com/office/drawing/2014/main" id="{53B4EC93-DECD-4A98-A91A-FBEF91BD068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112125" y="420688"/>
            <a:ext cx="174942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11">
            <a:extLst>
              <a:ext uri="{FF2B5EF4-FFF2-40B4-BE49-F238E27FC236}">
                <a16:creationId xmlns:a16="http://schemas.microsoft.com/office/drawing/2014/main" id="{253E4574-5BC7-4E24-BE14-B8C38DAE0859}"/>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017125" y="417513"/>
            <a:ext cx="175101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20"/>
          <a:stretch>
            <a:fillRect/>
          </a:stretch>
        </p:blipFill>
        <p:spPr>
          <a:xfrm>
            <a:off x="10184606" y="4754683"/>
            <a:ext cx="1583532" cy="1542929"/>
          </a:xfrm>
          <a:prstGeom prst="rect">
            <a:avLst/>
          </a:prstGeom>
        </p:spPr>
      </p:pic>
    </p:spTree>
    <p:extLst>
      <p:ext uri="{BB962C8B-B14F-4D97-AF65-F5344CB8AC3E}">
        <p14:creationId xmlns:p14="http://schemas.microsoft.com/office/powerpoint/2010/main" val="160877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СвідомеСпоживання. Про сортування відходів та свідоме споживання – в  програмі «Ранок Маріуполя» - Новини | МТ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59" y="914400"/>
            <a:ext cx="10863612" cy="56852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45574" y="258308"/>
            <a:ext cx="8796382" cy="523220"/>
          </a:xfrm>
          <a:prstGeom prst="rect">
            <a:avLst/>
          </a:prstGeom>
        </p:spPr>
        <p:txBody>
          <a:bodyPr wrap="none">
            <a:spAutoFit/>
          </a:bodyPr>
          <a:lstStyle/>
          <a:p>
            <a:r>
              <a:rPr lang="ru-RU" altLang="ru-RU" sz="2800" b="1" dirty="0">
                <a:solidFill>
                  <a:srgbClr val="00AB6D"/>
                </a:solidFill>
                <a:latin typeface="+mn-lt"/>
              </a:rPr>
              <a:t>1. РЕСУРСОЕФЕКТИВНІСТЬ ТА УПРАВЛІННЯ ВІДХОДАМИ</a:t>
            </a:r>
            <a:endParaRPr lang="ru-RU" sz="2800" dirty="0">
              <a:solidFill>
                <a:srgbClr val="00AB6D"/>
              </a:solidFill>
              <a:latin typeface="+mn-lt"/>
            </a:endParaRPr>
          </a:p>
        </p:txBody>
      </p:sp>
    </p:spTree>
    <p:extLst>
      <p:ext uri="{BB962C8B-B14F-4D97-AF65-F5344CB8AC3E}">
        <p14:creationId xmlns:p14="http://schemas.microsoft.com/office/powerpoint/2010/main" val="22129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41" name="Picture 5" descr="ÐÐ°ÑÑÐ¸Ð½ÐºÐ¸ Ð¿Ð¾ Ð·Ð°Ð¿ÑÐ¾ÑÑ ÑÐ¾ÑÑÑÐ²Ð°Ð½Ð½Ñ Ð²ÑÐ´ÑÐ¾Ð´ÑÐ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3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28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838200" y="600307"/>
            <a:ext cx="4036476" cy="1323439"/>
          </a:xfrm>
          <a:prstGeom prst="rect">
            <a:avLst/>
          </a:prstGeom>
          <a:noFill/>
        </p:spPr>
        <p:txBody>
          <a:bodyPr wrap="square" rtlCol="0">
            <a:spAutoFit/>
          </a:bodyPr>
          <a:lstStyle/>
          <a:p>
            <a:r>
              <a:rPr lang="uk-UA" sz="2000" dirty="0"/>
              <a:t>Для виробництва офісного паперу що задовільнить річний обсяг споживання  у світі необхідно витрубити </a:t>
            </a:r>
            <a:r>
              <a:rPr lang="uk-UA" sz="2000" b="1" dirty="0"/>
              <a:t>768 мільйонів дерев</a:t>
            </a:r>
            <a:endParaRPr lang="ru-RU" sz="2000" b="1" dirty="0"/>
          </a:p>
        </p:txBody>
      </p:sp>
      <p:sp>
        <p:nvSpPr>
          <p:cNvPr id="9" name="AutoShape 2" descr="Повінь у Карпатах знищила особливе смарагдове озеро, фото | Стайлер"/>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527" y="210974"/>
            <a:ext cx="6191250" cy="3905250"/>
          </a:xfrm>
          <a:prstGeom prst="rect">
            <a:avLst/>
          </a:prstGeom>
        </p:spPr>
      </p:pic>
      <p:sp>
        <p:nvSpPr>
          <p:cNvPr id="12" name="Прямоугольник 11"/>
          <p:cNvSpPr/>
          <p:nvPr/>
        </p:nvSpPr>
        <p:spPr>
          <a:xfrm>
            <a:off x="7543502" y="4732628"/>
            <a:ext cx="4605454" cy="1323439"/>
          </a:xfrm>
          <a:prstGeom prst="rect">
            <a:avLst/>
          </a:prstGeom>
        </p:spPr>
        <p:txBody>
          <a:bodyPr wrap="square">
            <a:spAutoFit/>
          </a:bodyPr>
          <a:lstStyle/>
          <a:p>
            <a:r>
              <a:rPr lang="uk-UA" sz="2000" b="1" dirty="0">
                <a:latin typeface="+mn-lt"/>
              </a:rPr>
              <a:t>1 дерево = 12 500 аркушів паперу. </a:t>
            </a:r>
            <a:r>
              <a:rPr lang="uk-UA" sz="2000" dirty="0">
                <a:latin typeface="+mn-lt"/>
              </a:rPr>
              <a:t>Зменшення споживання паперу на </a:t>
            </a:r>
          </a:p>
          <a:p>
            <a:r>
              <a:rPr lang="uk-UA" sz="2000" dirty="0">
                <a:latin typeface="+mn-lt"/>
              </a:rPr>
              <a:t>12 500 аркушів, дозволяє врятувати одне дерево.</a:t>
            </a:r>
          </a:p>
        </p:txBody>
      </p:sp>
      <p:pic>
        <p:nvPicPr>
          <p:cNvPr id="16388" name="Picture 4" descr="Картинки для детей сосна (100 фот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086" y="3322186"/>
            <a:ext cx="2052039" cy="307805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952B592D-3F0D-44E4-AA8A-ECF1F504FBBC}"/>
              </a:ext>
            </a:extLst>
          </p:cNvPr>
          <p:cNvPicPr>
            <a:picLocks noChangeAspect="1"/>
          </p:cNvPicPr>
          <p:nvPr/>
        </p:nvPicPr>
        <p:blipFill>
          <a:blip r:embed="rId4"/>
          <a:stretch>
            <a:fillRect/>
          </a:stretch>
        </p:blipFill>
        <p:spPr>
          <a:xfrm>
            <a:off x="386165" y="1923746"/>
            <a:ext cx="4940545" cy="4579488"/>
          </a:xfrm>
          <a:prstGeom prst="rect">
            <a:avLst/>
          </a:prstGeom>
        </p:spPr>
      </p:pic>
    </p:spTree>
    <p:extLst>
      <p:ext uri="{BB962C8B-B14F-4D97-AF65-F5344CB8AC3E}">
        <p14:creationId xmlns:p14="http://schemas.microsoft.com/office/powerpoint/2010/main" val="142637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77543" y="169523"/>
            <a:ext cx="6466114" cy="6466114"/>
          </a:xfrm>
        </p:spPr>
      </p:pic>
      <p:pic>
        <p:nvPicPr>
          <p:cNvPr id="2056" name="Picture 8" descr="В Киеве стартовал пилотный проект по сортировке мусора | Газета «Д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72" y="169522"/>
            <a:ext cx="4647927" cy="31001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580713015"/>
              </p:ext>
            </p:extLst>
          </p:nvPr>
        </p:nvGraphicFramePr>
        <p:xfrm>
          <a:off x="457472" y="3320405"/>
          <a:ext cx="4647927" cy="3487258"/>
        </p:xfrm>
        <a:graphic>
          <a:graphicData uri="http://schemas.openxmlformats.org/drawingml/2006/table">
            <a:tbl>
              <a:tblPr firstRow="1" bandRow="1">
                <a:tableStyleId>{FABFCF23-3B69-468F-B69F-88F6DE6A72F2}</a:tableStyleId>
              </a:tblPr>
              <a:tblGrid>
                <a:gridCol w="1665353">
                  <a:extLst>
                    <a:ext uri="{9D8B030D-6E8A-4147-A177-3AD203B41FA5}">
                      <a16:colId xmlns:a16="http://schemas.microsoft.com/office/drawing/2014/main" val="20000"/>
                    </a:ext>
                  </a:extLst>
                </a:gridCol>
                <a:gridCol w="2982574">
                  <a:extLst>
                    <a:ext uri="{9D8B030D-6E8A-4147-A177-3AD203B41FA5}">
                      <a16:colId xmlns:a16="http://schemas.microsoft.com/office/drawing/2014/main" val="20001"/>
                    </a:ext>
                  </a:extLst>
                </a:gridCol>
              </a:tblGrid>
              <a:tr h="250109">
                <a:tc>
                  <a:txBody>
                    <a:bodyPr/>
                    <a:lstStyle/>
                    <a:p>
                      <a:pPr algn="ctr">
                        <a:lnSpc>
                          <a:spcPct val="100000"/>
                        </a:lnSpc>
                        <a:spcAft>
                          <a:spcPts val="0"/>
                        </a:spcAft>
                      </a:pPr>
                      <a:r>
                        <a:rPr lang="uk-UA" sz="1100" b="1" noProof="0" dirty="0">
                          <a:solidFill>
                            <a:schemeClr val="tx1"/>
                          </a:solidFill>
                          <a:effectLst/>
                          <a:latin typeface="+mn-lt"/>
                          <a:ea typeface="+mn-ea"/>
                          <a:cs typeface="+mn-cs"/>
                        </a:rPr>
                        <a:t>Захід</a:t>
                      </a:r>
                      <a:endParaRPr lang="uk-UA" sz="1100" b="0" noProof="0" dirty="0">
                        <a:solidFill>
                          <a:schemeClr val="tx1"/>
                        </a:solidFill>
                        <a:effectLst/>
                        <a:latin typeface="+mn-lt"/>
                        <a:ea typeface="Calibri"/>
                        <a:cs typeface="Times New Roman"/>
                      </a:endParaRPr>
                    </a:p>
                  </a:txBody>
                  <a:tcPr marL="68601" marR="68601" marT="0" marB="0" anchor="ctr"/>
                </a:tc>
                <a:tc>
                  <a:txBody>
                    <a:bodyPr/>
                    <a:lstStyle/>
                    <a:p>
                      <a:pPr algn="ctr">
                        <a:lnSpc>
                          <a:spcPct val="100000"/>
                        </a:lnSpc>
                        <a:spcAft>
                          <a:spcPts val="0"/>
                        </a:spcAft>
                      </a:pPr>
                      <a:r>
                        <a:rPr lang="uk-UA" sz="1100" b="1" dirty="0">
                          <a:solidFill>
                            <a:schemeClr val="tx1"/>
                          </a:solidFill>
                          <a:effectLst/>
                          <a:latin typeface="+mn-lt"/>
                          <a:ea typeface="+mn-ea"/>
                          <a:cs typeface="+mn-cs"/>
                        </a:rPr>
                        <a:t>Оцінка</a:t>
                      </a:r>
                      <a:r>
                        <a:rPr lang="uk-UA" sz="1100" b="1" baseline="0" dirty="0">
                          <a:solidFill>
                            <a:schemeClr val="tx1"/>
                          </a:solidFill>
                          <a:effectLst/>
                          <a:latin typeface="+mn-lt"/>
                          <a:ea typeface="+mn-ea"/>
                          <a:cs typeface="+mn-cs"/>
                        </a:rPr>
                        <a:t> результативності </a:t>
                      </a:r>
                      <a:endParaRPr lang="ru-RU" sz="1100" b="0" dirty="0">
                        <a:solidFill>
                          <a:schemeClr val="tx1"/>
                        </a:solidFill>
                        <a:effectLst/>
                        <a:latin typeface="+mn-lt"/>
                        <a:ea typeface="Calibri"/>
                        <a:cs typeface="Times New Roman"/>
                      </a:endParaRPr>
                    </a:p>
                  </a:txBody>
                  <a:tcPr marL="68601" marR="68601" marT="0" marB="0" anchor="ctr"/>
                </a:tc>
                <a:extLst>
                  <a:ext uri="{0D108BD9-81ED-4DB2-BD59-A6C34878D82A}">
                    <a16:rowId xmlns:a16="http://schemas.microsoft.com/office/drawing/2014/main" val="10000"/>
                  </a:ext>
                </a:extLst>
              </a:tr>
              <a:tr h="1225469">
                <a:tc>
                  <a:txBody>
                    <a:bodyPr/>
                    <a:lstStyle/>
                    <a:p>
                      <a:pPr>
                        <a:lnSpc>
                          <a:spcPct val="100000"/>
                        </a:lnSpc>
                        <a:spcAft>
                          <a:spcPts val="0"/>
                        </a:spcAft>
                      </a:pPr>
                      <a:r>
                        <a:rPr lang="ru-RU" sz="1100" dirty="0">
                          <a:effectLst/>
                        </a:rPr>
                        <a:t> </a:t>
                      </a:r>
                    </a:p>
                    <a:p>
                      <a:pPr>
                        <a:lnSpc>
                          <a:spcPct val="100000"/>
                        </a:lnSpc>
                        <a:spcAft>
                          <a:spcPts val="0"/>
                        </a:spcAft>
                      </a:pPr>
                      <a:r>
                        <a:rPr lang="uk-UA" sz="1100" b="0" dirty="0">
                          <a:solidFill>
                            <a:schemeClr val="dk1"/>
                          </a:solidFill>
                          <a:effectLst/>
                          <a:latin typeface="+mn-lt"/>
                          <a:ea typeface="+mn-ea"/>
                          <a:cs typeface="+mn-cs"/>
                        </a:rPr>
                        <a:t>Замовлення</a:t>
                      </a:r>
                      <a:r>
                        <a:rPr lang="uk-UA" sz="1100" b="0" baseline="0" dirty="0">
                          <a:solidFill>
                            <a:schemeClr val="dk1"/>
                          </a:solidFill>
                          <a:effectLst/>
                          <a:latin typeface="+mn-lt"/>
                          <a:ea typeface="+mn-ea"/>
                          <a:cs typeface="+mn-cs"/>
                        </a:rPr>
                        <a:t> і встановлення контейнерів для роздільного збору ТПВ: макулатура, пластик, скло</a:t>
                      </a:r>
                      <a:endParaRPr lang="ru-RU" sz="1100" b="0" dirty="0">
                        <a:solidFill>
                          <a:schemeClr val="tx1"/>
                        </a:solidFill>
                        <a:effectLst/>
                        <a:latin typeface="+mn-lt"/>
                        <a:ea typeface="Calibri"/>
                        <a:cs typeface="Times New Roman"/>
                      </a:endParaRPr>
                    </a:p>
                  </a:txBody>
                  <a:tcPr marL="68601" marR="68601" marT="0" marB="0"/>
                </a:tc>
                <a:tc>
                  <a:txBody>
                    <a:bodyPr/>
                    <a:lstStyle/>
                    <a:p>
                      <a:pPr>
                        <a:lnSpc>
                          <a:spcPct val="100000"/>
                        </a:lnSpc>
                        <a:spcAft>
                          <a:spcPts val="0"/>
                        </a:spcAft>
                      </a:pPr>
                      <a:r>
                        <a:rPr lang="ru-RU" sz="1100" dirty="0">
                          <a:effectLst/>
                        </a:rPr>
                        <a:t> </a:t>
                      </a:r>
                    </a:p>
                    <a:p>
                      <a:pPr>
                        <a:lnSpc>
                          <a:spcPct val="100000"/>
                        </a:lnSpc>
                        <a:spcAft>
                          <a:spcPts val="0"/>
                        </a:spcAft>
                      </a:pPr>
                      <a:r>
                        <a:rPr lang="uk-UA" sz="1100" noProof="0" dirty="0">
                          <a:effectLst/>
                        </a:rPr>
                        <a:t>Встановлено:</a:t>
                      </a:r>
                    </a:p>
                    <a:p>
                      <a:pPr marL="182563" lvl="0" indent="-182563">
                        <a:lnSpc>
                          <a:spcPct val="100000"/>
                        </a:lnSpc>
                        <a:spcAft>
                          <a:spcPts val="0"/>
                        </a:spcAft>
                        <a:buFont typeface="Wingdings" pitchFamily="2" charset="2"/>
                        <a:buChar char="§"/>
                      </a:pPr>
                      <a:r>
                        <a:rPr lang="uk-UA" sz="1100" noProof="0" dirty="0">
                          <a:effectLst/>
                        </a:rPr>
                        <a:t>75 контейнерів ємністю             50 л;</a:t>
                      </a:r>
                    </a:p>
                    <a:p>
                      <a:pPr marL="182563" lvl="0" indent="-182563">
                        <a:lnSpc>
                          <a:spcPct val="100000"/>
                        </a:lnSpc>
                        <a:spcAft>
                          <a:spcPts val="0"/>
                        </a:spcAft>
                        <a:buFont typeface="Wingdings" pitchFamily="2" charset="2"/>
                        <a:buChar char="§"/>
                      </a:pPr>
                      <a:r>
                        <a:rPr lang="uk-UA" sz="1100" noProof="0" dirty="0">
                          <a:effectLst/>
                        </a:rPr>
                        <a:t>3 контейнера ємністю               1100 л.</a:t>
                      </a:r>
                    </a:p>
                    <a:p>
                      <a:pPr marL="228600">
                        <a:lnSpc>
                          <a:spcPct val="100000"/>
                        </a:lnSpc>
                        <a:spcAft>
                          <a:spcPts val="0"/>
                        </a:spcAft>
                      </a:pPr>
                      <a:r>
                        <a:rPr lang="ru-RU" sz="1100" dirty="0">
                          <a:effectLst/>
                        </a:rPr>
                        <a:t> </a:t>
                      </a:r>
                      <a:endParaRPr lang="ru-RU" sz="1100" b="0" dirty="0">
                        <a:solidFill>
                          <a:schemeClr val="tx1"/>
                        </a:solidFill>
                        <a:effectLst/>
                        <a:latin typeface="+mn-lt"/>
                        <a:ea typeface="Calibri"/>
                        <a:cs typeface="Times New Roman"/>
                      </a:endParaRPr>
                    </a:p>
                  </a:txBody>
                  <a:tcPr marL="68601" marR="68601" marT="0" marB="0"/>
                </a:tc>
                <a:extLst>
                  <a:ext uri="{0D108BD9-81ED-4DB2-BD59-A6C34878D82A}">
                    <a16:rowId xmlns:a16="http://schemas.microsoft.com/office/drawing/2014/main" val="10001"/>
                  </a:ext>
                </a:extLst>
              </a:tr>
              <a:tr h="1687285">
                <a:tc>
                  <a:txBody>
                    <a:bodyPr/>
                    <a:lstStyle/>
                    <a:p>
                      <a:pPr>
                        <a:lnSpc>
                          <a:spcPct val="100000"/>
                        </a:lnSpc>
                        <a:spcAft>
                          <a:spcPts val="0"/>
                        </a:spcAft>
                      </a:pPr>
                      <a:r>
                        <a:rPr lang="uk-UA" sz="1100" noProof="0" dirty="0">
                          <a:effectLst/>
                        </a:rPr>
                        <a:t> </a:t>
                      </a:r>
                    </a:p>
                    <a:p>
                      <a:pPr>
                        <a:lnSpc>
                          <a:spcPct val="100000"/>
                        </a:lnSpc>
                        <a:spcAft>
                          <a:spcPts val="0"/>
                        </a:spcAft>
                      </a:pPr>
                      <a:r>
                        <a:rPr lang="uk-UA" sz="1100" noProof="0" dirty="0">
                          <a:effectLst/>
                        </a:rPr>
                        <a:t>Передача відсортованих ТПВ на подальшу переробку</a:t>
                      </a:r>
                      <a:endParaRPr lang="uk-UA" sz="1100" b="0" noProof="0" dirty="0">
                        <a:solidFill>
                          <a:schemeClr val="tx1"/>
                        </a:solidFill>
                        <a:effectLst/>
                        <a:latin typeface="+mn-lt"/>
                        <a:ea typeface="Calibri"/>
                        <a:cs typeface="Times New Roman"/>
                      </a:endParaRPr>
                    </a:p>
                  </a:txBody>
                  <a:tcPr marL="68601" marR="68601" marT="0" marB="0"/>
                </a:tc>
                <a:tc>
                  <a:txBody>
                    <a:bodyPr/>
                    <a:lstStyle/>
                    <a:p>
                      <a:pPr>
                        <a:lnSpc>
                          <a:spcPct val="100000"/>
                        </a:lnSpc>
                        <a:spcAft>
                          <a:spcPts val="0"/>
                        </a:spcAft>
                      </a:pPr>
                      <a:r>
                        <a:rPr lang="uk-UA" sz="1100" noProof="0" dirty="0">
                          <a:effectLst/>
                        </a:rPr>
                        <a:t> </a:t>
                      </a:r>
                    </a:p>
                    <a:p>
                      <a:pPr>
                        <a:lnSpc>
                          <a:spcPct val="100000"/>
                        </a:lnSpc>
                        <a:spcAft>
                          <a:spcPts val="0"/>
                        </a:spcAft>
                      </a:pPr>
                      <a:r>
                        <a:rPr lang="uk-UA" sz="1100" noProof="0" dirty="0">
                          <a:effectLst/>
                        </a:rPr>
                        <a:t>З 01.01.2019 по 01.01.2020   зібрано і передано на переробку:</a:t>
                      </a:r>
                    </a:p>
                    <a:p>
                      <a:pPr marL="182563" lvl="0" indent="-182563">
                        <a:lnSpc>
                          <a:spcPct val="100000"/>
                        </a:lnSpc>
                        <a:spcAft>
                          <a:spcPts val="0"/>
                        </a:spcAft>
                        <a:buFont typeface="Wingdings" pitchFamily="2" charset="2"/>
                        <a:buChar char="§"/>
                      </a:pPr>
                      <a:r>
                        <a:rPr lang="uk-UA" sz="1100" noProof="0" dirty="0">
                          <a:solidFill>
                            <a:schemeClr val="tx1"/>
                          </a:solidFill>
                          <a:effectLst/>
                        </a:rPr>
                        <a:t>1371,5 кг макулатури;</a:t>
                      </a:r>
                    </a:p>
                    <a:p>
                      <a:pPr marL="182563" lvl="0" indent="-182563">
                        <a:lnSpc>
                          <a:spcPct val="100000"/>
                        </a:lnSpc>
                        <a:spcAft>
                          <a:spcPts val="0"/>
                        </a:spcAft>
                        <a:buFont typeface="Wingdings" pitchFamily="2" charset="2"/>
                        <a:buChar char="§"/>
                      </a:pPr>
                      <a:r>
                        <a:rPr lang="uk-UA" sz="1100" noProof="0" dirty="0">
                          <a:solidFill>
                            <a:schemeClr val="tx1"/>
                          </a:solidFill>
                          <a:effectLst/>
                        </a:rPr>
                        <a:t>39,1</a:t>
                      </a:r>
                      <a:r>
                        <a:rPr lang="uk-UA" sz="1100" baseline="0" noProof="0" dirty="0">
                          <a:solidFill>
                            <a:schemeClr val="tx1"/>
                          </a:solidFill>
                          <a:effectLst/>
                        </a:rPr>
                        <a:t> </a:t>
                      </a:r>
                      <a:r>
                        <a:rPr lang="uk-UA" sz="1100" noProof="0" dirty="0">
                          <a:solidFill>
                            <a:schemeClr val="tx1"/>
                          </a:solidFill>
                          <a:effectLst/>
                        </a:rPr>
                        <a:t>кг пластику;</a:t>
                      </a:r>
                    </a:p>
                    <a:p>
                      <a:pPr marL="182563" lvl="0" indent="-182563">
                        <a:lnSpc>
                          <a:spcPct val="100000"/>
                        </a:lnSpc>
                        <a:spcAft>
                          <a:spcPts val="0"/>
                        </a:spcAft>
                        <a:buFont typeface="Wingdings" pitchFamily="2" charset="2"/>
                        <a:buChar char="§"/>
                      </a:pPr>
                      <a:r>
                        <a:rPr lang="uk-UA" sz="1100" noProof="0" dirty="0">
                          <a:solidFill>
                            <a:schemeClr val="tx1"/>
                          </a:solidFill>
                          <a:effectLst/>
                        </a:rPr>
                        <a:t>100 кг скла.</a:t>
                      </a:r>
                    </a:p>
                    <a:p>
                      <a:pPr marL="182563" lvl="0" indent="-182563">
                        <a:lnSpc>
                          <a:spcPct val="100000"/>
                        </a:lnSpc>
                        <a:spcAft>
                          <a:spcPts val="0"/>
                        </a:spcAft>
                        <a:buFont typeface="Wingdings" pitchFamily="2" charset="2"/>
                        <a:buChar char="§"/>
                      </a:pPr>
                      <a:endParaRPr lang="uk-UA" sz="1100" noProof="0" dirty="0">
                        <a:solidFill>
                          <a:schemeClr val="tx1"/>
                        </a:solidFill>
                        <a:effectLst/>
                      </a:endParaRPr>
                    </a:p>
                    <a:p>
                      <a:pPr marL="0" lvl="0" indent="0">
                        <a:lnSpc>
                          <a:spcPct val="100000"/>
                        </a:lnSpc>
                        <a:spcAft>
                          <a:spcPts val="0"/>
                        </a:spcAft>
                        <a:buFont typeface="Wingdings" pitchFamily="2" charset="2"/>
                        <a:buNone/>
                      </a:pPr>
                      <a:r>
                        <a:rPr lang="uk-UA" sz="1100" noProof="0" dirty="0">
                          <a:solidFill>
                            <a:schemeClr val="tx1"/>
                          </a:solidFill>
                          <a:effectLst/>
                        </a:rPr>
                        <a:t>Збережено 28 дерев</a:t>
                      </a:r>
                    </a:p>
                    <a:p>
                      <a:pPr marL="0" lvl="0" indent="0">
                        <a:lnSpc>
                          <a:spcPct val="100000"/>
                        </a:lnSpc>
                        <a:spcAft>
                          <a:spcPts val="0"/>
                        </a:spcAft>
                        <a:buFont typeface="Wingdings" pitchFamily="2" charset="2"/>
                        <a:buNone/>
                      </a:pPr>
                      <a:endParaRPr lang="uk-UA" sz="1100" noProof="0" dirty="0">
                        <a:solidFill>
                          <a:schemeClr val="tx1"/>
                        </a:solidFill>
                        <a:effectLst/>
                      </a:endParaRPr>
                    </a:p>
                    <a:p>
                      <a:pPr marL="0" lvl="0" indent="0">
                        <a:lnSpc>
                          <a:spcPct val="100000"/>
                        </a:lnSpc>
                        <a:spcAft>
                          <a:spcPts val="0"/>
                        </a:spcAft>
                        <a:buFont typeface="Wingdings" pitchFamily="2" charset="2"/>
                        <a:buNone/>
                      </a:pPr>
                      <a:r>
                        <a:rPr lang="uk-UA" sz="1100" baseline="0" noProof="0" dirty="0">
                          <a:solidFill>
                            <a:schemeClr val="tx1"/>
                          </a:solidFill>
                          <a:effectLst/>
                        </a:rPr>
                        <a:t>Отримано мийних засобів і туалетного паперу на суму 1560 грн.</a:t>
                      </a:r>
                      <a:endParaRPr lang="uk-UA" sz="1100" noProof="0" dirty="0">
                        <a:solidFill>
                          <a:schemeClr val="tx1"/>
                        </a:solidFill>
                        <a:effectLst/>
                      </a:endParaRPr>
                    </a:p>
                    <a:p>
                      <a:pPr marL="264160">
                        <a:lnSpc>
                          <a:spcPct val="100000"/>
                        </a:lnSpc>
                        <a:spcAft>
                          <a:spcPts val="0"/>
                        </a:spcAft>
                      </a:pPr>
                      <a:r>
                        <a:rPr lang="uk-UA" sz="1100" noProof="0" dirty="0">
                          <a:effectLst/>
                        </a:rPr>
                        <a:t> </a:t>
                      </a:r>
                      <a:endParaRPr lang="uk-UA" sz="1100" b="0" noProof="0" dirty="0">
                        <a:solidFill>
                          <a:schemeClr val="tx1"/>
                        </a:solidFill>
                        <a:effectLst/>
                        <a:latin typeface="+mn-lt"/>
                        <a:ea typeface="Calibri"/>
                        <a:cs typeface="Times New Roman"/>
                      </a:endParaRPr>
                    </a:p>
                  </a:txBody>
                  <a:tcPr marL="68601" marR="68601"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13537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Похожее изображение">
            <a:extLst>
              <a:ext uri="{FF2B5EF4-FFF2-40B4-BE49-F238E27FC236}">
                <a16:creationId xmlns:a16="http://schemas.microsoft.com/office/drawing/2014/main" id="{A484DDEF-72FC-4619-987B-AC5F2C559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254" y="619124"/>
            <a:ext cx="3298894" cy="5066582"/>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D18F8F1D-0254-4541-B381-8915E22C7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487" y="2028106"/>
            <a:ext cx="2781300" cy="3657600"/>
          </a:xfrm>
          <a:prstGeom prst="rect">
            <a:avLst/>
          </a:prstGeom>
          <a:effectLst>
            <a:outerShdw blurRad="50800" dist="38100" dir="5400000" algn="t" rotWithShape="0">
              <a:prstClr val="black">
                <a:alpha val="40000"/>
              </a:prstClr>
            </a:outerShdw>
          </a:effectLst>
        </p:spPr>
      </p:pic>
      <p:pic>
        <p:nvPicPr>
          <p:cNvPr id="4" name="Graphic 3">
            <a:extLst>
              <a:ext uri="{FF2B5EF4-FFF2-40B4-BE49-F238E27FC236}">
                <a16:creationId xmlns:a16="http://schemas.microsoft.com/office/drawing/2014/main" id="{A6100838-9427-4901-A5AE-A7BDD95029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45213" y="1935936"/>
            <a:ext cx="923925" cy="752475"/>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3A7C2434-0C96-4BB9-9A91-566A1072D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64226" y="219075"/>
            <a:ext cx="2079929" cy="5466631"/>
          </a:xfrm>
          <a:prstGeom prst="rect">
            <a:avLst/>
          </a:prstGeom>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DFBD241D-E0B7-4F3B-8C40-79D11199AC0F}"/>
              </a:ext>
            </a:extLst>
          </p:cNvPr>
          <p:cNvSpPr/>
          <p:nvPr/>
        </p:nvSpPr>
        <p:spPr>
          <a:xfrm>
            <a:off x="0" y="0"/>
            <a:ext cx="438150" cy="4381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D725B067-803B-4459-B80B-EDB3C202F0DA}"/>
              </a:ext>
            </a:extLst>
          </p:cNvPr>
          <p:cNvSpPr/>
          <p:nvPr/>
        </p:nvSpPr>
        <p:spPr>
          <a:xfrm>
            <a:off x="438150" y="438150"/>
            <a:ext cx="438150" cy="4381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9B7CAD97-CADA-4E01-9D46-974E82795581}"/>
              </a:ext>
            </a:extLst>
          </p:cNvPr>
          <p:cNvSpPr/>
          <p:nvPr/>
        </p:nvSpPr>
        <p:spPr>
          <a:xfrm>
            <a:off x="873525" y="0"/>
            <a:ext cx="438150" cy="4381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55579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33306" y="1496325"/>
            <a:ext cx="5552339" cy="4047962"/>
          </a:xfrm>
          <a:prstGeom prst="rect">
            <a:avLst/>
          </a:prstGeom>
        </p:spPr>
      </p:pic>
      <p:pic>
        <p:nvPicPr>
          <p:cNvPr id="7" name="Рисунок 6"/>
          <p:cNvPicPr>
            <a:picLocks noChangeAspect="1"/>
          </p:cNvPicPr>
          <p:nvPr/>
        </p:nvPicPr>
        <p:blipFill>
          <a:blip r:embed="rId3"/>
          <a:stretch>
            <a:fillRect/>
          </a:stretch>
        </p:blipFill>
        <p:spPr>
          <a:xfrm>
            <a:off x="6272012" y="377001"/>
            <a:ext cx="5513298" cy="5843496"/>
          </a:xfrm>
          <a:prstGeom prst="rect">
            <a:avLst/>
          </a:prstGeom>
        </p:spPr>
      </p:pic>
    </p:spTree>
    <p:extLst>
      <p:ext uri="{BB962C8B-B14F-4D97-AF65-F5344CB8AC3E}">
        <p14:creationId xmlns:p14="http://schemas.microsoft.com/office/powerpoint/2010/main" val="409187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3"/>
          <p:cNvSpPr>
            <a:spLocks noGrp="1"/>
          </p:cNvSpPr>
          <p:nvPr>
            <p:ph type="body" sz="quarter" idx="13"/>
          </p:nvPr>
        </p:nvSpPr>
        <p:spPr>
          <a:xfrm>
            <a:off x="859971" y="1183368"/>
            <a:ext cx="10515600" cy="3867604"/>
          </a:xfrm>
        </p:spPr>
        <p:txBody>
          <a:bodyPr>
            <a:noAutofit/>
          </a:bodyPr>
          <a:lstStyle/>
          <a:p>
            <a:pPr marL="0" indent="0" eaLnBrk="1" hangingPunct="1">
              <a:buNone/>
            </a:pPr>
            <a:r>
              <a:rPr lang="uk-UA" altLang="ru-RU" sz="2400" dirty="0"/>
              <a:t>• Обов'язкова правова основа, відповідно до якої виробники зобов’язані знижувати споживання енергії протягом строку експлуатації їх продукції і скорочувати впливи на довкілля</a:t>
            </a:r>
          </a:p>
          <a:p>
            <a:pPr marL="0" indent="0" eaLnBrk="1" hangingPunct="1">
              <a:buNone/>
            </a:pPr>
            <a:endParaRPr lang="uk-UA" altLang="ru-RU" sz="1000" dirty="0"/>
          </a:p>
          <a:p>
            <a:pPr marL="0" indent="0" eaLnBrk="1" hangingPunct="1">
              <a:buNone/>
            </a:pPr>
            <a:r>
              <a:rPr lang="uk-UA" altLang="ru-RU" sz="2400" dirty="0"/>
              <a:t>• Застосовується на етапі проектування, перед тим, як виробляти продукцію і надавати її на ринок </a:t>
            </a:r>
          </a:p>
          <a:p>
            <a:pPr marL="0" indent="0" eaLnBrk="1" hangingPunct="1">
              <a:buNone/>
            </a:pPr>
            <a:endParaRPr lang="uk-UA" altLang="ru-RU" sz="1000" dirty="0"/>
          </a:p>
          <a:p>
            <a:pPr marL="0" indent="0" eaLnBrk="1" hangingPunct="1">
              <a:buNone/>
            </a:pPr>
            <a:r>
              <a:rPr lang="uk-UA" altLang="ru-RU" sz="2400" dirty="0"/>
              <a:t>• Застосовується до виробників та імпортерів </a:t>
            </a:r>
          </a:p>
          <a:p>
            <a:pPr marL="0" indent="0" eaLnBrk="1" hangingPunct="1">
              <a:buNone/>
            </a:pPr>
            <a:endParaRPr lang="uk-UA" altLang="ru-RU" sz="1000" dirty="0"/>
          </a:p>
          <a:p>
            <a:pPr marL="0" indent="0" eaLnBrk="1" hangingPunct="1">
              <a:buNone/>
            </a:pPr>
            <a:r>
              <a:rPr lang="uk-UA" altLang="ru-RU" sz="2400" dirty="0"/>
              <a:t>• Встановлює загальні та специфічні вимоги </a:t>
            </a:r>
            <a:r>
              <a:rPr lang="uk-UA" altLang="ru-RU" sz="2400" dirty="0" err="1"/>
              <a:t>екодизайну</a:t>
            </a:r>
            <a:r>
              <a:rPr lang="uk-UA" altLang="ru-RU" sz="2400" dirty="0"/>
              <a:t> </a:t>
            </a:r>
          </a:p>
          <a:p>
            <a:pPr marL="0" indent="0" eaLnBrk="1" hangingPunct="1">
              <a:buNone/>
            </a:pPr>
            <a:endParaRPr lang="uk-UA" altLang="ru-RU" sz="1000" dirty="0"/>
          </a:p>
          <a:p>
            <a:pPr marL="0" indent="0" eaLnBrk="1" hangingPunct="1">
              <a:buNone/>
            </a:pPr>
            <a:r>
              <a:rPr lang="uk-UA" altLang="ru-RU" sz="2400" dirty="0"/>
              <a:t>• Поступово видаляє з ринку продукцію з небажаними показниками</a:t>
            </a:r>
          </a:p>
        </p:txBody>
      </p:sp>
      <p:sp>
        <p:nvSpPr>
          <p:cNvPr id="40962" name="Rectangle 2"/>
          <p:cNvSpPr>
            <a:spLocks noGrp="1"/>
          </p:cNvSpPr>
          <p:nvPr>
            <p:ph type="title"/>
          </p:nvPr>
        </p:nvSpPr>
        <p:spPr>
          <a:xfrm>
            <a:off x="769089" y="462643"/>
            <a:ext cx="11422911" cy="720725"/>
          </a:xfrm>
        </p:spPr>
        <p:txBody>
          <a:bodyPr>
            <a:normAutofit fontScale="90000"/>
          </a:bodyPr>
          <a:lstStyle/>
          <a:p>
            <a:pPr eaLnBrk="1" hangingPunct="1"/>
            <a:r>
              <a:rPr lang="ru-RU" altLang="ru-RU" sz="3600" b="1" dirty="0">
                <a:solidFill>
                  <a:srgbClr val="C00000"/>
                </a:solidFill>
              </a:rPr>
              <a:t>ЩО ТАКЕ ЕКОДИЗАЙН?</a:t>
            </a:r>
            <a:br>
              <a:rPr lang="ru-RU" altLang="ru-RU" sz="3600" b="1" dirty="0">
                <a:solidFill>
                  <a:srgbClr val="C00000"/>
                </a:solidFill>
              </a:rPr>
            </a:br>
            <a:endParaRPr lang="ru-RU" altLang="ru-RU" sz="3600" b="1" dirty="0">
              <a:solidFill>
                <a:srgbClr val="C00000"/>
              </a:solidFill>
            </a:endParaRPr>
          </a:p>
        </p:txBody>
      </p:sp>
    </p:spTree>
    <p:extLst>
      <p:ext uri="{BB962C8B-B14F-4D97-AF65-F5344CB8AC3E}">
        <p14:creationId xmlns:p14="http://schemas.microsoft.com/office/powerpoint/2010/main" val="2187242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3"/>
          <p:cNvSpPr>
            <a:spLocks noGrp="1"/>
          </p:cNvSpPr>
          <p:nvPr>
            <p:ph type="body" sz="quarter" idx="13"/>
          </p:nvPr>
        </p:nvSpPr>
        <p:spPr>
          <a:xfrm>
            <a:off x="845683" y="1325432"/>
            <a:ext cx="8926967" cy="4660900"/>
          </a:xfrm>
        </p:spPr>
        <p:txBody>
          <a:bodyPr>
            <a:normAutofit/>
          </a:bodyPr>
          <a:lstStyle/>
          <a:p>
            <a:pPr eaLnBrk="1" hangingPunct="1"/>
            <a:endParaRPr lang="ru-RU" altLang="ru-RU" sz="2000" dirty="0"/>
          </a:p>
          <a:p>
            <a:pPr marL="0" indent="0" eaLnBrk="1" hangingPunct="1">
              <a:buNone/>
            </a:pPr>
            <a:r>
              <a:rPr lang="uk-UA" altLang="ru-RU" sz="2400" dirty="0"/>
              <a:t>• Він обов'язковий, тому спричиняє зміни</a:t>
            </a:r>
            <a:r>
              <a:rPr lang="ru-UA" altLang="ru-RU" sz="2400" dirty="0"/>
              <a:t> – </a:t>
            </a:r>
            <a:endParaRPr lang="uk-UA" altLang="ru-RU" sz="2400" dirty="0"/>
          </a:p>
          <a:p>
            <a:pPr marL="0" indent="0" eaLnBrk="1" hangingPunct="1">
              <a:buNone/>
            </a:pPr>
            <a:r>
              <a:rPr lang="uk-UA" altLang="ru-RU" sz="2400" b="1" dirty="0">
                <a:solidFill>
                  <a:srgbClr val="C00000"/>
                </a:solidFill>
              </a:rPr>
              <a:t>Технічні регламенти щодо вимог екодизайну</a:t>
            </a:r>
          </a:p>
          <a:p>
            <a:pPr marL="0" indent="0" eaLnBrk="1" hangingPunct="1">
              <a:buNone/>
            </a:pPr>
            <a:endParaRPr lang="uk-UA" altLang="ru-RU" sz="1000" dirty="0"/>
          </a:p>
          <a:p>
            <a:pPr marL="0" indent="0" eaLnBrk="1" hangingPunct="1">
              <a:buNone/>
            </a:pPr>
            <a:r>
              <a:rPr lang="uk-UA" altLang="ru-RU" sz="2400" dirty="0"/>
              <a:t>• Стимулює виробників до інновацій </a:t>
            </a:r>
          </a:p>
          <a:p>
            <a:pPr marL="0" indent="0" eaLnBrk="1" hangingPunct="1">
              <a:buNone/>
            </a:pPr>
            <a:r>
              <a:rPr lang="uk-UA" altLang="ru-RU" sz="2400" dirty="0"/>
              <a:t>• Тому що це працює! </a:t>
            </a:r>
          </a:p>
          <a:p>
            <a:pPr marL="0" indent="0" eaLnBrk="1" hangingPunct="1">
              <a:buNone/>
            </a:pPr>
            <a:r>
              <a:rPr lang="uk-UA" altLang="ru-RU" sz="2400" dirty="0" err="1"/>
              <a:t>Екодизайн</a:t>
            </a:r>
            <a:r>
              <a:rPr lang="uk-UA" altLang="ru-RU" sz="2400" dirty="0"/>
              <a:t> та маркування зможуть: </a:t>
            </a:r>
          </a:p>
          <a:p>
            <a:pPr eaLnBrk="1" hangingPunct="1"/>
            <a:endParaRPr lang="uk-UA" altLang="ru-RU" sz="2000" dirty="0"/>
          </a:p>
        </p:txBody>
      </p:sp>
      <p:sp>
        <p:nvSpPr>
          <p:cNvPr id="43010" name="Rectangle 2"/>
          <p:cNvSpPr>
            <a:spLocks noGrp="1"/>
          </p:cNvSpPr>
          <p:nvPr>
            <p:ph type="title"/>
          </p:nvPr>
        </p:nvSpPr>
        <p:spPr>
          <a:xfrm>
            <a:off x="845683" y="871668"/>
            <a:ext cx="11422911" cy="720725"/>
          </a:xfrm>
        </p:spPr>
        <p:txBody>
          <a:bodyPr>
            <a:normAutofit fontScale="90000"/>
          </a:bodyPr>
          <a:lstStyle/>
          <a:p>
            <a:pPr eaLnBrk="1" hangingPunct="1"/>
            <a:r>
              <a:rPr lang="ru-RU" altLang="ru-RU" sz="3600" b="1" dirty="0">
                <a:solidFill>
                  <a:srgbClr val="C00000"/>
                </a:solidFill>
              </a:rPr>
              <a:t>В ЧОМУ ЦІННІСТЬ ЕКОДИЗАЙНУ?</a:t>
            </a:r>
            <a:br>
              <a:rPr lang="ru-RU" altLang="ru-RU" sz="3600" b="1" dirty="0">
                <a:solidFill>
                  <a:srgbClr val="C00000"/>
                </a:solidFill>
              </a:rPr>
            </a:br>
            <a:endParaRPr lang="ru-RU" altLang="ru-RU" sz="3600" b="1" dirty="0">
              <a:solidFill>
                <a:srgbClr val="C00000"/>
              </a:solidFill>
            </a:endParaRPr>
          </a:p>
        </p:txBody>
      </p:sp>
      <p:sp>
        <p:nvSpPr>
          <p:cNvPr id="2" name="Прямоугольник 1"/>
          <p:cNvSpPr/>
          <p:nvPr/>
        </p:nvSpPr>
        <p:spPr>
          <a:xfrm>
            <a:off x="3159969" y="4854998"/>
            <a:ext cx="7794171" cy="1323439"/>
          </a:xfrm>
          <a:prstGeom prst="rect">
            <a:avLst/>
          </a:prstGeom>
        </p:spPr>
        <p:txBody>
          <a:bodyPr wrap="square">
            <a:spAutoFit/>
          </a:bodyPr>
          <a:lstStyle/>
          <a:p>
            <a:pPr marL="0" indent="0" eaLnBrk="1" hangingPunct="1">
              <a:buNone/>
            </a:pPr>
            <a:r>
              <a:rPr lang="uk-UA" altLang="ru-RU" sz="2000" b="1" dirty="0"/>
              <a:t>– зекономити &gt;1,900 </a:t>
            </a:r>
            <a:r>
              <a:rPr lang="uk-UA" altLang="ru-RU" sz="2000" b="1" dirty="0" err="1"/>
              <a:t>ТВтг</a:t>
            </a:r>
            <a:r>
              <a:rPr lang="uk-UA" altLang="ru-RU" sz="2000" b="1" dirty="0"/>
              <a:t> до 2020 (що приблизно дорівнює річному споживанню первинної енергії Італії)</a:t>
            </a:r>
          </a:p>
          <a:p>
            <a:pPr marL="0" indent="0" eaLnBrk="1" hangingPunct="1">
              <a:buNone/>
            </a:pPr>
            <a:r>
              <a:rPr lang="uk-UA" altLang="ru-RU" sz="2000" b="1" dirty="0"/>
              <a:t>– знизити комунальні витрати на енергію в ЄС на 465 євро/рік</a:t>
            </a:r>
          </a:p>
          <a:p>
            <a:pPr marL="0" indent="0" eaLnBrk="1" hangingPunct="1">
              <a:buNone/>
            </a:pPr>
            <a:r>
              <a:rPr lang="uk-UA" altLang="ru-RU" sz="2000" b="1" dirty="0"/>
              <a:t>– створити додатковий дохід у 55 млрд. євро для компаній ЄС</a:t>
            </a:r>
            <a:endParaRPr lang="ru-RU" sz="2000" b="1" dirty="0"/>
          </a:p>
        </p:txBody>
      </p:sp>
      <p:pic>
        <p:nvPicPr>
          <p:cNvPr id="4" name="Рисунок 3">
            <a:extLst>
              <a:ext uri="{FF2B5EF4-FFF2-40B4-BE49-F238E27FC236}">
                <a16:creationId xmlns:a16="http://schemas.microsoft.com/office/drawing/2014/main" id="{3FE294A4-78C4-43D2-9FBD-E06EBE1F67FC}"/>
              </a:ext>
            </a:extLst>
          </p:cNvPr>
          <p:cNvPicPr>
            <a:picLocks noChangeAspect="1"/>
          </p:cNvPicPr>
          <p:nvPr/>
        </p:nvPicPr>
        <p:blipFill>
          <a:blip r:embed="rId2"/>
          <a:stretch>
            <a:fillRect/>
          </a:stretch>
        </p:blipFill>
        <p:spPr>
          <a:xfrm>
            <a:off x="9572626" y="321342"/>
            <a:ext cx="2291542" cy="2008180"/>
          </a:xfrm>
          <a:prstGeom prst="rect">
            <a:avLst/>
          </a:prstGeom>
        </p:spPr>
      </p:pic>
    </p:spTree>
    <p:extLst>
      <p:ext uri="{BB962C8B-B14F-4D97-AF65-F5344CB8AC3E}">
        <p14:creationId xmlns:p14="http://schemas.microsoft.com/office/powerpoint/2010/main" val="312728803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3"/>
          <p:cNvSpPr>
            <a:spLocks noGrp="1"/>
          </p:cNvSpPr>
          <p:nvPr>
            <p:ph type="body" sz="quarter" idx="13"/>
          </p:nvPr>
        </p:nvSpPr>
        <p:spPr>
          <a:xfrm>
            <a:off x="470885" y="411885"/>
            <a:ext cx="6782101" cy="6034230"/>
          </a:xfrm>
          <a:solidFill>
            <a:schemeClr val="bg1"/>
          </a:solidFill>
        </p:spPr>
        <p:txBody>
          <a:bodyPr>
            <a:normAutofit lnSpcReduction="10000"/>
          </a:bodyPr>
          <a:lstStyle/>
          <a:p>
            <a:pPr marL="0" indent="0" eaLnBrk="1" hangingPunct="1">
              <a:buNone/>
            </a:pPr>
            <a:r>
              <a:rPr lang="uk-UA" altLang="ru-RU" sz="2000" dirty="0"/>
              <a:t>Енергетична етикетка повинна відповідати таким вимогам:</a:t>
            </a:r>
          </a:p>
          <a:p>
            <a:pPr marL="0" indent="0" eaLnBrk="1" hangingPunct="1">
              <a:buNone/>
            </a:pPr>
            <a:r>
              <a:rPr lang="uk-UA" altLang="ru-RU" sz="2000" b="1" dirty="0"/>
              <a:t>5</a:t>
            </a:r>
            <a:r>
              <a:rPr lang="uk-UA" altLang="ru-RU" sz="2000" dirty="0"/>
              <a:t> позначення СКЕЕ та СККД:</a:t>
            </a:r>
          </a:p>
          <a:p>
            <a:pPr marL="0" indent="0" eaLnBrk="1" hangingPunct="1">
              <a:buNone/>
            </a:pPr>
            <a:r>
              <a:rPr lang="uk-UA" altLang="ru-RU" sz="2000" b="1" dirty="0"/>
              <a:t>6 </a:t>
            </a:r>
            <a:r>
              <a:rPr lang="uk-UA" altLang="ru-RU" sz="2000" dirty="0"/>
              <a:t>шкала A++ - E:</a:t>
            </a:r>
          </a:p>
          <a:p>
            <a:pPr marL="0" indent="0" eaLnBrk="1" hangingPunct="1">
              <a:buNone/>
            </a:pPr>
            <a:r>
              <a:rPr lang="uk-UA" altLang="ru-RU" sz="2000" b="1" dirty="0"/>
              <a:t>7</a:t>
            </a:r>
            <a:r>
              <a:rPr lang="uk-UA" altLang="ru-RU" sz="2000" dirty="0"/>
              <a:t> клас енергоефективності:</a:t>
            </a:r>
          </a:p>
          <a:p>
            <a:pPr marL="0" indent="0" eaLnBrk="1" hangingPunct="1">
              <a:buNone/>
            </a:pPr>
            <a:r>
              <a:rPr lang="uk-UA" altLang="ru-RU" sz="2000" b="1" dirty="0"/>
              <a:t>8</a:t>
            </a:r>
            <a:r>
              <a:rPr lang="uk-UA" altLang="ru-RU" sz="2000" dirty="0"/>
              <a:t> номінальна потужність для охолодження та обігріву:</a:t>
            </a:r>
          </a:p>
          <a:p>
            <a:pPr marL="0" indent="0" eaLnBrk="1" hangingPunct="1">
              <a:buNone/>
            </a:pPr>
            <a:r>
              <a:rPr lang="uk-UA" altLang="ru-RU" sz="2000" b="1" dirty="0"/>
              <a:t>9</a:t>
            </a:r>
            <a:r>
              <a:rPr lang="uk-UA" altLang="ru-RU" sz="2000" dirty="0"/>
              <a:t> значення середнього за сезон коефіцієнту енергоефективності (СКЕЕ) та середнього за сезон коефіцієнту корисної дії (СККД)</a:t>
            </a:r>
          </a:p>
          <a:p>
            <a:pPr marL="0" indent="0" eaLnBrk="1" hangingPunct="1">
              <a:buNone/>
            </a:pPr>
            <a:r>
              <a:rPr lang="uk-UA" altLang="ru-RU" sz="2000" b="1" dirty="0"/>
              <a:t>10 </a:t>
            </a:r>
            <a:r>
              <a:rPr lang="uk-UA" altLang="ru-RU" sz="2000" dirty="0"/>
              <a:t>річний обсяг енергоспоживання, </a:t>
            </a:r>
            <a:r>
              <a:rPr lang="uk-UA" altLang="ru-RU" sz="2000" dirty="0" err="1"/>
              <a:t>кВт·г</a:t>
            </a:r>
            <a:r>
              <a:rPr lang="uk-UA" altLang="ru-RU" sz="2000" dirty="0"/>
              <a:t> за рік</a:t>
            </a:r>
          </a:p>
          <a:p>
            <a:pPr marL="0" indent="0" eaLnBrk="1" hangingPunct="1">
              <a:buNone/>
            </a:pPr>
            <a:r>
              <a:rPr lang="uk-UA" altLang="ru-RU" sz="2000" b="1" dirty="0"/>
              <a:t>11</a:t>
            </a:r>
            <a:r>
              <a:rPr lang="uk-UA" altLang="ru-RU" sz="2000" dirty="0"/>
              <a:t> поширення шуму у повітрі:</a:t>
            </a:r>
          </a:p>
          <a:p>
            <a:pPr marL="0" indent="0" eaLnBrk="1" hangingPunct="1">
              <a:buNone/>
            </a:pPr>
            <a:r>
              <a:rPr lang="uk-UA" altLang="ru-RU" sz="2000" b="1" dirty="0"/>
              <a:t>12</a:t>
            </a:r>
            <a:r>
              <a:rPr lang="uk-UA" altLang="ru-RU" sz="2000" dirty="0"/>
              <a:t> схематичне позначення мапи України </a:t>
            </a:r>
          </a:p>
          <a:p>
            <a:pPr marL="0" indent="0" eaLnBrk="1" hangingPunct="1">
              <a:buNone/>
            </a:pPr>
            <a:r>
              <a:rPr lang="uk-UA" altLang="ru-RU" sz="2000" b="1" dirty="0"/>
              <a:t>13</a:t>
            </a:r>
            <a:r>
              <a:rPr lang="uk-UA" altLang="ru-RU" sz="2000" dirty="0"/>
              <a:t> найменування постачальника або торговельної марки</a:t>
            </a:r>
          </a:p>
          <a:p>
            <a:pPr marL="0" indent="0" eaLnBrk="1" hangingPunct="1">
              <a:buNone/>
            </a:pPr>
            <a:r>
              <a:rPr lang="uk-UA" altLang="ru-RU" sz="2000" b="1" dirty="0"/>
              <a:t>14</a:t>
            </a:r>
            <a:r>
              <a:rPr lang="uk-UA" altLang="ru-RU" sz="2000" dirty="0"/>
              <a:t> ідентифікатор моделі, наданий постачальником</a:t>
            </a:r>
          </a:p>
          <a:p>
            <a:pPr marL="0" indent="0" eaLnBrk="1" hangingPunct="1">
              <a:buNone/>
            </a:pPr>
            <a:r>
              <a:rPr lang="uk-UA" altLang="ru-RU" sz="2000" b="1" dirty="0"/>
              <a:t>15</a:t>
            </a:r>
            <a:r>
              <a:rPr lang="uk-UA" altLang="ru-RU" sz="2000" dirty="0"/>
              <a:t> номер та дата нормативно-правового акту, яким затверджено Технічний регламент енергетичного маркування </a:t>
            </a:r>
            <a:endParaRPr lang="ru-RU" altLang="ru-RU" sz="2000" dirty="0"/>
          </a:p>
        </p:txBody>
      </p:sp>
      <p:pic>
        <p:nvPicPr>
          <p:cNvPr id="39939" name="Picture 5" descr="Картинки по запросу енергетична мікрофіш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89" y="345018"/>
            <a:ext cx="3871383"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a:stretch>
            <a:fillRect/>
          </a:stretch>
        </p:blipFill>
        <p:spPr>
          <a:xfrm>
            <a:off x="47324" y="5152344"/>
            <a:ext cx="409575" cy="1038225"/>
          </a:xfrm>
          <a:prstGeom prst="rect">
            <a:avLst/>
          </a:prstGeom>
        </p:spPr>
      </p:pic>
    </p:spTree>
    <p:extLst>
      <p:ext uri="{BB962C8B-B14F-4D97-AF65-F5344CB8AC3E}">
        <p14:creationId xmlns:p14="http://schemas.microsoft.com/office/powerpoint/2010/main" val="345603844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3"/>
          <p:cNvSpPr>
            <a:spLocks noGrp="1"/>
          </p:cNvSpPr>
          <p:nvPr>
            <p:ph type="body" sz="quarter" idx="13"/>
          </p:nvPr>
        </p:nvSpPr>
        <p:spPr>
          <a:xfrm>
            <a:off x="293158" y="286357"/>
            <a:ext cx="6569185" cy="6157986"/>
          </a:xfrm>
          <a:solidFill>
            <a:schemeClr val="bg1"/>
          </a:solidFill>
        </p:spPr>
        <p:txBody>
          <a:bodyPr>
            <a:normAutofit lnSpcReduction="10000"/>
          </a:bodyPr>
          <a:lstStyle/>
          <a:p>
            <a:pPr marL="0" indent="0" eaLnBrk="1" hangingPunct="1">
              <a:lnSpc>
                <a:spcPct val="80000"/>
              </a:lnSpc>
              <a:buNone/>
            </a:pPr>
            <a:r>
              <a:rPr lang="uk-UA" altLang="ru-RU" sz="2000" b="1" dirty="0" err="1"/>
              <a:t>Energy</a:t>
            </a:r>
            <a:r>
              <a:rPr lang="uk-UA" altLang="ru-RU" sz="2000" b="1" dirty="0"/>
              <a:t> </a:t>
            </a:r>
            <a:r>
              <a:rPr lang="uk-UA" altLang="ru-RU" sz="2000" b="1" dirty="0" err="1"/>
              <a:t>Star</a:t>
            </a:r>
            <a:r>
              <a:rPr lang="uk-UA" altLang="ru-RU" sz="2000" dirty="0"/>
              <a:t>   –  міжнародний стандарт енергоефективності споживчих товарів. </a:t>
            </a:r>
          </a:p>
          <a:p>
            <a:pPr marL="0" indent="0" eaLnBrk="1" hangingPunct="1">
              <a:lnSpc>
                <a:spcPct val="80000"/>
              </a:lnSpc>
              <a:buNone/>
            </a:pPr>
            <a:r>
              <a:rPr lang="uk-UA" altLang="ru-RU" sz="2000" dirty="0"/>
              <a:t>Вперше був прийнятий в США, на основі державної програми, в 1992 році. </a:t>
            </a:r>
          </a:p>
          <a:p>
            <a:pPr marL="0" indent="0" eaLnBrk="1" hangingPunct="1">
              <a:lnSpc>
                <a:spcPct val="80000"/>
              </a:lnSpc>
              <a:buNone/>
            </a:pPr>
            <a:r>
              <a:rPr lang="uk-UA" altLang="ru-RU" sz="2000" dirty="0"/>
              <a:t>Пізніше до програми приєдналися Австралія, Канада, Японія, Нова Зеландія, Тайвань і Європейський союз.</a:t>
            </a:r>
          </a:p>
          <a:p>
            <a:pPr eaLnBrk="1" hangingPunct="1">
              <a:lnSpc>
                <a:spcPct val="80000"/>
              </a:lnSpc>
            </a:pPr>
            <a:endParaRPr lang="uk-UA" altLang="ru-RU" sz="1200" dirty="0"/>
          </a:p>
          <a:p>
            <a:pPr marL="0" indent="0" eaLnBrk="1" hangingPunct="1">
              <a:lnSpc>
                <a:spcPct val="80000"/>
              </a:lnSpc>
              <a:buNone/>
            </a:pPr>
            <a:r>
              <a:rPr lang="uk-UA" altLang="ru-RU" sz="2000" dirty="0"/>
              <a:t>У 2006 році більш ніж 40 тис. продуктів, сертифікованих </a:t>
            </a:r>
            <a:r>
              <a:rPr lang="uk-UA" altLang="ru-RU" sz="2000" dirty="0" err="1"/>
              <a:t>Energy</a:t>
            </a:r>
            <a:r>
              <a:rPr lang="uk-UA" altLang="ru-RU" sz="2000" dirty="0"/>
              <a:t> </a:t>
            </a:r>
            <a:r>
              <a:rPr lang="uk-UA" altLang="ru-RU" sz="2000" dirty="0" err="1"/>
              <a:t>Star</a:t>
            </a:r>
            <a:r>
              <a:rPr lang="uk-UA" altLang="ru-RU" sz="2000" dirty="0"/>
              <a:t>, були доступні в широкому продажі, включаючи велику техніку, офісне обладнання, освітлення, побутову техніку та багато іншого. </a:t>
            </a:r>
          </a:p>
          <a:p>
            <a:pPr marL="0" indent="0" eaLnBrk="1" hangingPunct="1">
              <a:lnSpc>
                <a:spcPct val="80000"/>
              </a:lnSpc>
              <a:buNone/>
            </a:pPr>
            <a:r>
              <a:rPr lang="uk-UA" altLang="ru-RU" sz="2000" dirty="0" err="1"/>
              <a:t>Лого</a:t>
            </a:r>
            <a:r>
              <a:rPr lang="uk-UA" altLang="ru-RU" sz="2000" dirty="0"/>
              <a:t> </a:t>
            </a:r>
            <a:r>
              <a:rPr lang="uk-UA" altLang="ru-RU" sz="2000" dirty="0" err="1"/>
              <a:t>Energy</a:t>
            </a:r>
            <a:r>
              <a:rPr lang="uk-UA" altLang="ru-RU" sz="2000" dirty="0"/>
              <a:t> </a:t>
            </a:r>
            <a:r>
              <a:rPr lang="uk-UA" altLang="ru-RU" sz="2000" dirty="0" err="1"/>
              <a:t>Star</a:t>
            </a:r>
            <a:r>
              <a:rPr lang="uk-UA" altLang="ru-RU" sz="2000" dirty="0"/>
              <a:t> з'явилось  на нових будинках (було сертифіковано близько 12% нового житла в США), торгових і промислових будівлях.</a:t>
            </a:r>
          </a:p>
          <a:p>
            <a:pPr eaLnBrk="1" hangingPunct="1">
              <a:lnSpc>
                <a:spcPct val="80000"/>
              </a:lnSpc>
            </a:pPr>
            <a:endParaRPr lang="uk-UA" altLang="ru-RU" sz="1200" dirty="0"/>
          </a:p>
          <a:p>
            <a:pPr marL="0" indent="0" eaLnBrk="1" hangingPunct="1">
              <a:lnSpc>
                <a:spcPct val="80000"/>
              </a:lnSpc>
              <a:buNone/>
            </a:pPr>
            <a:r>
              <a:rPr lang="uk-UA" altLang="ru-RU" sz="2000" dirty="0"/>
              <a:t>Програма </a:t>
            </a:r>
            <a:r>
              <a:rPr lang="uk-UA" altLang="ru-RU" sz="2000" dirty="0" err="1"/>
              <a:t>Energy</a:t>
            </a:r>
            <a:r>
              <a:rPr lang="uk-UA" altLang="ru-RU" sz="2000" dirty="0"/>
              <a:t> </a:t>
            </a:r>
            <a:r>
              <a:rPr lang="uk-UA" altLang="ru-RU" sz="2000" dirty="0" err="1"/>
              <a:t>Star</a:t>
            </a:r>
            <a:r>
              <a:rPr lang="uk-UA" altLang="ru-RU" sz="2000" dirty="0"/>
              <a:t> сприяла поширенню світлодіодних світлофорів, економічного флуоресцентного освітлення, а також економного в енергоспоживанні офісного обладнання. </a:t>
            </a:r>
          </a:p>
          <a:p>
            <a:pPr marL="0" indent="0" eaLnBrk="1" hangingPunct="1">
              <a:lnSpc>
                <a:spcPct val="80000"/>
              </a:lnSpc>
              <a:buNone/>
            </a:pPr>
            <a:r>
              <a:rPr lang="uk-UA" altLang="ru-RU" sz="2000" dirty="0"/>
              <a:t>EPA розрахувала, що тільки в 2006 році вона заощадила близько 14 млрд </a:t>
            </a:r>
            <a:r>
              <a:rPr lang="uk-UA" altLang="ru-RU" sz="2000" dirty="0" err="1"/>
              <a:t>дол</a:t>
            </a:r>
            <a:r>
              <a:rPr lang="uk-UA" altLang="ru-RU" sz="2000" dirty="0"/>
              <a:t>. в енергетичних витратах</a:t>
            </a:r>
            <a:r>
              <a:rPr lang="ru-RU" altLang="ru-RU" sz="2000" dirty="0"/>
              <a:t>.</a:t>
            </a:r>
          </a:p>
        </p:txBody>
      </p:sp>
      <p:pic>
        <p:nvPicPr>
          <p:cNvPr id="5" name="Рисунок 4"/>
          <p:cNvPicPr>
            <a:picLocks noChangeAspect="1"/>
          </p:cNvPicPr>
          <p:nvPr/>
        </p:nvPicPr>
        <p:blipFill>
          <a:blip r:embed="rId2"/>
          <a:stretch>
            <a:fillRect/>
          </a:stretch>
        </p:blipFill>
        <p:spPr>
          <a:xfrm>
            <a:off x="1" y="5315630"/>
            <a:ext cx="293158" cy="1038225"/>
          </a:xfrm>
          <a:prstGeom prst="rect">
            <a:avLst/>
          </a:prstGeom>
        </p:spPr>
      </p:pic>
      <p:pic>
        <p:nvPicPr>
          <p:cNvPr id="10242" name="Picture 2" descr="Energy Star Program For Homes And Appliances Is On Trump's Chopping Block |  WLR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2819" y="286357"/>
            <a:ext cx="5078804" cy="28547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ffice Printers | Lafayette, LA | Louisiana Office Syst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081" y="3243943"/>
            <a:ext cx="4521919" cy="339143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Energy Star — Википедия"/>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7142" y="4939662"/>
            <a:ext cx="1181633" cy="121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316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392" y="0"/>
            <a:ext cx="10701867" cy="756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stretch>
            <a:fillRect/>
          </a:stretch>
        </p:blipFill>
        <p:spPr>
          <a:xfrm>
            <a:off x="9864909" y="227714"/>
            <a:ext cx="1457325" cy="1447800"/>
          </a:xfrm>
          <a:prstGeom prst="rect">
            <a:avLst/>
          </a:prstGeom>
        </p:spPr>
      </p:pic>
    </p:spTree>
    <p:extLst>
      <p:ext uri="{BB962C8B-B14F-4D97-AF65-F5344CB8AC3E}">
        <p14:creationId xmlns:p14="http://schemas.microsoft.com/office/powerpoint/2010/main" val="260889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2" name="Group 391">
            <a:extLst>
              <a:ext uri="{FF2B5EF4-FFF2-40B4-BE49-F238E27FC236}">
                <a16:creationId xmlns:a16="http://schemas.microsoft.com/office/drawing/2014/main" id="{19105809-7991-4171-B4E2-40832D375D02}"/>
              </a:ext>
            </a:extLst>
          </p:cNvPr>
          <p:cNvGrpSpPr/>
          <p:nvPr/>
        </p:nvGrpSpPr>
        <p:grpSpPr>
          <a:xfrm>
            <a:off x="1170222" y="1215536"/>
            <a:ext cx="4343400" cy="4426927"/>
            <a:chOff x="2209800" y="2031682"/>
            <a:chExt cx="3647464" cy="3717608"/>
          </a:xfrm>
        </p:grpSpPr>
        <p:pic>
          <p:nvPicPr>
            <p:cNvPr id="3" name="Graphic 2">
              <a:extLst>
                <a:ext uri="{FF2B5EF4-FFF2-40B4-BE49-F238E27FC236}">
                  <a16:creationId xmlns:a16="http://schemas.microsoft.com/office/drawing/2014/main" id="{022E2D78-FD31-4271-BAFC-084D6E7B1A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9800" y="2031682"/>
              <a:ext cx="3647464" cy="3717608"/>
            </a:xfrm>
            <a:prstGeom prst="rect">
              <a:avLst/>
            </a:prstGeom>
          </p:spPr>
        </p:pic>
        <p:pic>
          <p:nvPicPr>
            <p:cNvPr id="6" name="Graphic 5">
              <a:extLst>
                <a:ext uri="{FF2B5EF4-FFF2-40B4-BE49-F238E27FC236}">
                  <a16:creationId xmlns:a16="http://schemas.microsoft.com/office/drawing/2014/main" id="{6B25652D-4AF3-473B-A4F9-4B16D5E6B2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9978" y="2785718"/>
              <a:ext cx="1924048" cy="973615"/>
            </a:xfrm>
            <a:prstGeom prst="rect">
              <a:avLst/>
            </a:prstGeom>
            <a:effectLst>
              <a:outerShdw blurRad="50800" dist="38100" dir="2700000" algn="tl" rotWithShape="0">
                <a:prstClr val="black">
                  <a:alpha val="40000"/>
                </a:prstClr>
              </a:outerShdw>
            </a:effectLst>
          </p:spPr>
        </p:pic>
        <p:pic>
          <p:nvPicPr>
            <p:cNvPr id="7" name="Graphic 6">
              <a:extLst>
                <a:ext uri="{FF2B5EF4-FFF2-40B4-BE49-F238E27FC236}">
                  <a16:creationId xmlns:a16="http://schemas.microsoft.com/office/drawing/2014/main" id="{B1F67409-DC0A-46AD-AD2C-86596CF7A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9410" y="3683133"/>
              <a:ext cx="928383" cy="1207955"/>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4CB7D3C9-0E66-495E-A853-85FA7C51B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1291" y="3547017"/>
              <a:ext cx="452735" cy="804863"/>
            </a:xfrm>
            <a:prstGeom prst="rect">
              <a:avLst/>
            </a:prstGeom>
            <a:effectLst>
              <a:outerShdw blurRad="50800" dist="38100" dir="2700000" algn="tl" rotWithShape="0">
                <a:prstClr val="black">
                  <a:alpha val="40000"/>
                </a:prstClr>
              </a:outerShdw>
            </a:effectLst>
          </p:spPr>
        </p:pic>
      </p:grpSp>
      <p:sp>
        <p:nvSpPr>
          <p:cNvPr id="393" name="Rectangle 392">
            <a:extLst>
              <a:ext uri="{FF2B5EF4-FFF2-40B4-BE49-F238E27FC236}">
                <a16:creationId xmlns:a16="http://schemas.microsoft.com/office/drawing/2014/main" id="{500444D3-73CC-485B-80D8-828E415C93A7}"/>
              </a:ext>
            </a:extLst>
          </p:cNvPr>
          <p:cNvSpPr/>
          <p:nvPr/>
        </p:nvSpPr>
        <p:spPr>
          <a:xfrm>
            <a:off x="2062705" y="5848790"/>
            <a:ext cx="3834768" cy="523220"/>
          </a:xfrm>
          <a:prstGeom prst="rect">
            <a:avLst/>
          </a:prstGeom>
        </p:spPr>
        <p:txBody>
          <a:bodyPr wrap="none">
            <a:spAutoFit/>
          </a:bodyPr>
          <a:lstStyle/>
          <a:p>
            <a:r>
              <a:rPr lang="ru-RU" sz="2800" b="1" dirty="0">
                <a:latin typeface="+mn-lt"/>
              </a:rPr>
              <a:t>Енергоефективне вікно</a:t>
            </a:r>
          </a:p>
        </p:txBody>
      </p:sp>
      <p:sp>
        <p:nvSpPr>
          <p:cNvPr id="394" name="Rectangle 393">
            <a:extLst>
              <a:ext uri="{FF2B5EF4-FFF2-40B4-BE49-F238E27FC236}">
                <a16:creationId xmlns:a16="http://schemas.microsoft.com/office/drawing/2014/main" id="{19762A26-602B-459C-AA05-906E886342A2}"/>
              </a:ext>
            </a:extLst>
          </p:cNvPr>
          <p:cNvSpPr/>
          <p:nvPr/>
        </p:nvSpPr>
        <p:spPr>
          <a:xfrm>
            <a:off x="802840" y="261429"/>
            <a:ext cx="1866409" cy="584775"/>
          </a:xfrm>
          <a:prstGeom prst="rect">
            <a:avLst/>
          </a:prstGeom>
        </p:spPr>
        <p:txBody>
          <a:bodyPr wrap="none">
            <a:spAutoFit/>
          </a:bodyPr>
          <a:lstStyle/>
          <a:p>
            <a:pPr algn="ctr"/>
            <a:r>
              <a:rPr lang="ru-RU" sz="1600" dirty="0">
                <a:latin typeface="+mn-lt"/>
              </a:rPr>
              <a:t>Енергозберігаючий</a:t>
            </a:r>
          </a:p>
          <a:p>
            <a:pPr algn="ctr"/>
            <a:r>
              <a:rPr lang="ru-RU" sz="1600" dirty="0">
                <a:latin typeface="+mn-lt"/>
              </a:rPr>
              <a:t>склопакет</a:t>
            </a:r>
          </a:p>
        </p:txBody>
      </p:sp>
      <p:sp>
        <p:nvSpPr>
          <p:cNvPr id="395" name="Rectangle 394">
            <a:extLst>
              <a:ext uri="{FF2B5EF4-FFF2-40B4-BE49-F238E27FC236}">
                <a16:creationId xmlns:a16="http://schemas.microsoft.com/office/drawing/2014/main" id="{4F978093-9F7D-42F0-9A2C-305E8F12C711}"/>
              </a:ext>
            </a:extLst>
          </p:cNvPr>
          <p:cNvSpPr/>
          <p:nvPr/>
        </p:nvSpPr>
        <p:spPr>
          <a:xfrm>
            <a:off x="4309744" y="390041"/>
            <a:ext cx="1802288" cy="584775"/>
          </a:xfrm>
          <a:prstGeom prst="rect">
            <a:avLst/>
          </a:prstGeom>
        </p:spPr>
        <p:txBody>
          <a:bodyPr wrap="none">
            <a:spAutoFit/>
          </a:bodyPr>
          <a:lstStyle/>
          <a:p>
            <a:pPr algn="ctr"/>
            <a:r>
              <a:rPr lang="ru-RU" sz="1600" dirty="0">
                <a:latin typeface="+mn-lt"/>
              </a:rPr>
              <a:t>Відзеркалювальне</a:t>
            </a:r>
          </a:p>
          <a:p>
            <a:pPr algn="ctr"/>
            <a:r>
              <a:rPr lang="ru-RU" sz="1600" dirty="0">
                <a:latin typeface="+mn-lt"/>
              </a:rPr>
              <a:t>покриття скла</a:t>
            </a:r>
          </a:p>
        </p:txBody>
      </p:sp>
      <p:sp>
        <p:nvSpPr>
          <p:cNvPr id="398" name="Rectangle 397">
            <a:extLst>
              <a:ext uri="{FF2B5EF4-FFF2-40B4-BE49-F238E27FC236}">
                <a16:creationId xmlns:a16="http://schemas.microsoft.com/office/drawing/2014/main" id="{D08E850D-7C1F-45D1-87AE-9E14F9530BB3}"/>
              </a:ext>
            </a:extLst>
          </p:cNvPr>
          <p:cNvSpPr/>
          <p:nvPr/>
        </p:nvSpPr>
        <p:spPr>
          <a:xfrm>
            <a:off x="802840" y="4259996"/>
            <a:ext cx="1211070" cy="830997"/>
          </a:xfrm>
          <a:prstGeom prst="rect">
            <a:avLst/>
          </a:prstGeom>
        </p:spPr>
        <p:txBody>
          <a:bodyPr wrap="square">
            <a:spAutoFit/>
          </a:bodyPr>
          <a:lstStyle/>
          <a:p>
            <a:pPr algn="ctr"/>
            <a:r>
              <a:rPr lang="ru-RU" sz="1600" dirty="0">
                <a:latin typeface="+mn-lt"/>
              </a:rPr>
              <a:t>Холодне</a:t>
            </a:r>
          </a:p>
          <a:p>
            <a:pPr algn="ctr"/>
            <a:r>
              <a:rPr lang="ru-RU" sz="1600" dirty="0">
                <a:latin typeface="+mn-lt"/>
              </a:rPr>
              <a:t>зовнішнє</a:t>
            </a:r>
          </a:p>
          <a:p>
            <a:pPr algn="ctr"/>
            <a:r>
              <a:rPr lang="ru-RU" sz="1600" dirty="0">
                <a:latin typeface="+mn-lt"/>
              </a:rPr>
              <a:t>повітря</a:t>
            </a:r>
          </a:p>
        </p:txBody>
      </p:sp>
      <p:cxnSp>
        <p:nvCxnSpPr>
          <p:cNvPr id="400" name="Straight Connector 399">
            <a:extLst>
              <a:ext uri="{FF2B5EF4-FFF2-40B4-BE49-F238E27FC236}">
                <a16:creationId xmlns:a16="http://schemas.microsoft.com/office/drawing/2014/main" id="{96598D6C-983B-49DF-ACDC-794510A8C5DB}"/>
              </a:ext>
            </a:extLst>
          </p:cNvPr>
          <p:cNvCxnSpPr>
            <a:cxnSpLocks/>
            <a:endCxn id="395" idx="2"/>
          </p:cNvCxnSpPr>
          <p:nvPr/>
        </p:nvCxnSpPr>
        <p:spPr>
          <a:xfrm flipV="1">
            <a:off x="4462908" y="974816"/>
            <a:ext cx="747980" cy="126723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02" name="Straight Connector 401">
            <a:extLst>
              <a:ext uri="{FF2B5EF4-FFF2-40B4-BE49-F238E27FC236}">
                <a16:creationId xmlns:a16="http://schemas.microsoft.com/office/drawing/2014/main" id="{D96C4FFC-5AED-4098-95A8-F910E0B09171}"/>
              </a:ext>
            </a:extLst>
          </p:cNvPr>
          <p:cNvCxnSpPr>
            <a:cxnSpLocks/>
          </p:cNvCxnSpPr>
          <p:nvPr/>
        </p:nvCxnSpPr>
        <p:spPr>
          <a:xfrm flipH="1" flipV="1">
            <a:off x="2657078" y="914400"/>
            <a:ext cx="1625354" cy="1340764"/>
          </a:xfrm>
          <a:prstGeom prst="line">
            <a:avLst/>
          </a:prstGeom>
          <a:ln w="38100">
            <a:solidFill>
              <a:srgbClr val="1B79D1"/>
            </a:solidFill>
          </a:ln>
        </p:spPr>
        <p:style>
          <a:lnRef idx="1">
            <a:schemeClr val="accent1"/>
          </a:lnRef>
          <a:fillRef idx="0">
            <a:schemeClr val="accent1"/>
          </a:fillRef>
          <a:effectRef idx="0">
            <a:schemeClr val="accent1"/>
          </a:effectRef>
          <a:fontRef idx="minor">
            <a:schemeClr val="tx1"/>
          </a:fontRef>
        </p:style>
      </p:cxnSp>
      <p:sp>
        <p:nvSpPr>
          <p:cNvPr id="406" name="Rectangle 405">
            <a:extLst>
              <a:ext uri="{FF2B5EF4-FFF2-40B4-BE49-F238E27FC236}">
                <a16:creationId xmlns:a16="http://schemas.microsoft.com/office/drawing/2014/main" id="{DE2C433C-E477-488E-A21A-7794B8C076DA}"/>
              </a:ext>
            </a:extLst>
          </p:cNvPr>
          <p:cNvSpPr/>
          <p:nvPr/>
        </p:nvSpPr>
        <p:spPr>
          <a:xfrm>
            <a:off x="-20603" y="6419850"/>
            <a:ext cx="438150" cy="438150"/>
          </a:xfrm>
          <a:prstGeom prst="rect">
            <a:avLst/>
          </a:prstGeom>
          <a:solidFill>
            <a:srgbClr val="FAC5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7" name="Rectangle 406">
            <a:extLst>
              <a:ext uri="{FF2B5EF4-FFF2-40B4-BE49-F238E27FC236}">
                <a16:creationId xmlns:a16="http://schemas.microsoft.com/office/drawing/2014/main" id="{D115A1BF-577C-4012-A8E7-1F9F2C94AE92}"/>
              </a:ext>
            </a:extLst>
          </p:cNvPr>
          <p:cNvSpPr/>
          <p:nvPr/>
        </p:nvSpPr>
        <p:spPr>
          <a:xfrm>
            <a:off x="415627" y="5981700"/>
            <a:ext cx="438150" cy="4381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Рисунок 1"/>
          <p:cNvPicPr>
            <a:picLocks noChangeAspect="1"/>
          </p:cNvPicPr>
          <p:nvPr/>
        </p:nvPicPr>
        <p:blipFill>
          <a:blip r:embed="rId10"/>
          <a:stretch>
            <a:fillRect/>
          </a:stretch>
        </p:blipFill>
        <p:spPr>
          <a:xfrm>
            <a:off x="5818100" y="1704363"/>
            <a:ext cx="6153150" cy="4724400"/>
          </a:xfrm>
          <a:prstGeom prst="rect">
            <a:avLst/>
          </a:prstGeom>
        </p:spPr>
      </p:pic>
      <p:sp>
        <p:nvSpPr>
          <p:cNvPr id="20" name="Rectangle 395">
            <a:extLst>
              <a:ext uri="{FF2B5EF4-FFF2-40B4-BE49-F238E27FC236}">
                <a16:creationId xmlns:a16="http://schemas.microsoft.com/office/drawing/2014/main" id="{636649AB-481F-442D-B1FC-860C846CC3C6}"/>
              </a:ext>
            </a:extLst>
          </p:cNvPr>
          <p:cNvSpPr/>
          <p:nvPr/>
        </p:nvSpPr>
        <p:spPr>
          <a:xfrm>
            <a:off x="5167853" y="1899820"/>
            <a:ext cx="1153841" cy="584775"/>
          </a:xfrm>
          <a:prstGeom prst="rect">
            <a:avLst/>
          </a:prstGeom>
        </p:spPr>
        <p:txBody>
          <a:bodyPr wrap="none">
            <a:spAutoFit/>
          </a:bodyPr>
          <a:lstStyle/>
          <a:p>
            <a:pPr algn="ctr"/>
            <a:r>
              <a:rPr lang="ru-RU" sz="1600" dirty="0">
                <a:latin typeface="+mn-lt"/>
              </a:rPr>
              <a:t>Збережене</a:t>
            </a:r>
          </a:p>
          <a:p>
            <a:pPr algn="ctr"/>
            <a:r>
              <a:rPr lang="ru-RU" sz="1600" dirty="0">
                <a:latin typeface="+mn-lt"/>
              </a:rPr>
              <a:t>тепло</a:t>
            </a:r>
          </a:p>
        </p:txBody>
      </p:sp>
      <p:sp>
        <p:nvSpPr>
          <p:cNvPr id="21" name="Rectangle 396">
            <a:extLst>
              <a:ext uri="{FF2B5EF4-FFF2-40B4-BE49-F238E27FC236}">
                <a16:creationId xmlns:a16="http://schemas.microsoft.com/office/drawing/2014/main" id="{FA56BDFD-8011-4FE0-AB37-261521836B8C}"/>
              </a:ext>
            </a:extLst>
          </p:cNvPr>
          <p:cNvSpPr/>
          <p:nvPr/>
        </p:nvSpPr>
        <p:spPr>
          <a:xfrm>
            <a:off x="5290159" y="3562929"/>
            <a:ext cx="1082348" cy="830997"/>
          </a:xfrm>
          <a:prstGeom prst="rect">
            <a:avLst/>
          </a:prstGeom>
        </p:spPr>
        <p:txBody>
          <a:bodyPr wrap="none">
            <a:spAutoFit/>
          </a:bodyPr>
          <a:lstStyle/>
          <a:p>
            <a:pPr algn="ctr"/>
            <a:r>
              <a:rPr lang="ru-RU" sz="1600" dirty="0">
                <a:latin typeface="+mn-lt"/>
              </a:rPr>
              <a:t>Внутрішнє</a:t>
            </a:r>
          </a:p>
          <a:p>
            <a:pPr algn="ctr"/>
            <a:r>
              <a:rPr lang="ru-RU" sz="1600" dirty="0">
                <a:latin typeface="+mn-lt"/>
              </a:rPr>
              <a:t>тепле</a:t>
            </a:r>
          </a:p>
          <a:p>
            <a:pPr algn="ctr"/>
            <a:r>
              <a:rPr lang="ru-RU" sz="1600" dirty="0">
                <a:latin typeface="+mn-lt"/>
              </a:rPr>
              <a:t>повітря</a:t>
            </a:r>
          </a:p>
        </p:txBody>
      </p:sp>
      <p:sp>
        <p:nvSpPr>
          <p:cNvPr id="22" name="Rectangle 392">
            <a:extLst>
              <a:ext uri="{FF2B5EF4-FFF2-40B4-BE49-F238E27FC236}">
                <a16:creationId xmlns:a16="http://schemas.microsoft.com/office/drawing/2014/main" id="{500444D3-73CC-485B-80D8-828E415C93A7}"/>
              </a:ext>
            </a:extLst>
          </p:cNvPr>
          <p:cNvSpPr/>
          <p:nvPr/>
        </p:nvSpPr>
        <p:spPr>
          <a:xfrm>
            <a:off x="7625305" y="713206"/>
            <a:ext cx="3751796" cy="523220"/>
          </a:xfrm>
          <a:prstGeom prst="rect">
            <a:avLst/>
          </a:prstGeom>
        </p:spPr>
        <p:txBody>
          <a:bodyPr wrap="none">
            <a:spAutoFit/>
          </a:bodyPr>
          <a:lstStyle/>
          <a:p>
            <a:r>
              <a:rPr lang="ru-RU" sz="2800" b="1" dirty="0" err="1">
                <a:latin typeface="+mn-lt"/>
              </a:rPr>
              <a:t>Тепловтрати</a:t>
            </a:r>
            <a:r>
              <a:rPr lang="ru-RU" sz="2800" b="1" dirty="0">
                <a:latin typeface="+mn-lt"/>
              </a:rPr>
              <a:t> в </a:t>
            </a:r>
            <a:r>
              <a:rPr lang="ru-RU" sz="2800" b="1" dirty="0" err="1">
                <a:latin typeface="+mn-lt"/>
              </a:rPr>
              <a:t>будинку</a:t>
            </a:r>
            <a:endParaRPr lang="ru-RU" sz="2800" b="1" dirty="0">
              <a:latin typeface="+mn-lt"/>
            </a:endParaRPr>
          </a:p>
        </p:txBody>
      </p:sp>
    </p:spTree>
    <p:extLst>
      <p:ext uri="{BB962C8B-B14F-4D97-AF65-F5344CB8AC3E}">
        <p14:creationId xmlns:p14="http://schemas.microsoft.com/office/powerpoint/2010/main" val="2747881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38200" y="193653"/>
            <a:ext cx="10544175" cy="5867400"/>
          </a:xfrm>
          <a:prstGeom prst="rect">
            <a:avLst/>
          </a:prstGeom>
        </p:spPr>
      </p:pic>
      <p:sp>
        <p:nvSpPr>
          <p:cNvPr id="6" name="Прямоугольник 5"/>
          <p:cNvSpPr/>
          <p:nvPr/>
        </p:nvSpPr>
        <p:spPr>
          <a:xfrm>
            <a:off x="4844543" y="6222551"/>
            <a:ext cx="3198376" cy="388696"/>
          </a:xfrm>
          <a:prstGeom prst="rect">
            <a:avLst/>
          </a:prstGeom>
        </p:spPr>
        <p:txBody>
          <a:bodyPr wrap="none">
            <a:spAutoFit/>
          </a:bodyPr>
          <a:lstStyle/>
          <a:p>
            <a:pPr>
              <a:lnSpc>
                <a:spcPct val="107000"/>
              </a:lnSpc>
              <a:spcAft>
                <a:spcPts val="0"/>
              </a:spcAft>
            </a:pPr>
            <a:r>
              <a:rPr lang="ru-RU" u="sng" dirty="0" err="1">
                <a:solidFill>
                  <a:srgbClr val="1155CC"/>
                </a:solidFill>
                <a:ea typeface="Times New Roman" panose="02020603050405020304" pitchFamily="18" charset="0"/>
                <a:cs typeface="Times New Roman" panose="02020603050405020304" pitchFamily="18" charset="0"/>
                <a:hlinkClick r:id="rId3"/>
              </a:rPr>
              <a:t>https</a:t>
            </a:r>
            <a:r>
              <a:rPr lang="uk-UA" u="sng" dirty="0">
                <a:solidFill>
                  <a:srgbClr val="1155CC"/>
                </a:solidFill>
                <a:ea typeface="Times New Roman" panose="02020603050405020304" pitchFamily="18" charset="0"/>
                <a:cs typeface="Times New Roman" panose="02020603050405020304" pitchFamily="18" charset="0"/>
                <a:hlinkClick r:id="rId3"/>
              </a:rPr>
              <a:t>://</a:t>
            </a:r>
            <a:r>
              <a:rPr lang="ru-RU" u="sng" dirty="0" err="1">
                <a:solidFill>
                  <a:srgbClr val="1155CC"/>
                </a:solidFill>
                <a:ea typeface="Times New Roman" panose="02020603050405020304" pitchFamily="18" charset="0"/>
                <a:cs typeface="Times New Roman" panose="02020603050405020304" pitchFamily="18" charset="0"/>
                <a:hlinkClick r:id="rId3"/>
              </a:rPr>
              <a:t>youtu</a:t>
            </a:r>
            <a:r>
              <a:rPr lang="uk-UA" u="sng" dirty="0">
                <a:solidFill>
                  <a:srgbClr val="1155CC"/>
                </a:solidFill>
                <a:ea typeface="Times New Roman" panose="02020603050405020304" pitchFamily="18" charset="0"/>
                <a:cs typeface="Times New Roman" panose="02020603050405020304" pitchFamily="18" charset="0"/>
                <a:hlinkClick r:id="rId3"/>
              </a:rPr>
              <a:t>.</a:t>
            </a:r>
            <a:r>
              <a:rPr lang="ru-RU" u="sng" dirty="0" err="1">
                <a:solidFill>
                  <a:srgbClr val="1155CC"/>
                </a:solidFill>
                <a:ea typeface="Times New Roman" panose="02020603050405020304" pitchFamily="18" charset="0"/>
                <a:cs typeface="Times New Roman" panose="02020603050405020304" pitchFamily="18" charset="0"/>
                <a:hlinkClick r:id="rId3"/>
              </a:rPr>
              <a:t>be</a:t>
            </a:r>
            <a:r>
              <a:rPr lang="uk-UA" u="sng" dirty="0">
                <a:solidFill>
                  <a:srgbClr val="1155CC"/>
                </a:solidFill>
                <a:ea typeface="Times New Roman" panose="02020603050405020304" pitchFamily="18" charset="0"/>
                <a:cs typeface="Times New Roman" panose="02020603050405020304" pitchFamily="18" charset="0"/>
                <a:hlinkClick r:id="rId3"/>
              </a:rPr>
              <a:t>/</a:t>
            </a:r>
            <a:r>
              <a:rPr lang="ru-RU" u="sng" dirty="0">
                <a:solidFill>
                  <a:srgbClr val="1155CC"/>
                </a:solidFill>
                <a:ea typeface="Times New Roman" panose="02020603050405020304" pitchFamily="18" charset="0"/>
                <a:cs typeface="Times New Roman" panose="02020603050405020304" pitchFamily="18" charset="0"/>
                <a:hlinkClick r:id="rId3"/>
              </a:rPr>
              <a:t>j</a:t>
            </a:r>
            <a:r>
              <a:rPr lang="uk-UA" u="sng" dirty="0">
                <a:solidFill>
                  <a:srgbClr val="1155CC"/>
                </a:solidFill>
                <a:ea typeface="Times New Roman" panose="02020603050405020304" pitchFamily="18" charset="0"/>
                <a:cs typeface="Times New Roman" panose="02020603050405020304" pitchFamily="18" charset="0"/>
                <a:hlinkClick r:id="rId3"/>
              </a:rPr>
              <a:t>4</a:t>
            </a:r>
            <a:r>
              <a:rPr lang="ru-RU" u="sng" dirty="0" err="1">
                <a:solidFill>
                  <a:srgbClr val="1155CC"/>
                </a:solidFill>
                <a:ea typeface="Times New Roman" panose="02020603050405020304" pitchFamily="18" charset="0"/>
                <a:cs typeface="Times New Roman" panose="02020603050405020304" pitchFamily="18" charset="0"/>
                <a:hlinkClick r:id="rId3"/>
              </a:rPr>
              <a:t>Xwnv</a:t>
            </a:r>
            <a:r>
              <a:rPr lang="uk-UA" u="sng" dirty="0">
                <a:solidFill>
                  <a:srgbClr val="1155CC"/>
                </a:solidFill>
                <a:ea typeface="Times New Roman" panose="02020603050405020304" pitchFamily="18" charset="0"/>
                <a:cs typeface="Times New Roman" panose="02020603050405020304" pitchFamily="18" charset="0"/>
                <a:hlinkClick r:id="rId3"/>
              </a:rPr>
              <a:t>7</a:t>
            </a:r>
            <a:r>
              <a:rPr lang="ru-RU" u="sng" dirty="0" err="1">
                <a:solidFill>
                  <a:srgbClr val="1155CC"/>
                </a:solidFill>
                <a:ea typeface="Times New Roman" panose="02020603050405020304" pitchFamily="18" charset="0"/>
                <a:cs typeface="Times New Roman" panose="02020603050405020304" pitchFamily="18" charset="0"/>
                <a:hlinkClick r:id="rId3"/>
              </a:rPr>
              <a:t>ic</a:t>
            </a:r>
            <a:r>
              <a:rPr lang="uk-UA" u="sng" dirty="0">
                <a:solidFill>
                  <a:srgbClr val="1155CC"/>
                </a:solidFill>
                <a:ea typeface="Times New Roman" panose="02020603050405020304" pitchFamily="18" charset="0"/>
                <a:cs typeface="Times New Roman" panose="02020603050405020304" pitchFamily="18" charset="0"/>
                <a:hlinkClick r:id="rId3"/>
              </a:rPr>
              <a:t>4</a:t>
            </a:r>
            <a:r>
              <a:rPr lang="ru-RU" u="sng" dirty="0">
                <a:solidFill>
                  <a:srgbClr val="1155CC"/>
                </a:solidFill>
                <a:ea typeface="Times New Roman" panose="02020603050405020304" pitchFamily="18" charset="0"/>
                <a:cs typeface="Times New Roman" panose="02020603050405020304" pitchFamily="18" charset="0"/>
                <a:hlinkClick r:id="rId3"/>
              </a:rPr>
              <a:t>A</a:t>
            </a:r>
            <a:r>
              <a:rPr lang="ru-RU" dirty="0">
                <a:solidFill>
                  <a:srgbClr val="222222"/>
                </a:solidFill>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9176658" y="3306967"/>
            <a:ext cx="2205718" cy="2205718"/>
          </a:xfrm>
          <a:prstGeom prst="rect">
            <a:avLst/>
          </a:prstGeom>
        </p:spPr>
      </p:pic>
    </p:spTree>
    <p:extLst>
      <p:ext uri="{BB962C8B-B14F-4D97-AF65-F5344CB8AC3E}">
        <p14:creationId xmlns:p14="http://schemas.microsoft.com/office/powerpoint/2010/main" val="1097765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1992313" y="260351"/>
            <a:ext cx="8229600" cy="777875"/>
          </a:xfrm>
        </p:spPr>
        <p:txBody>
          <a:bodyPr/>
          <a:lstStyle/>
          <a:p>
            <a:pPr algn="ctr"/>
            <a:r>
              <a:rPr lang="ru-RU" altLang="ru-RU" sz="2800" b="1" dirty="0">
                <a:solidFill>
                  <a:srgbClr val="00AB6D"/>
                </a:solidFill>
                <a:latin typeface="+mn-lt"/>
              </a:rPr>
              <a:t>2. ЕНЕРГОЕФЕКТИВНІСТЬ </a:t>
            </a:r>
            <a:endParaRPr lang="uk-UA" altLang="ru-RU" sz="2800" b="1" dirty="0">
              <a:solidFill>
                <a:srgbClr val="00AB6D"/>
              </a:solidFill>
              <a:latin typeface="+mn-lt"/>
            </a:endParaRPr>
          </a:p>
        </p:txBody>
      </p:sp>
      <p:sp>
        <p:nvSpPr>
          <p:cNvPr id="27651" name="Содержимое 4"/>
          <p:cNvSpPr>
            <a:spLocks noGrp="1"/>
          </p:cNvSpPr>
          <p:nvPr>
            <p:ph sz="half" idx="1"/>
          </p:nvPr>
        </p:nvSpPr>
        <p:spPr>
          <a:xfrm>
            <a:off x="740229" y="1016000"/>
            <a:ext cx="5103359" cy="5842000"/>
          </a:xfrm>
        </p:spPr>
        <p:txBody>
          <a:bodyPr>
            <a:normAutofit fontScale="77500" lnSpcReduction="20000"/>
          </a:bodyPr>
          <a:lstStyle/>
          <a:p>
            <a:pPr algn="ctr">
              <a:buFontTx/>
              <a:buNone/>
            </a:pPr>
            <a:r>
              <a:rPr lang="ru-RU" altLang="ru-RU" sz="2000" dirty="0"/>
              <a:t>     </a:t>
            </a:r>
            <a:r>
              <a:rPr lang="ru-RU" altLang="ru-RU" sz="2600" b="1" dirty="0"/>
              <a:t>ОБОВ'ЯЗКОВІ:</a:t>
            </a:r>
          </a:p>
          <a:p>
            <a:pPr>
              <a:buFontTx/>
              <a:buNone/>
            </a:pPr>
            <a:endParaRPr lang="ru-RU" altLang="ru-RU" sz="1400" b="1" dirty="0"/>
          </a:p>
          <a:p>
            <a:pPr>
              <a:buFont typeface="Wingdings" panose="05000000000000000000" pitchFamily="2" charset="2"/>
              <a:buChar char="q"/>
            </a:pPr>
            <a:r>
              <a:rPr lang="uk-UA" altLang="ru-RU" sz="2600" dirty="0"/>
              <a:t> Використання енергозберігаючих  ламп</a:t>
            </a:r>
          </a:p>
          <a:p>
            <a:pPr>
              <a:buFont typeface="Wingdings" panose="05000000000000000000" pitchFamily="2" charset="2"/>
              <a:buChar char="q"/>
            </a:pPr>
            <a:endParaRPr lang="uk-UA" altLang="ru-RU" sz="2600" dirty="0"/>
          </a:p>
          <a:p>
            <a:pPr>
              <a:buFont typeface="Wingdings" panose="05000000000000000000" pitchFamily="2" charset="2"/>
              <a:buChar char="q"/>
            </a:pPr>
            <a:r>
              <a:rPr lang="ru-RU" altLang="ru-RU" sz="2600" dirty="0"/>
              <a:t> L</a:t>
            </a:r>
            <a:r>
              <a:rPr lang="en-US" altLang="ru-RU" sz="2600" dirty="0"/>
              <a:t>ED </a:t>
            </a:r>
            <a:r>
              <a:rPr lang="ru-RU" altLang="ru-RU" sz="2600" dirty="0"/>
              <a:t>лампи </a:t>
            </a:r>
            <a:r>
              <a:rPr lang="uk-UA" altLang="ru-RU" sz="2600" dirty="0"/>
              <a:t> = 80%</a:t>
            </a:r>
          </a:p>
          <a:p>
            <a:pPr>
              <a:buFont typeface="Wingdings" panose="05000000000000000000" pitchFamily="2" charset="2"/>
              <a:buChar char="q"/>
            </a:pPr>
            <a:endParaRPr lang="uk-UA" altLang="ru-RU" sz="2600" dirty="0"/>
          </a:p>
          <a:p>
            <a:pPr>
              <a:buFont typeface="Wingdings" panose="05000000000000000000" pitchFamily="2" charset="2"/>
              <a:buChar char="q"/>
            </a:pPr>
            <a:r>
              <a:rPr lang="uk-UA" altLang="ru-RU" sz="2600" dirty="0"/>
              <a:t> Електрообладнання за класом енергозбереження не нижче «А»</a:t>
            </a:r>
          </a:p>
          <a:p>
            <a:pPr>
              <a:buFont typeface="Wingdings" panose="05000000000000000000" pitchFamily="2" charset="2"/>
              <a:buChar char="q"/>
            </a:pPr>
            <a:endParaRPr lang="ru-RU" altLang="ru-RU" sz="2600" dirty="0"/>
          </a:p>
          <a:p>
            <a:pPr>
              <a:buFont typeface="Wingdings" panose="05000000000000000000" pitchFamily="2" charset="2"/>
              <a:buChar char="q"/>
            </a:pPr>
            <a:r>
              <a:rPr lang="uk-UA" altLang="ru-RU" sz="2600" dirty="0"/>
              <a:t> Відключення освітлення та електрообладнання в неробочий час</a:t>
            </a:r>
          </a:p>
          <a:p>
            <a:pPr>
              <a:buFont typeface="Wingdings" panose="05000000000000000000" pitchFamily="2" charset="2"/>
              <a:buChar char="q"/>
            </a:pPr>
            <a:endParaRPr lang="uk-UA" altLang="ru-RU" sz="2600" dirty="0"/>
          </a:p>
          <a:p>
            <a:pPr>
              <a:buFont typeface="Wingdings" panose="05000000000000000000" pitchFamily="2" charset="2"/>
              <a:buChar char="q"/>
            </a:pPr>
            <a:r>
              <a:rPr lang="uk-UA" altLang="ru-RU" sz="2600" dirty="0"/>
              <a:t> Для опалення не повинні використовуватися електричні прилади</a:t>
            </a:r>
          </a:p>
        </p:txBody>
      </p:sp>
      <p:sp>
        <p:nvSpPr>
          <p:cNvPr id="27652" name="Содержимое 3"/>
          <p:cNvSpPr>
            <a:spLocks noGrp="1"/>
          </p:cNvSpPr>
          <p:nvPr>
            <p:ph sz="half" idx="2"/>
          </p:nvPr>
        </p:nvSpPr>
        <p:spPr>
          <a:xfrm>
            <a:off x="6507844" y="1016000"/>
            <a:ext cx="5266191" cy="5545137"/>
          </a:xfrm>
        </p:spPr>
        <p:txBody>
          <a:bodyPr>
            <a:normAutofit fontScale="77500" lnSpcReduction="20000"/>
          </a:bodyPr>
          <a:lstStyle/>
          <a:p>
            <a:pPr marL="0" indent="0" algn="ctr">
              <a:buNone/>
            </a:pPr>
            <a:r>
              <a:rPr lang="ru-RU" altLang="ru-RU" sz="2600" b="1" dirty="0"/>
              <a:t>ДОДАТКОВІ:</a:t>
            </a:r>
          </a:p>
          <a:p>
            <a:pPr>
              <a:buFont typeface="Wingdings" panose="05000000000000000000" pitchFamily="2" charset="2"/>
              <a:buChar char="q"/>
            </a:pPr>
            <a:endParaRPr lang="ru-RU" altLang="ru-RU" sz="1200" b="1" dirty="0"/>
          </a:p>
          <a:p>
            <a:pPr>
              <a:buFont typeface="Wingdings" panose="05000000000000000000" pitchFamily="2" charset="2"/>
              <a:buChar char="q"/>
            </a:pPr>
            <a:r>
              <a:rPr lang="uk-UA" altLang="ru-RU" dirty="0"/>
              <a:t> </a:t>
            </a:r>
            <a:r>
              <a:rPr lang="uk-UA" altLang="ru-RU" sz="2600" dirty="0"/>
              <a:t>Проведення енергетичного аудиту</a:t>
            </a:r>
          </a:p>
          <a:p>
            <a:pPr>
              <a:buFont typeface="Wingdings" panose="05000000000000000000" pitchFamily="2" charset="2"/>
              <a:buChar char="q"/>
            </a:pPr>
            <a:endParaRPr lang="uk-UA" altLang="ru-RU" sz="2600" dirty="0"/>
          </a:p>
          <a:p>
            <a:pPr>
              <a:buFont typeface="Wingdings" panose="05000000000000000000" pitchFamily="2" charset="2"/>
              <a:buChar char="q"/>
            </a:pPr>
            <a:r>
              <a:rPr lang="uk-UA" altLang="ru-RU" sz="2600" dirty="0"/>
              <a:t> Використання відновлюваних джерел енергії</a:t>
            </a:r>
          </a:p>
          <a:p>
            <a:pPr>
              <a:buFont typeface="Wingdings" panose="05000000000000000000" pitchFamily="2" charset="2"/>
              <a:buChar char="q"/>
            </a:pPr>
            <a:endParaRPr lang="uk-UA" altLang="ru-RU" sz="2600" dirty="0"/>
          </a:p>
          <a:p>
            <a:pPr>
              <a:buFont typeface="Wingdings" panose="05000000000000000000" pitchFamily="2" charset="2"/>
              <a:buChar char="q"/>
            </a:pPr>
            <a:r>
              <a:rPr lang="uk-UA" altLang="ru-RU" sz="2600" dirty="0"/>
              <a:t> Включення системи вентиляції тільки в разі потреби або за таймером</a:t>
            </a:r>
          </a:p>
          <a:p>
            <a:pPr>
              <a:buFont typeface="Wingdings" panose="05000000000000000000" pitchFamily="2" charset="2"/>
              <a:buChar char="q"/>
            </a:pPr>
            <a:endParaRPr lang="uk-UA" altLang="ru-RU" sz="2600" dirty="0"/>
          </a:p>
          <a:p>
            <a:pPr>
              <a:buFont typeface="Wingdings" panose="05000000000000000000" pitchFamily="2" charset="2"/>
              <a:buChar char="q"/>
            </a:pPr>
            <a:r>
              <a:rPr lang="uk-UA" altLang="ru-RU" sz="2600" dirty="0"/>
              <a:t> Чистота ламп і плафонів</a:t>
            </a:r>
          </a:p>
          <a:p>
            <a:pPr>
              <a:buFont typeface="Wingdings" panose="05000000000000000000" pitchFamily="2" charset="2"/>
              <a:buChar char="q"/>
            </a:pPr>
            <a:endParaRPr lang="uk-UA" altLang="ru-RU" sz="2600" dirty="0"/>
          </a:p>
          <a:p>
            <a:pPr>
              <a:buFont typeface="Wingdings" panose="05000000000000000000" pitchFamily="2" charset="2"/>
              <a:buChar char="q"/>
            </a:pPr>
            <a:r>
              <a:rPr lang="uk-UA" altLang="ru-RU" sz="2600" dirty="0"/>
              <a:t> Максимальне використання природного освітлення</a:t>
            </a:r>
          </a:p>
          <a:p>
            <a:pPr>
              <a:buFont typeface="Wingdings" panose="05000000000000000000" pitchFamily="2" charset="2"/>
              <a:buChar char="q"/>
            </a:pPr>
            <a:endParaRPr lang="uk-UA" altLang="ru-RU" sz="2600" dirty="0"/>
          </a:p>
          <a:p>
            <a:pPr>
              <a:buFont typeface="Wingdings" panose="05000000000000000000" pitchFamily="2" charset="2"/>
              <a:buChar char="q"/>
            </a:pPr>
            <a:r>
              <a:rPr lang="uk-UA" altLang="ru-RU" sz="2600" dirty="0"/>
              <a:t> Використання датчиків руху</a:t>
            </a:r>
          </a:p>
        </p:txBody>
      </p:sp>
    </p:spTree>
    <p:extLst>
      <p:ext uri="{BB962C8B-B14F-4D97-AF65-F5344CB8AC3E}">
        <p14:creationId xmlns:p14="http://schemas.microsoft.com/office/powerpoint/2010/main" val="1907609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Заголовок 1"/>
          <p:cNvSpPr>
            <a:spLocks noGrp="1"/>
          </p:cNvSpPr>
          <p:nvPr>
            <p:ph type="title"/>
          </p:nvPr>
        </p:nvSpPr>
        <p:spPr>
          <a:xfrm>
            <a:off x="1919288" y="0"/>
            <a:ext cx="8362950" cy="1143000"/>
          </a:xfrm>
        </p:spPr>
        <p:txBody>
          <a:bodyPr/>
          <a:lstStyle/>
          <a:p>
            <a:pPr algn="ctr"/>
            <a:r>
              <a:rPr lang="ru-RU" altLang="ru-RU" sz="2800" b="1" dirty="0">
                <a:solidFill>
                  <a:srgbClr val="06BE36"/>
                </a:solidFill>
                <a:latin typeface="+mn-lt"/>
              </a:rPr>
              <a:t>2. ЗБЕРЕЖЕННЯ ТЕПЛА</a:t>
            </a:r>
            <a:endParaRPr lang="uk-UA" altLang="ru-RU" sz="2800" b="1" dirty="0">
              <a:solidFill>
                <a:srgbClr val="06BE36"/>
              </a:solidFill>
              <a:latin typeface="+mn-lt"/>
            </a:endParaRPr>
          </a:p>
        </p:txBody>
      </p:sp>
      <p:sp>
        <p:nvSpPr>
          <p:cNvPr id="5" name="Содержимое 4"/>
          <p:cNvSpPr>
            <a:spLocks noGrp="1"/>
          </p:cNvSpPr>
          <p:nvPr>
            <p:ph idx="1"/>
          </p:nvPr>
        </p:nvSpPr>
        <p:spPr>
          <a:xfrm>
            <a:off x="1197429" y="1052513"/>
            <a:ext cx="4682671" cy="4608512"/>
          </a:xfrm>
        </p:spPr>
        <p:txBody>
          <a:bodyPr/>
          <a:lstStyle/>
          <a:p>
            <a:pPr algn="ctr">
              <a:buFontTx/>
              <a:buNone/>
            </a:pPr>
            <a:r>
              <a:rPr lang="ru-RU" altLang="ru-RU" sz="2000" b="1" dirty="0"/>
              <a:t>ОБОВ'ЯЗКОВІ:</a:t>
            </a:r>
          </a:p>
          <a:p>
            <a:pPr>
              <a:buFontTx/>
              <a:buNone/>
            </a:pPr>
            <a:endParaRPr lang="ru-RU" altLang="ru-RU" sz="2000" b="1" dirty="0"/>
          </a:p>
          <a:p>
            <a:pPr>
              <a:buFont typeface="Wingdings" panose="05000000000000000000" pitchFamily="2" charset="2"/>
              <a:buChar char="q"/>
            </a:pPr>
            <a:r>
              <a:rPr lang="uk-UA" altLang="ru-RU" sz="2000" dirty="0"/>
              <a:t>  Система теплоізоляції</a:t>
            </a:r>
          </a:p>
          <a:p>
            <a:pPr>
              <a:buFont typeface="Wingdings" panose="05000000000000000000" pitchFamily="2" charset="2"/>
              <a:buChar char="q"/>
            </a:pPr>
            <a:endParaRPr lang="uk-UA" altLang="ru-RU" sz="2000" dirty="0"/>
          </a:p>
          <a:p>
            <a:pPr>
              <a:buFont typeface="Wingdings" panose="05000000000000000000" pitchFamily="2" charset="2"/>
              <a:buChar char="q"/>
            </a:pPr>
            <a:r>
              <a:rPr lang="uk-UA" altLang="ru-RU" sz="2000" dirty="0"/>
              <a:t> Чистота елементів вентиляційної системи</a:t>
            </a:r>
            <a:endParaRPr lang="uk-UA" altLang="ru-RU" sz="2000" i="1" dirty="0"/>
          </a:p>
          <a:p>
            <a:pPr>
              <a:buFontTx/>
              <a:buNone/>
            </a:pPr>
            <a:endParaRPr lang="uk-UA" altLang="ru-RU" dirty="0"/>
          </a:p>
        </p:txBody>
      </p:sp>
      <p:sp>
        <p:nvSpPr>
          <p:cNvPr id="29701" name="Text Box 5"/>
          <p:cNvSpPr txBox="1">
            <a:spLocks noChangeArrowheads="1"/>
          </p:cNvSpPr>
          <p:nvPr/>
        </p:nvSpPr>
        <p:spPr bwMode="auto">
          <a:xfrm>
            <a:off x="6527799" y="1052514"/>
            <a:ext cx="4782457"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r>
              <a:rPr lang="ru-RU" altLang="ru-RU" sz="2000" b="1" dirty="0">
                <a:latin typeface="+mn-lt"/>
              </a:rPr>
              <a:t>ДОДАТКОВІ:</a:t>
            </a:r>
          </a:p>
          <a:p>
            <a:endParaRPr lang="ru-RU" altLang="ru-RU" sz="2000" dirty="0">
              <a:latin typeface="+mn-lt"/>
            </a:endParaRPr>
          </a:p>
          <a:p>
            <a:pPr marL="342900" indent="-342900">
              <a:buFont typeface="Wingdings" panose="05000000000000000000" pitchFamily="2" charset="2"/>
              <a:buChar char="q"/>
            </a:pPr>
            <a:r>
              <a:rPr lang="uk-UA" altLang="ru-RU" sz="2000" dirty="0">
                <a:latin typeface="+mn-lt"/>
              </a:rPr>
              <a:t> Жалюзі на вікнах</a:t>
            </a:r>
          </a:p>
          <a:p>
            <a:pPr marL="342900" indent="-342900">
              <a:buFont typeface="Wingdings" panose="05000000000000000000" pitchFamily="2" charset="2"/>
              <a:buChar char="q"/>
            </a:pPr>
            <a:endParaRPr lang="uk-UA" altLang="ru-RU" sz="2000" dirty="0">
              <a:latin typeface="+mn-lt"/>
            </a:endParaRPr>
          </a:p>
          <a:p>
            <a:pPr marL="342900" indent="-342900">
              <a:buFont typeface="Wingdings" panose="05000000000000000000" pitchFamily="2" charset="2"/>
              <a:buChar char="q"/>
            </a:pPr>
            <a:r>
              <a:rPr lang="uk-UA" altLang="ru-RU" sz="2000" dirty="0">
                <a:latin typeface="+mn-lt"/>
              </a:rPr>
              <a:t> Тепло екрани між радіатором системи опалення і стіною приміщення</a:t>
            </a:r>
          </a:p>
          <a:p>
            <a:pPr marL="342900" indent="-342900">
              <a:buFont typeface="Wingdings" panose="05000000000000000000" pitchFamily="2" charset="2"/>
              <a:buChar char="q"/>
            </a:pPr>
            <a:endParaRPr lang="uk-UA" altLang="ru-RU" sz="2000" dirty="0">
              <a:latin typeface="+mn-lt"/>
            </a:endParaRPr>
          </a:p>
          <a:p>
            <a:pPr marL="342900" indent="-342900">
              <a:buFont typeface="Wingdings" panose="05000000000000000000" pitchFamily="2" charset="2"/>
              <a:buChar char="q"/>
            </a:pPr>
            <a:r>
              <a:rPr lang="uk-UA" altLang="ru-RU" sz="2000" dirty="0">
                <a:latin typeface="+mn-lt"/>
              </a:rPr>
              <a:t>Рекуперація тепла в системах вентиляції</a:t>
            </a:r>
          </a:p>
        </p:txBody>
      </p:sp>
    </p:spTree>
    <p:extLst>
      <p:ext uri="{BB962C8B-B14F-4D97-AF65-F5344CB8AC3E}">
        <p14:creationId xmlns:p14="http://schemas.microsoft.com/office/powerpoint/2010/main" val="3030550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1992313" y="1"/>
            <a:ext cx="8229600" cy="777875"/>
          </a:xfrm>
        </p:spPr>
        <p:txBody>
          <a:bodyPr/>
          <a:lstStyle/>
          <a:p>
            <a:pPr algn="ctr"/>
            <a:r>
              <a:rPr lang="ru-RU" altLang="ru-RU" sz="2800" b="1" dirty="0">
                <a:solidFill>
                  <a:srgbClr val="178D66"/>
                </a:solidFill>
                <a:latin typeface="+mn-lt"/>
              </a:rPr>
              <a:t>3. СПОЖИВАННЯ ВОДИ </a:t>
            </a:r>
            <a:endParaRPr lang="uk-UA" altLang="ru-RU" sz="2800" b="1" dirty="0">
              <a:solidFill>
                <a:srgbClr val="178D66"/>
              </a:solidFill>
              <a:latin typeface="+mn-lt"/>
            </a:endParaRPr>
          </a:p>
        </p:txBody>
      </p:sp>
      <p:sp>
        <p:nvSpPr>
          <p:cNvPr id="28675" name="Содержимое 4"/>
          <p:cNvSpPr>
            <a:spLocks noGrp="1"/>
          </p:cNvSpPr>
          <p:nvPr>
            <p:ph sz="half" idx="1"/>
          </p:nvPr>
        </p:nvSpPr>
        <p:spPr>
          <a:xfrm>
            <a:off x="435884" y="765176"/>
            <a:ext cx="6255431" cy="5616575"/>
          </a:xfrm>
        </p:spPr>
        <p:txBody>
          <a:bodyPr>
            <a:normAutofit/>
          </a:bodyPr>
          <a:lstStyle/>
          <a:p>
            <a:pPr algn="ctr">
              <a:buFontTx/>
              <a:buNone/>
            </a:pPr>
            <a:r>
              <a:rPr lang="ru-RU" altLang="ru-RU" sz="2000" b="1" dirty="0"/>
              <a:t>ОБОВ'ЯЗКОВІ</a:t>
            </a:r>
            <a:r>
              <a:rPr lang="ru-RU" altLang="ru-RU" sz="2000" dirty="0"/>
              <a:t>:</a:t>
            </a:r>
          </a:p>
          <a:p>
            <a:pPr>
              <a:buFont typeface="Wingdings" panose="05000000000000000000" pitchFamily="2" charset="2"/>
              <a:buChar char="q"/>
            </a:pPr>
            <a:r>
              <a:rPr lang="uk-UA" altLang="ru-RU" sz="2000" dirty="0"/>
              <a:t>Справність кранів, змішувачів для води, унітазів</a:t>
            </a:r>
          </a:p>
          <a:p>
            <a:pPr>
              <a:buFont typeface="Wingdings" panose="05000000000000000000" pitchFamily="2" charset="2"/>
              <a:buChar char="q"/>
            </a:pPr>
            <a:endParaRPr lang="uk-UA" altLang="ru-RU" sz="900" dirty="0"/>
          </a:p>
          <a:p>
            <a:pPr>
              <a:buFont typeface="Wingdings" panose="05000000000000000000" pitchFamily="2" charset="2"/>
              <a:buChar char="q"/>
            </a:pPr>
            <a:r>
              <a:rPr lang="uk-UA" altLang="ru-RU" sz="2000" dirty="0"/>
              <a:t>Максимальні витрати води змішувачами для умивальників –  6 - 8 л/хв.</a:t>
            </a:r>
          </a:p>
          <a:p>
            <a:pPr>
              <a:buFont typeface="Wingdings" panose="05000000000000000000" pitchFamily="2" charset="2"/>
              <a:buChar char="q"/>
            </a:pPr>
            <a:endParaRPr lang="uk-UA" altLang="ru-RU" sz="900" dirty="0"/>
          </a:p>
          <a:p>
            <a:pPr>
              <a:buFont typeface="Wingdings" panose="05000000000000000000" pitchFamily="2" charset="2"/>
              <a:buChar char="q"/>
            </a:pPr>
            <a:r>
              <a:rPr lang="uk-UA" altLang="ru-RU" sz="2000" dirty="0"/>
              <a:t>Змішувачі для умивальників з однією ручкою (змішувач), термостатом, або сенсорним управлінням</a:t>
            </a:r>
          </a:p>
          <a:p>
            <a:pPr>
              <a:buFont typeface="Wingdings" panose="05000000000000000000" pitchFamily="2" charset="2"/>
              <a:buChar char="q"/>
            </a:pPr>
            <a:endParaRPr lang="uk-UA" altLang="ru-RU" sz="1000" dirty="0"/>
          </a:p>
          <a:p>
            <a:pPr>
              <a:buFont typeface="Wingdings" panose="05000000000000000000" pitchFamily="2" charset="2"/>
              <a:buChar char="q"/>
            </a:pPr>
            <a:r>
              <a:rPr lang="uk-UA" altLang="ru-RU" sz="2000" dirty="0"/>
              <a:t>Новопридбані крани з сенсорним управлінням </a:t>
            </a:r>
          </a:p>
          <a:p>
            <a:pPr>
              <a:buFont typeface="Wingdings" panose="05000000000000000000" pitchFamily="2" charset="2"/>
              <a:buChar char="q"/>
            </a:pPr>
            <a:endParaRPr lang="uk-UA" altLang="ru-RU" sz="1000" dirty="0"/>
          </a:p>
          <a:p>
            <a:pPr>
              <a:buFont typeface="Wingdings" panose="05000000000000000000" pitchFamily="2" charset="2"/>
              <a:buChar char="q"/>
            </a:pPr>
            <a:r>
              <a:rPr lang="uk-UA" altLang="ru-RU" sz="2000" dirty="0"/>
              <a:t>Крани з встановленими </a:t>
            </a:r>
            <a:r>
              <a:rPr lang="uk-UA" altLang="ru-RU" sz="2000" dirty="0" err="1"/>
              <a:t>водозберігаючими</a:t>
            </a:r>
            <a:r>
              <a:rPr lang="uk-UA" altLang="ru-RU" sz="2000" dirty="0"/>
              <a:t> насадками</a:t>
            </a:r>
          </a:p>
          <a:p>
            <a:pPr>
              <a:buFont typeface="Wingdings" panose="05000000000000000000" pitchFamily="2" charset="2"/>
              <a:buChar char="q"/>
            </a:pPr>
            <a:endParaRPr lang="uk-UA" altLang="ru-RU" sz="1000" dirty="0"/>
          </a:p>
          <a:p>
            <a:pPr>
              <a:buFont typeface="Wingdings" panose="05000000000000000000" pitchFamily="2" charset="2"/>
              <a:buChar char="q"/>
            </a:pPr>
            <a:r>
              <a:rPr lang="uk-UA" altLang="ru-RU" sz="2000" dirty="0"/>
              <a:t>Унітази з функцією половинного змиву, використання до 6 л</a:t>
            </a:r>
            <a:r>
              <a:rPr lang="ru-RU" altLang="ru-RU" sz="2000" dirty="0"/>
              <a:t>/</a:t>
            </a:r>
            <a:r>
              <a:rPr lang="ru-RU" altLang="ru-RU" sz="2000" dirty="0" err="1"/>
              <a:t>змив</a:t>
            </a:r>
            <a:endParaRPr lang="uk-UA" altLang="ru-RU" sz="2000" dirty="0"/>
          </a:p>
        </p:txBody>
      </p:sp>
      <p:sp>
        <p:nvSpPr>
          <p:cNvPr id="28676" name="Содержимое 3"/>
          <p:cNvSpPr>
            <a:spLocks noGrp="1"/>
          </p:cNvSpPr>
          <p:nvPr>
            <p:ph sz="half" idx="2"/>
          </p:nvPr>
        </p:nvSpPr>
        <p:spPr>
          <a:xfrm>
            <a:off x="6959599" y="777876"/>
            <a:ext cx="4916715" cy="5000625"/>
          </a:xfrm>
        </p:spPr>
        <p:txBody>
          <a:bodyPr>
            <a:normAutofit/>
          </a:bodyPr>
          <a:lstStyle/>
          <a:p>
            <a:pPr algn="ctr">
              <a:buFontTx/>
              <a:buNone/>
            </a:pPr>
            <a:r>
              <a:rPr lang="ru-RU" altLang="ru-RU" sz="2000" b="1" dirty="0"/>
              <a:t>ДОДАТКОВІ</a:t>
            </a:r>
            <a:r>
              <a:rPr lang="ru-RU" altLang="ru-RU" sz="2000" dirty="0"/>
              <a:t>:</a:t>
            </a:r>
          </a:p>
          <a:p>
            <a:pPr>
              <a:buFont typeface="Wingdings" panose="05000000000000000000" pitchFamily="2" charset="2"/>
              <a:buChar char="q"/>
            </a:pPr>
            <a:r>
              <a:rPr lang="uk-UA" altLang="ru-RU" sz="2000" dirty="0"/>
              <a:t>Використання для озеленення природних зелених насаджень або розроблена схема раціонального поливу</a:t>
            </a:r>
          </a:p>
          <a:p>
            <a:pPr>
              <a:buFont typeface="Wingdings" panose="05000000000000000000" pitchFamily="2" charset="2"/>
              <a:buChar char="q"/>
            </a:pPr>
            <a:endParaRPr lang="uk-UA" altLang="ru-RU" sz="2000" dirty="0"/>
          </a:p>
          <a:p>
            <a:pPr>
              <a:buFont typeface="Wingdings" panose="05000000000000000000" pitchFamily="2" charset="2"/>
              <a:buChar char="q"/>
            </a:pPr>
            <a:r>
              <a:rPr lang="uk-UA" altLang="ru-RU" sz="2000" dirty="0"/>
              <a:t>Установка локальних очисних споруд для очистки стічних вод</a:t>
            </a:r>
          </a:p>
          <a:p>
            <a:endParaRPr lang="uk-UA" altLang="ru-RU" dirty="0"/>
          </a:p>
        </p:txBody>
      </p:sp>
    </p:spTree>
    <p:extLst>
      <p:ext uri="{BB962C8B-B14F-4D97-AF65-F5344CB8AC3E}">
        <p14:creationId xmlns:p14="http://schemas.microsoft.com/office/powerpoint/2010/main" val="2810800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Смеситель для раковины Roca MITOS Mitus смеситель для горячей и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529" y="227511"/>
            <a:ext cx="2867321" cy="28673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нопка бачка унитаза: двойная, видео-инструкция по монтажу своими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704" y="3182295"/>
            <a:ext cx="3094525" cy="36757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58543" y="976046"/>
            <a:ext cx="6096000" cy="2246769"/>
          </a:xfrm>
          <a:prstGeom prst="rect">
            <a:avLst/>
          </a:prstGeom>
        </p:spPr>
        <p:txBody>
          <a:bodyPr>
            <a:spAutoFit/>
          </a:bodyPr>
          <a:lstStyle/>
          <a:p>
            <a:pPr fontAlgn="t"/>
            <a:r>
              <a:rPr lang="uk-UA" sz="2000" dirty="0">
                <a:solidFill>
                  <a:schemeClr val="bg2">
                    <a:lumMod val="10000"/>
                  </a:schemeClr>
                </a:solidFill>
                <a:latin typeface="+mn-lt"/>
              </a:rPr>
              <a:t>Капання з крана = втрати питної води до:</a:t>
            </a:r>
          </a:p>
          <a:p>
            <a:pPr marL="285750" indent="-285750" fontAlgn="t">
              <a:buFont typeface="Wingdings" panose="05000000000000000000" pitchFamily="2" charset="2"/>
              <a:buChar char="q"/>
            </a:pPr>
            <a:r>
              <a:rPr lang="uk-UA" sz="2000" dirty="0">
                <a:solidFill>
                  <a:schemeClr val="bg2">
                    <a:lumMod val="10000"/>
                  </a:schemeClr>
                </a:solidFill>
                <a:latin typeface="+mn-lt"/>
              </a:rPr>
              <a:t>24 л на добу; </a:t>
            </a:r>
          </a:p>
          <a:p>
            <a:pPr marL="285750" indent="-285750" fontAlgn="t">
              <a:buFont typeface="Wingdings" panose="05000000000000000000" pitchFamily="2" charset="2"/>
              <a:buChar char="q"/>
            </a:pPr>
            <a:r>
              <a:rPr lang="uk-UA" sz="2000" dirty="0">
                <a:solidFill>
                  <a:schemeClr val="bg2">
                    <a:lumMod val="10000"/>
                  </a:schemeClr>
                </a:solidFill>
                <a:latin typeface="+mn-lt"/>
              </a:rPr>
              <a:t>720 л на місяць.</a:t>
            </a:r>
          </a:p>
          <a:p>
            <a:pPr fontAlgn="t"/>
            <a:endParaRPr lang="uk-UA" dirty="0">
              <a:solidFill>
                <a:schemeClr val="bg2">
                  <a:lumMod val="10000"/>
                </a:schemeClr>
              </a:solidFill>
              <a:latin typeface="+mn-lt"/>
            </a:endParaRPr>
          </a:p>
          <a:p>
            <a:pPr fontAlgn="t"/>
            <a:r>
              <a:rPr lang="uk-UA" sz="2000" dirty="0">
                <a:solidFill>
                  <a:schemeClr val="bg2">
                    <a:lumMod val="10000"/>
                  </a:schemeClr>
                </a:solidFill>
                <a:latin typeface="+mn-lt"/>
              </a:rPr>
              <a:t>Протікання з крана = втрати питної води до:</a:t>
            </a:r>
          </a:p>
          <a:p>
            <a:pPr marL="285750" indent="-285750" fontAlgn="t">
              <a:buFont typeface="Wingdings" panose="05000000000000000000" pitchFamily="2" charset="2"/>
              <a:buChar char="q"/>
            </a:pPr>
            <a:r>
              <a:rPr lang="uk-UA" sz="2000" dirty="0">
                <a:solidFill>
                  <a:schemeClr val="bg2">
                    <a:lumMod val="10000"/>
                  </a:schemeClr>
                </a:solidFill>
                <a:latin typeface="+mn-lt"/>
              </a:rPr>
              <a:t>144 л на добу</a:t>
            </a:r>
          </a:p>
          <a:p>
            <a:pPr marL="285750" indent="-285750" fontAlgn="t">
              <a:buFont typeface="Wingdings" panose="05000000000000000000" pitchFamily="2" charset="2"/>
              <a:buChar char="q"/>
            </a:pPr>
            <a:r>
              <a:rPr lang="uk-UA" sz="2000" dirty="0">
                <a:solidFill>
                  <a:schemeClr val="bg2">
                    <a:lumMod val="10000"/>
                  </a:schemeClr>
                </a:solidFill>
                <a:latin typeface="+mn-lt"/>
              </a:rPr>
              <a:t>4 000 л води на місяць! </a:t>
            </a:r>
          </a:p>
        </p:txBody>
      </p:sp>
      <p:sp>
        <p:nvSpPr>
          <p:cNvPr id="3" name="Прямоугольник 2"/>
          <p:cNvSpPr/>
          <p:nvPr/>
        </p:nvSpPr>
        <p:spPr>
          <a:xfrm>
            <a:off x="566059" y="3216785"/>
            <a:ext cx="4713514" cy="2831544"/>
          </a:xfrm>
          <a:prstGeom prst="rect">
            <a:avLst/>
          </a:prstGeom>
        </p:spPr>
        <p:txBody>
          <a:bodyPr wrap="square">
            <a:spAutoFit/>
          </a:bodyPr>
          <a:lstStyle/>
          <a:p>
            <a:r>
              <a:rPr lang="uk-UA" sz="2000" dirty="0">
                <a:latin typeface="+mn-lt"/>
              </a:rPr>
              <a:t>На кранах мають встановлені </a:t>
            </a:r>
            <a:r>
              <a:rPr lang="uk-UA" sz="2000" dirty="0" err="1">
                <a:latin typeface="+mn-lt"/>
              </a:rPr>
              <a:t>водозберігаючі</a:t>
            </a:r>
            <a:r>
              <a:rPr lang="uk-UA" sz="2000" dirty="0">
                <a:latin typeface="+mn-lt"/>
              </a:rPr>
              <a:t> насадки. </a:t>
            </a:r>
          </a:p>
          <a:p>
            <a:endParaRPr lang="uk-UA" sz="2000" dirty="0">
              <a:latin typeface="+mn-lt"/>
            </a:endParaRPr>
          </a:p>
          <a:p>
            <a:r>
              <a:rPr lang="uk-UA" sz="2000" dirty="0">
                <a:latin typeface="+mn-lt"/>
              </a:rPr>
              <a:t>Змішувачі для вмивальників з максимальною витратою води 6 – 8 л/хв та однією ручкою (важільний змішувач), термостатом або сенсорним управлінням. </a:t>
            </a:r>
          </a:p>
          <a:p>
            <a:endParaRPr lang="ru-RU" dirty="0"/>
          </a:p>
        </p:txBody>
      </p:sp>
      <p:sp>
        <p:nvSpPr>
          <p:cNvPr id="5" name="Прямоугольник 4"/>
          <p:cNvSpPr/>
          <p:nvPr/>
        </p:nvSpPr>
        <p:spPr>
          <a:xfrm>
            <a:off x="5758543" y="253684"/>
            <a:ext cx="6096000" cy="707886"/>
          </a:xfrm>
          <a:prstGeom prst="rect">
            <a:avLst/>
          </a:prstGeom>
        </p:spPr>
        <p:txBody>
          <a:bodyPr>
            <a:spAutoFit/>
          </a:bodyPr>
          <a:lstStyle/>
          <a:p>
            <a:r>
              <a:rPr lang="uk-UA" sz="2000" b="1" dirty="0">
                <a:latin typeface="+mn-lt"/>
              </a:rPr>
              <a:t>Справність усіх кранів, змішувачів для води, </a:t>
            </a:r>
          </a:p>
          <a:p>
            <a:r>
              <a:rPr lang="uk-UA" sz="2000" b="1" dirty="0">
                <a:latin typeface="+mn-lt"/>
              </a:rPr>
              <a:t>унітазів та не допускання протікання води.</a:t>
            </a:r>
          </a:p>
        </p:txBody>
      </p:sp>
      <p:sp>
        <p:nvSpPr>
          <p:cNvPr id="6" name="Прямоугольник 5"/>
          <p:cNvSpPr/>
          <p:nvPr/>
        </p:nvSpPr>
        <p:spPr>
          <a:xfrm>
            <a:off x="8458909" y="3481790"/>
            <a:ext cx="3733091" cy="1323439"/>
          </a:xfrm>
          <a:prstGeom prst="rect">
            <a:avLst/>
          </a:prstGeom>
        </p:spPr>
        <p:txBody>
          <a:bodyPr wrap="square">
            <a:spAutoFit/>
          </a:bodyPr>
          <a:lstStyle/>
          <a:p>
            <a:r>
              <a:rPr lang="uk-UA" sz="2000" dirty="0">
                <a:latin typeface="+mn-lt"/>
              </a:rPr>
              <a:t>Унітази забезпечені функцією половинного змиву, використовують максимум </a:t>
            </a:r>
          </a:p>
          <a:p>
            <a:r>
              <a:rPr lang="uk-UA" sz="2000" dirty="0">
                <a:latin typeface="+mn-lt"/>
              </a:rPr>
              <a:t>6 літрів води за 1 змивання.</a:t>
            </a:r>
          </a:p>
        </p:txBody>
      </p:sp>
      <p:sp>
        <p:nvSpPr>
          <p:cNvPr id="7" name="Прямоугольник 6"/>
          <p:cNvSpPr/>
          <p:nvPr/>
        </p:nvSpPr>
        <p:spPr>
          <a:xfrm>
            <a:off x="566059" y="1061007"/>
            <a:ext cx="3352800" cy="1292662"/>
          </a:xfrm>
          <a:prstGeom prst="rect">
            <a:avLst/>
          </a:prstGeom>
        </p:spPr>
        <p:txBody>
          <a:bodyPr wrap="square">
            <a:spAutoFit/>
          </a:bodyPr>
          <a:lstStyle/>
          <a:p>
            <a:r>
              <a:rPr lang="uk-UA" sz="2000" dirty="0">
                <a:latin typeface="+mn-lt"/>
              </a:rPr>
              <a:t>Новопридбані крани – поворотного типу, а не натискного. </a:t>
            </a:r>
          </a:p>
          <a:p>
            <a:endParaRPr lang="ru-RU" dirty="0"/>
          </a:p>
        </p:txBody>
      </p:sp>
      <p:sp>
        <p:nvSpPr>
          <p:cNvPr id="8" name="Прямоугольник 7"/>
          <p:cNvSpPr/>
          <p:nvPr/>
        </p:nvSpPr>
        <p:spPr>
          <a:xfrm>
            <a:off x="8458909" y="5124999"/>
            <a:ext cx="3395634" cy="923330"/>
          </a:xfrm>
          <a:prstGeom prst="rect">
            <a:avLst/>
          </a:prstGeom>
        </p:spPr>
        <p:txBody>
          <a:bodyPr wrap="square">
            <a:spAutoFit/>
          </a:bodyPr>
          <a:lstStyle/>
          <a:p>
            <a:pPr marL="285750" indent="-285750">
              <a:buFont typeface="Wingdings" panose="05000000000000000000" pitchFamily="2" charset="2"/>
              <a:buChar char="q"/>
            </a:pPr>
            <a:r>
              <a:rPr lang="uk-UA" dirty="0"/>
              <a:t>Економія в рік до 1600  л води на одного користувача</a:t>
            </a:r>
          </a:p>
        </p:txBody>
      </p:sp>
    </p:spTree>
    <p:extLst>
      <p:ext uri="{BB962C8B-B14F-4D97-AF65-F5344CB8AC3E}">
        <p14:creationId xmlns:p14="http://schemas.microsoft.com/office/powerpoint/2010/main" val="2741941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1992313" y="1"/>
            <a:ext cx="8229600" cy="777875"/>
          </a:xfrm>
        </p:spPr>
        <p:txBody>
          <a:bodyPr/>
          <a:lstStyle/>
          <a:p>
            <a:pPr algn="ctr"/>
            <a:r>
              <a:rPr lang="ru-RU" altLang="ru-RU" sz="2800" b="1" dirty="0">
                <a:solidFill>
                  <a:srgbClr val="178D66"/>
                </a:solidFill>
                <a:latin typeface="+mn-lt"/>
              </a:rPr>
              <a:t>4. транспорт</a:t>
            </a:r>
            <a:endParaRPr lang="uk-UA" altLang="ru-RU" sz="2800" b="1" dirty="0">
              <a:solidFill>
                <a:srgbClr val="178D66"/>
              </a:solidFill>
              <a:latin typeface="+mn-lt"/>
            </a:endParaRPr>
          </a:p>
        </p:txBody>
      </p:sp>
      <p:sp>
        <p:nvSpPr>
          <p:cNvPr id="28675" name="Содержимое 4"/>
          <p:cNvSpPr>
            <a:spLocks noGrp="1"/>
          </p:cNvSpPr>
          <p:nvPr>
            <p:ph sz="half" idx="1"/>
          </p:nvPr>
        </p:nvSpPr>
        <p:spPr>
          <a:xfrm>
            <a:off x="435884" y="765176"/>
            <a:ext cx="5936341" cy="5616575"/>
          </a:xfrm>
        </p:spPr>
        <p:txBody>
          <a:bodyPr>
            <a:normAutofit/>
          </a:bodyPr>
          <a:lstStyle/>
          <a:p>
            <a:pPr algn="ctr">
              <a:buFontTx/>
              <a:buNone/>
            </a:pPr>
            <a:r>
              <a:rPr lang="ru-RU" altLang="ru-RU" sz="2000" b="1" dirty="0"/>
              <a:t>ОБОВ'ЯЗКОВІ</a:t>
            </a:r>
            <a:r>
              <a:rPr lang="ru-RU" altLang="ru-RU" sz="2000" dirty="0"/>
              <a:t>:</a:t>
            </a:r>
          </a:p>
          <a:p>
            <a:pPr>
              <a:buFont typeface="Wingdings" panose="05000000000000000000" pitchFamily="2" charset="2"/>
              <a:buChar char="q"/>
            </a:pPr>
            <a:r>
              <a:rPr lang="ru-RU" sz="2000" dirty="0"/>
              <a:t> </a:t>
            </a:r>
            <a:r>
              <a:rPr lang="uk-UA" sz="2000" dirty="0"/>
              <a:t>Забезпечення проходження технічного обслуговування власних автотранспортних засобів в спеціалізованих сервісних центрах не менш 1 разу на рік та/або кожні 10 000 км. </a:t>
            </a:r>
          </a:p>
          <a:p>
            <a:pPr>
              <a:buFont typeface="Wingdings" panose="05000000000000000000" pitchFamily="2" charset="2"/>
              <a:buChar char="q"/>
            </a:pPr>
            <a:r>
              <a:rPr lang="uk-UA" sz="2000" dirty="0"/>
              <a:t> Невикористання транспортних засобів, якщо викиди від їх двигунів перевищують встановлені екологічні норми. </a:t>
            </a:r>
            <a:endParaRPr lang="uk-UA" altLang="ru-RU" sz="2000" dirty="0"/>
          </a:p>
        </p:txBody>
      </p:sp>
      <p:sp>
        <p:nvSpPr>
          <p:cNvPr id="28676" name="Содержимое 3"/>
          <p:cNvSpPr>
            <a:spLocks noGrp="1"/>
          </p:cNvSpPr>
          <p:nvPr>
            <p:ph sz="half" idx="2"/>
          </p:nvPr>
        </p:nvSpPr>
        <p:spPr>
          <a:xfrm>
            <a:off x="6615113" y="777876"/>
            <a:ext cx="5261201" cy="5000625"/>
          </a:xfrm>
        </p:spPr>
        <p:txBody>
          <a:bodyPr>
            <a:normAutofit/>
          </a:bodyPr>
          <a:lstStyle/>
          <a:p>
            <a:pPr algn="ctr">
              <a:buFontTx/>
              <a:buNone/>
            </a:pPr>
            <a:r>
              <a:rPr lang="ru-RU" altLang="ru-RU" sz="2000" b="1" dirty="0"/>
              <a:t>ДОДАТКОВІ</a:t>
            </a:r>
            <a:r>
              <a:rPr lang="ru-RU" altLang="ru-RU" sz="2000" dirty="0"/>
              <a:t>:</a:t>
            </a:r>
          </a:p>
          <a:p>
            <a:pPr>
              <a:buFont typeface="Wingdings" panose="05000000000000000000" pitchFamily="2" charset="2"/>
              <a:buChar char="q"/>
            </a:pPr>
            <a:r>
              <a:rPr lang="ru-RU" sz="1600" dirty="0"/>
              <a:t>  </a:t>
            </a:r>
            <a:r>
              <a:rPr lang="uk-UA" sz="2000" dirty="0"/>
              <a:t>Наявність як мінімум одного власного автотранспортного засобу, що відповідає класу Євро 3 та/ або класу Євро 4. </a:t>
            </a:r>
          </a:p>
          <a:p>
            <a:pPr>
              <a:buFont typeface="Wingdings" panose="05000000000000000000" pitchFamily="2" charset="2"/>
              <a:buChar char="q"/>
            </a:pPr>
            <a:r>
              <a:rPr lang="uk-UA" sz="2000" dirty="0"/>
              <a:t> Власні автотранспортні засоби з низьким рівнем споживання палива та використанням неетильованого палива. </a:t>
            </a:r>
          </a:p>
          <a:p>
            <a:pPr>
              <a:buFont typeface="Wingdings" panose="05000000000000000000" pitchFamily="2" charset="2"/>
              <a:buChar char="q"/>
            </a:pPr>
            <a:r>
              <a:rPr lang="uk-UA" sz="2000" dirty="0"/>
              <a:t> Для облаштування місць для паркування автотранспортних засобів персоналу та клієнтів використовуються матеріали та технології, що забезпечують зниження впливу автотранспорту на навколишнє природне середовище. </a:t>
            </a:r>
          </a:p>
          <a:p>
            <a:pPr>
              <a:buFont typeface="Wingdings" panose="05000000000000000000" pitchFamily="2" charset="2"/>
              <a:buChar char="q"/>
            </a:pPr>
            <a:endParaRPr lang="uk-UA" sz="1600" dirty="0" err="1"/>
          </a:p>
        </p:txBody>
      </p:sp>
    </p:spTree>
    <p:extLst>
      <p:ext uri="{BB962C8B-B14F-4D97-AF65-F5344CB8AC3E}">
        <p14:creationId xmlns:p14="http://schemas.microsoft.com/office/powerpoint/2010/main" val="557007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1992313" y="1"/>
            <a:ext cx="8229600" cy="777875"/>
          </a:xfrm>
        </p:spPr>
        <p:txBody>
          <a:bodyPr/>
          <a:lstStyle/>
          <a:p>
            <a:pPr algn="ctr"/>
            <a:r>
              <a:rPr lang="ru-RU" altLang="ru-RU" sz="2800" b="1" dirty="0">
                <a:solidFill>
                  <a:srgbClr val="178D66"/>
                </a:solidFill>
                <a:latin typeface="+mn-lt"/>
              </a:rPr>
              <a:t>4. ВІДХОДИ</a:t>
            </a:r>
            <a:endParaRPr lang="uk-UA" altLang="ru-RU" sz="2800" b="1" dirty="0">
              <a:solidFill>
                <a:srgbClr val="178D66"/>
              </a:solidFill>
              <a:latin typeface="+mn-lt"/>
            </a:endParaRPr>
          </a:p>
        </p:txBody>
      </p:sp>
      <p:sp>
        <p:nvSpPr>
          <p:cNvPr id="28675" name="Содержимое 4"/>
          <p:cNvSpPr>
            <a:spLocks noGrp="1"/>
          </p:cNvSpPr>
          <p:nvPr>
            <p:ph sz="half" idx="1"/>
          </p:nvPr>
        </p:nvSpPr>
        <p:spPr>
          <a:xfrm>
            <a:off x="435884" y="765176"/>
            <a:ext cx="11479891" cy="5616575"/>
          </a:xfrm>
        </p:spPr>
        <p:txBody>
          <a:bodyPr>
            <a:normAutofit/>
          </a:bodyPr>
          <a:lstStyle/>
          <a:p>
            <a:pPr algn="ctr">
              <a:buFontTx/>
              <a:buNone/>
            </a:pPr>
            <a:r>
              <a:rPr lang="ru-RU" altLang="ru-RU" sz="2000" b="1" dirty="0"/>
              <a:t>ОБОВ'ЯЗКОВІ</a:t>
            </a:r>
            <a:r>
              <a:rPr lang="ru-RU" altLang="ru-RU" sz="2000" dirty="0"/>
              <a:t>:</a:t>
            </a:r>
          </a:p>
          <a:p>
            <a:pPr>
              <a:buFont typeface="Wingdings" panose="05000000000000000000" pitchFamily="2" charset="2"/>
              <a:buChar char="q"/>
            </a:pPr>
            <a:r>
              <a:rPr lang="uk-UA" sz="2000" dirty="0"/>
              <a:t> Упроваджена електронна система документообігу з метою зменшення документообігу на паперових носіях. </a:t>
            </a:r>
          </a:p>
          <a:p>
            <a:pPr marL="0" indent="0">
              <a:buNone/>
            </a:pPr>
            <a:endParaRPr lang="uk-UA" sz="2000" dirty="0"/>
          </a:p>
          <a:p>
            <a:pPr>
              <a:buFont typeface="Wingdings" panose="05000000000000000000" pitchFamily="2" charset="2"/>
              <a:buChar char="q"/>
            </a:pPr>
            <a:r>
              <a:rPr lang="uk-UA" sz="2000" dirty="0"/>
              <a:t> Тверді відходи, для яких в Україні існує технологія утилізації, окрім небезпечних, повинні роздільно збиратись, належно зберігатись та здаватися в якості вторинної сировини. Вимога стосується як найменш одного виду ТПВ, наприклад, паперових відходів. </a:t>
            </a:r>
          </a:p>
          <a:p>
            <a:pPr marL="0" indent="0">
              <a:buNone/>
            </a:pPr>
            <a:endParaRPr lang="uk-UA" sz="2000" dirty="0"/>
          </a:p>
          <a:p>
            <a:pPr>
              <a:buFont typeface="Wingdings" panose="05000000000000000000" pitchFamily="2" charset="2"/>
              <a:buChar char="q"/>
            </a:pPr>
            <a:r>
              <a:rPr lang="uk-UA" sz="2000" dirty="0"/>
              <a:t> Небезпечні відходи, що утворюються внаслідок діяльності організації (відпрацьовані чи непридатні для подальшого використання батарейки, флуоресцентні та енергозберігаючі лампи, електронне обладнання, відходи від експлуатації автотранспорту тощо) повинні передаватися на утилізацію або знешкодження спеціалізованим організаціям у порядку встановленому чинним законодавством. </a:t>
            </a:r>
          </a:p>
          <a:p>
            <a:pPr marL="0" indent="0">
              <a:buNone/>
            </a:pPr>
            <a:endParaRPr lang="uk-UA" sz="2000" dirty="0"/>
          </a:p>
          <a:p>
            <a:pPr>
              <a:buFont typeface="Wingdings" panose="05000000000000000000" pitchFamily="2" charset="2"/>
              <a:buChar char="q"/>
            </a:pPr>
            <a:r>
              <a:rPr lang="uk-UA" sz="2000" dirty="0"/>
              <a:t> Сортування небезпечних відходів є обов’язковим.</a:t>
            </a:r>
            <a:endParaRPr lang="uk-UA" altLang="ru-RU" sz="2000" dirty="0"/>
          </a:p>
        </p:txBody>
      </p:sp>
    </p:spTree>
    <p:extLst>
      <p:ext uri="{BB962C8B-B14F-4D97-AF65-F5344CB8AC3E}">
        <p14:creationId xmlns:p14="http://schemas.microsoft.com/office/powerpoint/2010/main" val="1400662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7" name="Picture 10"/>
          <p:cNvPicPr>
            <a:picLocks noChangeAspect="1" noChangeArrowheads="1"/>
          </p:cNvPicPr>
          <p:nvPr/>
        </p:nvPicPr>
        <p:blipFill>
          <a:blip r:embed="rId2">
            <a:extLst>
              <a:ext uri="{28A0092B-C50C-407E-A947-70E740481C1C}">
                <a14:useLocalDpi xmlns:a14="http://schemas.microsoft.com/office/drawing/2010/main" val="0"/>
              </a:ext>
            </a:extLst>
          </a:blip>
          <a:srcRect l="11111" t="12292" r="16670" b="4733"/>
          <a:stretch>
            <a:fillRect/>
          </a:stretch>
        </p:blipFill>
        <p:spPr bwMode="auto">
          <a:xfrm>
            <a:off x="5453742" y="3722069"/>
            <a:ext cx="20145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Заголовок 1"/>
          <p:cNvSpPr>
            <a:spLocks noGrp="1"/>
          </p:cNvSpPr>
          <p:nvPr>
            <p:ph type="title"/>
          </p:nvPr>
        </p:nvSpPr>
        <p:spPr>
          <a:xfrm>
            <a:off x="1913732" y="77789"/>
            <a:ext cx="8362950" cy="765175"/>
          </a:xfrm>
        </p:spPr>
        <p:txBody>
          <a:bodyPr>
            <a:normAutofit/>
          </a:bodyPr>
          <a:lstStyle/>
          <a:p>
            <a:pPr algn="ctr"/>
            <a:r>
              <a:rPr lang="ru-RU" altLang="ru-RU" sz="2800" b="1" dirty="0">
                <a:solidFill>
                  <a:srgbClr val="178D66"/>
                </a:solidFill>
                <a:latin typeface="+mn-lt"/>
              </a:rPr>
              <a:t>5. ЗАКУПІВЛІ </a:t>
            </a:r>
            <a:endParaRPr lang="uk-UA" altLang="ru-RU" sz="2800" b="1" dirty="0">
              <a:solidFill>
                <a:srgbClr val="178D66"/>
              </a:solidFill>
              <a:latin typeface="+mn-lt"/>
            </a:endParaRPr>
          </a:p>
        </p:txBody>
      </p:sp>
      <p:pic>
        <p:nvPicPr>
          <p:cNvPr id="31750" name="Picture 20" descr="Eco-Friendly Office Furniture Supplies Design"/>
          <p:cNvPicPr>
            <a:picLocks noChangeAspect="1" noChangeArrowheads="1"/>
          </p:cNvPicPr>
          <p:nvPr/>
        </p:nvPicPr>
        <p:blipFill>
          <a:blip r:embed="rId3">
            <a:extLst>
              <a:ext uri="{28A0092B-C50C-407E-A947-70E740481C1C}">
                <a14:useLocalDpi xmlns:a14="http://schemas.microsoft.com/office/drawing/2010/main" val="0"/>
              </a:ext>
            </a:extLst>
          </a:blip>
          <a:srcRect l="2113" t="12524" r="21825" b="19843"/>
          <a:stretch>
            <a:fillRect/>
          </a:stretch>
        </p:blipFill>
        <p:spPr bwMode="auto">
          <a:xfrm>
            <a:off x="5164818" y="1000806"/>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3"/>
          <p:cNvPicPr>
            <a:picLocks noChangeAspect="1" noChangeArrowheads="1"/>
          </p:cNvPicPr>
          <p:nvPr/>
        </p:nvPicPr>
        <p:blipFill>
          <a:blip r:embed="rId4">
            <a:extLst>
              <a:ext uri="{28A0092B-C50C-407E-A947-70E740481C1C}">
                <a14:useLocalDpi xmlns:a14="http://schemas.microsoft.com/office/drawing/2010/main" val="0"/>
              </a:ext>
            </a:extLst>
          </a:blip>
          <a:srcRect l="16878" t="5040" r="17604"/>
          <a:stretch>
            <a:fillRect/>
          </a:stretch>
        </p:blipFill>
        <p:spPr bwMode="auto">
          <a:xfrm>
            <a:off x="2139484" y="3722069"/>
            <a:ext cx="936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8"/>
          <p:cNvSpPr>
            <a:spLocks noChangeArrowheads="1"/>
          </p:cNvSpPr>
          <p:nvPr/>
        </p:nvSpPr>
        <p:spPr bwMode="auto">
          <a:xfrm>
            <a:off x="5164818" y="3062997"/>
            <a:ext cx="259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uk-UA" altLang="ru-RU" sz="1800" dirty="0">
                <a:latin typeface="+mn-lt"/>
              </a:rPr>
              <a:t>Меблі</a:t>
            </a:r>
          </a:p>
        </p:txBody>
      </p:sp>
      <p:sp>
        <p:nvSpPr>
          <p:cNvPr id="31754" name="Rectangle 8"/>
          <p:cNvSpPr>
            <a:spLocks noChangeArrowheads="1"/>
          </p:cNvSpPr>
          <p:nvPr/>
        </p:nvSpPr>
        <p:spPr bwMode="auto">
          <a:xfrm>
            <a:off x="1751921" y="5255358"/>
            <a:ext cx="200332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uk-UA" altLang="ru-RU" sz="1800" dirty="0">
                <a:latin typeface="+mn-lt"/>
              </a:rPr>
              <a:t>Лампи та прибори </a:t>
            </a:r>
          </a:p>
          <a:p>
            <a:pPr algn="ctr" eaLnBrk="1" hangingPunct="1">
              <a:spcBef>
                <a:spcPct val="0"/>
              </a:spcBef>
              <a:buFontTx/>
              <a:buNone/>
            </a:pPr>
            <a:r>
              <a:rPr lang="uk-UA" altLang="ru-RU" sz="1800" dirty="0">
                <a:latin typeface="+mn-lt"/>
              </a:rPr>
              <a:t>для освітлення</a:t>
            </a:r>
          </a:p>
        </p:txBody>
      </p:sp>
      <p:sp>
        <p:nvSpPr>
          <p:cNvPr id="31755" name="Rectangle 8"/>
          <p:cNvSpPr>
            <a:spLocks noChangeArrowheads="1"/>
          </p:cNvSpPr>
          <p:nvPr/>
        </p:nvSpPr>
        <p:spPr bwMode="auto">
          <a:xfrm>
            <a:off x="5560897" y="6100959"/>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uk-UA" altLang="ru-RU" sz="1800" dirty="0">
                <a:latin typeface="+mn-lt"/>
              </a:rPr>
              <a:t>Офісний папір</a:t>
            </a:r>
          </a:p>
        </p:txBody>
      </p:sp>
      <p:sp>
        <p:nvSpPr>
          <p:cNvPr id="31756" name="Rectangle 8"/>
          <p:cNvSpPr>
            <a:spLocks noChangeArrowheads="1"/>
          </p:cNvSpPr>
          <p:nvPr/>
        </p:nvSpPr>
        <p:spPr bwMode="auto">
          <a:xfrm>
            <a:off x="915522" y="3022599"/>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uk-UA" altLang="ru-RU" sz="1800" dirty="0">
                <a:latin typeface="+mn-lt"/>
              </a:rPr>
              <a:t>Комп'ютери та офісна техніка</a:t>
            </a:r>
          </a:p>
        </p:txBody>
      </p:sp>
      <p:pic>
        <p:nvPicPr>
          <p:cNvPr id="31759" name="Picture 15" descr="ÐÐ°ÑÑÐ¸Ð½ÐºÐ¸ Ð¿Ð¾ Ð·Ð°Ð¿ÑÐ¾ÑÑ ÐÐ¾Ð¼Ð¿'ÑÑÐµÑÐ¸ ÑÐ° Ð¾ÑÑÑÐ½Ð° ÑÐµÑÐ½ÑÐº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491" y="961292"/>
            <a:ext cx="3986778" cy="2036310"/>
          </a:xfrm>
          <a:prstGeom prst="rect">
            <a:avLst/>
          </a:prstGeom>
          <a:noFill/>
          <a:extLst>
            <a:ext uri="{909E8E84-426E-40DD-AFC4-6F175D3DCCD1}">
              <a14:hiddenFill xmlns:a14="http://schemas.microsoft.com/office/drawing/2010/main">
                <a:solidFill>
                  <a:srgbClr val="FFFFFF"/>
                </a:solidFill>
              </a14:hiddenFill>
            </a:ext>
          </a:extLst>
        </p:spPr>
      </p:pic>
      <p:pic>
        <p:nvPicPr>
          <p:cNvPr id="31761" name="Picture 17" descr="ÐÐ°ÑÑÐ¸Ð½ÐºÐ¸ Ð¿Ð¾ Ð·Ð°Ð¿ÑÐ¾ÑÑ ÑÐ±Ð¾ÑÐºÐ°"/>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7754" y="1024619"/>
            <a:ext cx="2843213" cy="1897062"/>
          </a:xfrm>
          <a:prstGeom prst="rect">
            <a:avLst/>
          </a:prstGeom>
          <a:noFill/>
          <a:extLst>
            <a:ext uri="{909E8E84-426E-40DD-AFC4-6F175D3DCCD1}">
              <a14:hiddenFill xmlns:a14="http://schemas.microsoft.com/office/drawing/2010/main">
                <a:solidFill>
                  <a:srgbClr val="FFFFFF"/>
                </a:solidFill>
              </a14:hiddenFill>
            </a:ext>
          </a:extLst>
        </p:spPr>
      </p:pic>
      <p:sp>
        <p:nvSpPr>
          <p:cNvPr id="31762" name="Text Box 18"/>
          <p:cNvSpPr txBox="1">
            <a:spLocks noChangeArrowheads="1"/>
          </p:cNvSpPr>
          <p:nvPr/>
        </p:nvSpPr>
        <p:spPr bwMode="auto">
          <a:xfrm>
            <a:off x="8621951" y="3022599"/>
            <a:ext cx="2614818"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uk-UA" altLang="ru-RU" dirty="0">
                <a:latin typeface="+mn-lt"/>
              </a:rPr>
              <a:t>Мийні засоби або </a:t>
            </a:r>
          </a:p>
          <a:p>
            <a:pPr algn="ctr"/>
            <a:r>
              <a:rPr lang="uk-UA" altLang="ru-RU" dirty="0">
                <a:latin typeface="+mn-lt"/>
              </a:rPr>
              <a:t>послуги для прибирання</a:t>
            </a:r>
            <a:endParaRPr lang="ru-RU" altLang="ru-RU" dirty="0">
              <a:latin typeface="+mn-lt"/>
            </a:endParaRPr>
          </a:p>
        </p:txBody>
      </p:sp>
      <p:pic>
        <p:nvPicPr>
          <p:cNvPr id="1026" name="Picture 2" descr="Генератор бензиновий FORTE FG3500E в інтернет-магазині 220volt у  Києві:ціна, відгуки">
            <a:extLst>
              <a:ext uri="{FF2B5EF4-FFF2-40B4-BE49-F238E27FC236}">
                <a16:creationId xmlns:a16="http://schemas.microsoft.com/office/drawing/2014/main" id="{7881D3B6-16BB-481E-BC37-3B9DBBAE4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1951" y="3729152"/>
            <a:ext cx="2678707" cy="20891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8">
            <a:extLst>
              <a:ext uri="{FF2B5EF4-FFF2-40B4-BE49-F238E27FC236}">
                <a16:creationId xmlns:a16="http://schemas.microsoft.com/office/drawing/2014/main" id="{0B165DD3-9D92-49BC-A3D0-9AE16F07C557}"/>
              </a:ext>
            </a:extLst>
          </p:cNvPr>
          <p:cNvSpPr>
            <a:spLocks noChangeArrowheads="1"/>
          </p:cNvSpPr>
          <p:nvPr/>
        </p:nvSpPr>
        <p:spPr bwMode="auto">
          <a:xfrm>
            <a:off x="9061191" y="5921149"/>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UA" altLang="ru-RU" sz="1800" dirty="0" err="1">
                <a:latin typeface="+mn-lt"/>
              </a:rPr>
              <a:t>Генератори</a:t>
            </a:r>
            <a:endParaRPr lang="uk-UA" altLang="ru-RU" sz="1800" dirty="0">
              <a:latin typeface="+mn-lt"/>
            </a:endParaRPr>
          </a:p>
        </p:txBody>
      </p:sp>
    </p:spTree>
    <p:extLst>
      <p:ext uri="{BB962C8B-B14F-4D97-AF65-F5344CB8AC3E}">
        <p14:creationId xmlns:p14="http://schemas.microsoft.com/office/powerpoint/2010/main" val="770140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Прапори України та ЄС перед будівлею Європарламенту, березень 2022 року">
            <a:extLst>
              <a:ext uri="{FF2B5EF4-FFF2-40B4-BE49-F238E27FC236}">
                <a16:creationId xmlns:a16="http://schemas.microsoft.com/office/drawing/2014/main" id="{EC4FE716-D139-436F-BD34-247C0AAF6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47" y="407213"/>
            <a:ext cx="10749064" cy="604175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05B7FE84-EF9B-4819-A6C0-3E82971B6D1E}"/>
              </a:ext>
            </a:extLst>
          </p:cNvPr>
          <p:cNvPicPr>
            <a:picLocks noChangeAspect="1"/>
          </p:cNvPicPr>
          <p:nvPr/>
        </p:nvPicPr>
        <p:blipFill>
          <a:blip r:embed="rId3"/>
          <a:stretch>
            <a:fillRect/>
          </a:stretch>
        </p:blipFill>
        <p:spPr>
          <a:xfrm>
            <a:off x="9995225" y="6136682"/>
            <a:ext cx="1473686" cy="325359"/>
          </a:xfrm>
          <a:prstGeom prst="rect">
            <a:avLst/>
          </a:prstGeom>
        </p:spPr>
      </p:pic>
    </p:spTree>
    <p:extLst>
      <p:ext uri="{BB962C8B-B14F-4D97-AF65-F5344CB8AC3E}">
        <p14:creationId xmlns:p14="http://schemas.microsoft.com/office/powerpoint/2010/main" val="331404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3771" y="354240"/>
            <a:ext cx="10515600" cy="614589"/>
          </a:xfrm>
        </p:spPr>
        <p:txBody>
          <a:bodyPr>
            <a:normAutofit/>
          </a:bodyPr>
          <a:lstStyle/>
          <a:p>
            <a:pPr algn="ctr"/>
            <a:r>
              <a:rPr lang="uk-UA" sz="3600" b="1" dirty="0">
                <a:solidFill>
                  <a:srgbClr val="00AB6D"/>
                </a:solidFill>
              </a:rPr>
              <a:t>ЩО ТАКЕ ЗЕЛЕНИЙ ОФІС?</a:t>
            </a:r>
            <a:endParaRPr lang="ru-RU" sz="3600" b="1" dirty="0">
              <a:solidFill>
                <a:srgbClr val="00AB6D"/>
              </a:solidFill>
            </a:endParaRPr>
          </a:p>
        </p:txBody>
      </p:sp>
      <p:sp>
        <p:nvSpPr>
          <p:cNvPr id="5" name="TextBox 4"/>
          <p:cNvSpPr txBox="1"/>
          <p:nvPr/>
        </p:nvSpPr>
        <p:spPr>
          <a:xfrm>
            <a:off x="914400" y="1077687"/>
            <a:ext cx="4909457" cy="2862322"/>
          </a:xfrm>
          <a:prstGeom prst="rect">
            <a:avLst/>
          </a:prstGeom>
          <a:noFill/>
        </p:spPr>
        <p:txBody>
          <a:bodyPr wrap="square" rtlCol="0">
            <a:spAutoFit/>
          </a:bodyPr>
          <a:lstStyle/>
          <a:p>
            <a:pPr algn="ctr"/>
            <a:r>
              <a:rPr lang="uk-UA" sz="2000" b="1" dirty="0">
                <a:latin typeface="+mn-lt"/>
              </a:rPr>
              <a:t>РАНІШЕ</a:t>
            </a:r>
          </a:p>
          <a:p>
            <a:endParaRPr lang="uk-UA" sz="2000" dirty="0">
              <a:latin typeface="+mn-lt"/>
            </a:endParaRPr>
          </a:p>
          <a:p>
            <a:r>
              <a:rPr lang="uk-UA" sz="2000" dirty="0">
                <a:latin typeface="+mn-lt"/>
              </a:rPr>
              <a:t>Концепція управління організацією, яка мала на меті:</a:t>
            </a:r>
          </a:p>
          <a:p>
            <a:endParaRPr lang="uk-UA" sz="2000" dirty="0">
              <a:latin typeface="+mn-lt"/>
            </a:endParaRPr>
          </a:p>
          <a:p>
            <a:pPr marL="285750" indent="-285750">
              <a:buFont typeface="Wingdings" panose="05000000000000000000" pitchFamily="2" charset="2"/>
              <a:buChar char="q"/>
            </a:pPr>
            <a:r>
              <a:rPr lang="uk-UA" sz="2000" dirty="0">
                <a:latin typeface="+mn-lt"/>
              </a:rPr>
              <a:t>зменшити вплив на довкілля пов’язаний з функціонуванням організації;</a:t>
            </a:r>
          </a:p>
          <a:p>
            <a:pPr marL="285750" indent="-285750">
              <a:buFont typeface="Wingdings" panose="05000000000000000000" pitchFamily="2" charset="2"/>
              <a:buChar char="q"/>
            </a:pPr>
            <a:r>
              <a:rPr lang="uk-UA" sz="2000" dirty="0">
                <a:latin typeface="+mn-lt"/>
              </a:rPr>
              <a:t>сприяти </a:t>
            </a:r>
            <a:r>
              <a:rPr lang="uk-UA" sz="2000" dirty="0"/>
              <a:t>ощадливому</a:t>
            </a:r>
            <a:r>
              <a:rPr lang="uk-UA" sz="2000" dirty="0">
                <a:latin typeface="+mn-lt"/>
              </a:rPr>
              <a:t> використанню ресурсів.</a:t>
            </a:r>
          </a:p>
        </p:txBody>
      </p:sp>
      <p:sp>
        <p:nvSpPr>
          <p:cNvPr id="7" name="TextBox 6"/>
          <p:cNvSpPr txBox="1"/>
          <p:nvPr/>
        </p:nvSpPr>
        <p:spPr>
          <a:xfrm>
            <a:off x="6487884" y="1077687"/>
            <a:ext cx="4931229" cy="5293757"/>
          </a:xfrm>
          <a:prstGeom prst="rect">
            <a:avLst/>
          </a:prstGeom>
          <a:noFill/>
        </p:spPr>
        <p:txBody>
          <a:bodyPr wrap="square" rtlCol="0">
            <a:spAutoFit/>
          </a:bodyPr>
          <a:lstStyle/>
          <a:p>
            <a:pPr algn="ctr"/>
            <a:r>
              <a:rPr lang="uk-UA" sz="2000" b="1" dirty="0">
                <a:latin typeface="+mn-lt"/>
              </a:rPr>
              <a:t>ЗАРАЗ</a:t>
            </a:r>
          </a:p>
          <a:p>
            <a:endParaRPr lang="uk-UA" sz="2000" dirty="0">
              <a:latin typeface="+mn-lt"/>
            </a:endParaRPr>
          </a:p>
          <a:p>
            <a:r>
              <a:rPr lang="uk-UA" sz="2000" dirty="0">
                <a:latin typeface="+mn-lt"/>
              </a:rPr>
              <a:t>Стандарт, </a:t>
            </a:r>
            <a:r>
              <a:rPr lang="ru-UA" sz="2000" dirty="0" err="1">
                <a:latin typeface="+mn-lt"/>
              </a:rPr>
              <a:t>що</a:t>
            </a:r>
            <a:r>
              <a:rPr lang="uk-UA" sz="2000" dirty="0">
                <a:latin typeface="+mn-lt"/>
              </a:rPr>
              <a:t> встановлює вимоги до управління екологічними аспектами для організацій офісного типу за чітко встановленими критеріями і показниками.</a:t>
            </a:r>
          </a:p>
          <a:p>
            <a:endParaRPr lang="uk-UA" sz="2000" dirty="0">
              <a:latin typeface="+mn-lt"/>
            </a:endParaRPr>
          </a:p>
          <a:p>
            <a:r>
              <a:rPr lang="uk-UA" sz="2000" dirty="0">
                <a:latin typeface="+mn-lt"/>
              </a:rPr>
              <a:t>Метою впровадження цього стандарту є:</a:t>
            </a:r>
          </a:p>
          <a:p>
            <a:endParaRPr lang="uk-UA" sz="2000" dirty="0">
              <a:latin typeface="+mn-lt"/>
            </a:endParaRPr>
          </a:p>
          <a:p>
            <a:pPr marL="285750" indent="-285750">
              <a:buFont typeface="Wingdings" panose="05000000000000000000" pitchFamily="2" charset="2"/>
              <a:buChar char="q"/>
            </a:pPr>
            <a:r>
              <a:rPr lang="uk-UA" sz="2000" dirty="0">
                <a:latin typeface="+mn-lt"/>
              </a:rPr>
              <a:t>заощадження ресурсів та ефективне управління ними;</a:t>
            </a:r>
          </a:p>
          <a:p>
            <a:pPr marL="285750" indent="-285750">
              <a:buFont typeface="Wingdings" panose="05000000000000000000" pitchFamily="2" charset="2"/>
              <a:buChar char="q"/>
            </a:pPr>
            <a:r>
              <a:rPr lang="uk-UA" sz="2000" dirty="0">
                <a:latin typeface="+mn-lt"/>
              </a:rPr>
              <a:t>створення більш безпечного і комфортного робочого середовища;</a:t>
            </a:r>
          </a:p>
          <a:p>
            <a:pPr marL="285750" indent="-285750">
              <a:buFont typeface="Wingdings" panose="05000000000000000000" pitchFamily="2" charset="2"/>
              <a:buChar char="q"/>
            </a:pPr>
            <a:r>
              <a:rPr lang="uk-UA" sz="2000" dirty="0">
                <a:latin typeface="+mn-lt"/>
              </a:rPr>
              <a:t>запобігання забрудненню довкілля і пом'якшення наслідків кліматичних змін.</a:t>
            </a:r>
          </a:p>
          <a:p>
            <a:pPr marL="285750" indent="-285750">
              <a:buFont typeface="Wingdings" panose="05000000000000000000" pitchFamily="2" charset="2"/>
              <a:buChar char="q"/>
            </a:pPr>
            <a:endParaRPr lang="ru-RU" dirty="0"/>
          </a:p>
        </p:txBody>
      </p:sp>
      <p:pic>
        <p:nvPicPr>
          <p:cNvPr id="9" name="Рисунок 8"/>
          <p:cNvPicPr>
            <a:picLocks noChangeAspect="1"/>
          </p:cNvPicPr>
          <p:nvPr/>
        </p:nvPicPr>
        <p:blipFill>
          <a:blip r:embed="rId3"/>
          <a:stretch>
            <a:fillRect/>
          </a:stretch>
        </p:blipFill>
        <p:spPr>
          <a:xfrm>
            <a:off x="971755" y="4048867"/>
            <a:ext cx="5069816" cy="2130879"/>
          </a:xfrm>
          <a:prstGeom prst="rect">
            <a:avLst/>
          </a:prstGeom>
        </p:spPr>
      </p:pic>
    </p:spTree>
    <p:extLst>
      <p:ext uri="{BB962C8B-B14F-4D97-AF65-F5344CB8AC3E}">
        <p14:creationId xmlns:p14="http://schemas.microsoft.com/office/powerpoint/2010/main" val="2557295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124FF4F-B116-400D-923F-19EA556C482E}"/>
              </a:ext>
            </a:extLst>
          </p:cNvPr>
          <p:cNvPicPr>
            <a:picLocks noChangeAspect="1"/>
          </p:cNvPicPr>
          <p:nvPr/>
        </p:nvPicPr>
        <p:blipFill>
          <a:blip r:embed="rId2"/>
          <a:stretch>
            <a:fillRect/>
          </a:stretch>
        </p:blipFill>
        <p:spPr>
          <a:xfrm>
            <a:off x="340205" y="395680"/>
            <a:ext cx="11667231" cy="6462320"/>
          </a:xfrm>
          <a:prstGeom prst="rect">
            <a:avLst/>
          </a:prstGeom>
        </p:spPr>
      </p:pic>
      <p:pic>
        <p:nvPicPr>
          <p:cNvPr id="7" name="Рисунок 6">
            <a:extLst>
              <a:ext uri="{FF2B5EF4-FFF2-40B4-BE49-F238E27FC236}">
                <a16:creationId xmlns:a16="http://schemas.microsoft.com/office/drawing/2014/main" id="{F92CC3F4-5DA3-406B-B58C-3DA1B76BAE40}"/>
              </a:ext>
            </a:extLst>
          </p:cNvPr>
          <p:cNvPicPr>
            <a:picLocks noChangeAspect="1"/>
          </p:cNvPicPr>
          <p:nvPr/>
        </p:nvPicPr>
        <p:blipFill>
          <a:blip r:embed="rId3"/>
          <a:stretch>
            <a:fillRect/>
          </a:stretch>
        </p:blipFill>
        <p:spPr>
          <a:xfrm>
            <a:off x="9935836" y="604581"/>
            <a:ext cx="1775614" cy="1699407"/>
          </a:xfrm>
          <a:prstGeom prst="rect">
            <a:avLst/>
          </a:prstGeom>
        </p:spPr>
      </p:pic>
    </p:spTree>
    <p:extLst>
      <p:ext uri="{BB962C8B-B14F-4D97-AF65-F5344CB8AC3E}">
        <p14:creationId xmlns:p14="http://schemas.microsoft.com/office/powerpoint/2010/main" val="1375306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1"/>
            <a:ext cx="12192000" cy="647700"/>
          </a:xfrm>
          <a:prstGeom prst="rect">
            <a:avLst/>
          </a:prstGeom>
          <a:solidFill>
            <a:srgbClr val="007EF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
        <p:nvSpPr>
          <p:cNvPr id="3" name="TextBox 2"/>
          <p:cNvSpPr txBox="1"/>
          <p:nvPr/>
        </p:nvSpPr>
        <p:spPr>
          <a:xfrm>
            <a:off x="753822" y="104775"/>
            <a:ext cx="10716010" cy="461665"/>
          </a:xfrm>
          <a:prstGeom prst="rect">
            <a:avLst/>
          </a:prstGeom>
          <a:noFill/>
        </p:spPr>
        <p:txBody>
          <a:bodyPr wrap="square" rtlCol="0">
            <a:spAutoFit/>
          </a:bodyPr>
          <a:lstStyle/>
          <a:p>
            <a:pPr algn="ctr">
              <a:defRPr/>
            </a:pPr>
            <a:r>
              <a:rPr lang="uk-UA" sz="2400" b="1">
                <a:solidFill>
                  <a:schemeClr val="bg1"/>
                </a:solidFill>
                <a:latin typeface="Arial" panose="020B0604020202020204" pitchFamily="34" charset="0"/>
                <a:cs typeface="Arial" panose="020B0604020202020204" pitchFamily="34" charset="0"/>
              </a:rPr>
              <a:t>Закон України «Про публічні закупівлі»</a:t>
            </a:r>
            <a:r>
              <a:rPr lang="en-US" sz="2400" b="1">
                <a:solidFill>
                  <a:schemeClr val="bg1"/>
                </a:solidFill>
                <a:latin typeface="Arial" panose="020B0604020202020204" pitchFamily="34" charset="0"/>
                <a:cs typeface="Arial" panose="020B0604020202020204" pitchFamily="34" charset="0"/>
              </a:rPr>
              <a:t> </a:t>
            </a:r>
            <a:r>
              <a:rPr lang="uk-UA" sz="2400" b="1">
                <a:solidFill>
                  <a:schemeClr val="bg1"/>
                </a:solidFill>
                <a:latin typeface="Arial" panose="020B0604020202020204" pitchFamily="34" charset="0"/>
                <a:cs typeface="Arial" panose="020B0604020202020204" pitchFamily="34" charset="0"/>
              </a:rPr>
              <a:t>(нова редакція)</a:t>
            </a:r>
            <a:endParaRPr lang="ru-RU" sz="2400" b="1" dirty="0">
              <a:solidFill>
                <a:schemeClr val="bg1"/>
              </a:solidFill>
              <a:latin typeface="Arial" panose="020B0604020202020204" pitchFamily="34" charset="0"/>
              <a:cs typeface="Arial" panose="020B0604020202020204" pitchFamily="34" charset="0"/>
            </a:endParaRPr>
          </a:p>
        </p:txBody>
      </p:sp>
      <p:pic>
        <p:nvPicPr>
          <p:cNvPr id="4" name="Picture 8" descr="Головна | Prozorro">
            <a:extLst>
              <a:ext uri="{FF2B5EF4-FFF2-40B4-BE49-F238E27FC236}">
                <a16:creationId xmlns:a16="http://schemas.microsoft.com/office/drawing/2014/main" id="{9A6DF12B-8BD9-4C21-AB13-77BB9E8CC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75" y="891118"/>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2">
            <a:extLst>
              <a:ext uri="{FF2B5EF4-FFF2-40B4-BE49-F238E27FC236}">
                <a16:creationId xmlns:a16="http://schemas.microsoft.com/office/drawing/2014/main" id="{60BC1EA2-794D-4B30-A348-DE473B9DD247}"/>
              </a:ext>
            </a:extLst>
          </p:cNvPr>
          <p:cNvSpPr txBox="1">
            <a:spLocks/>
          </p:cNvSpPr>
          <p:nvPr/>
        </p:nvSpPr>
        <p:spPr>
          <a:xfrm>
            <a:off x="682689" y="2149071"/>
            <a:ext cx="11072283" cy="4465539"/>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spcBef>
                <a:spcPts val="600"/>
              </a:spcBef>
            </a:pPr>
            <a:r>
              <a:rPr lang="uk-UA" altLang="ru-RU" sz="2400" b="1" dirty="0">
                <a:solidFill>
                  <a:schemeClr val="tx1"/>
                </a:solidFill>
                <a:cs typeface="Arial" panose="020B0604020202020204" pitchFamily="34" charset="0"/>
              </a:rPr>
              <a:t>Стаття 23</a:t>
            </a:r>
            <a:r>
              <a:rPr lang="uk-UA" altLang="ru-RU" sz="2400" dirty="0">
                <a:solidFill>
                  <a:schemeClr val="tx1"/>
                </a:solidFill>
                <a:cs typeface="Arial" panose="020B0604020202020204" pitchFamily="34" charset="0"/>
              </a:rPr>
              <a:t>. Технічні специфікації, маркування, сертифікати, протоколи випробувань та інші засоби підтвердження відповідності</a:t>
            </a:r>
            <a:r>
              <a:rPr lang="en-US" altLang="ru-RU" sz="2400" dirty="0">
                <a:solidFill>
                  <a:schemeClr val="tx1"/>
                </a:solidFill>
                <a:cs typeface="Arial" panose="020B0604020202020204" pitchFamily="34" charset="0"/>
              </a:rPr>
              <a:t>.</a:t>
            </a:r>
          </a:p>
          <a:p>
            <a:pPr algn="l">
              <a:spcBef>
                <a:spcPts val="600"/>
              </a:spcBef>
            </a:pPr>
            <a:endParaRPr lang="uk-UA" altLang="ru-RU" sz="2400" dirty="0">
              <a:solidFill>
                <a:schemeClr val="tx1"/>
              </a:solidFill>
              <a:cs typeface="Arial" panose="020B0604020202020204" pitchFamily="34" charset="0"/>
            </a:endParaRPr>
          </a:p>
          <a:p>
            <a:pPr algn="l">
              <a:spcBef>
                <a:spcPts val="600"/>
              </a:spcBef>
            </a:pPr>
            <a:r>
              <a:rPr lang="uk-UA" altLang="ru-RU" sz="2400" dirty="0">
                <a:solidFill>
                  <a:schemeClr val="tx1"/>
                </a:solidFill>
                <a:cs typeface="Arial" panose="020B0604020202020204" pitchFamily="34" charset="0"/>
              </a:rPr>
              <a:t>Технічні специфікації можуть бути у формі переліку експлуатаційних або функціональних вимог, у тому числі </a:t>
            </a:r>
            <a:r>
              <a:rPr lang="uk-UA" altLang="ru-RU" sz="2400" b="1" dirty="0">
                <a:solidFill>
                  <a:schemeClr val="tx1"/>
                </a:solidFill>
                <a:cs typeface="Arial" panose="020B0604020202020204" pitchFamily="34" charset="0"/>
              </a:rPr>
              <a:t>екологічних характеристик</a:t>
            </a:r>
            <a:r>
              <a:rPr lang="uk-UA" altLang="ru-RU" sz="2400" dirty="0">
                <a:solidFill>
                  <a:schemeClr val="tx1"/>
                </a:solidFill>
                <a:cs typeface="Arial" panose="020B0604020202020204" pitchFamily="34" charset="0"/>
              </a:rPr>
              <a:t>, за умови, що такі вимоги є достатньо точними, щоб предмет закупівлі однозначно розумівся замовником і учасниками.</a:t>
            </a:r>
            <a:endParaRPr lang="en-US" altLang="ru-RU" sz="2400" dirty="0">
              <a:solidFill>
                <a:schemeClr val="tx1"/>
              </a:solidFill>
              <a:cs typeface="Arial" panose="020B0604020202020204" pitchFamily="34" charset="0"/>
            </a:endParaRPr>
          </a:p>
          <a:p>
            <a:pPr algn="l">
              <a:spcBef>
                <a:spcPts val="600"/>
              </a:spcBef>
            </a:pPr>
            <a:endParaRPr lang="uk-UA" altLang="ru-RU" sz="2400" dirty="0">
              <a:solidFill>
                <a:schemeClr val="tx1"/>
              </a:solidFill>
              <a:cs typeface="Arial" panose="020B0604020202020204" pitchFamily="34" charset="0"/>
            </a:endParaRPr>
          </a:p>
          <a:p>
            <a:pPr algn="l">
              <a:spcBef>
                <a:spcPts val="600"/>
              </a:spcBef>
            </a:pPr>
            <a:r>
              <a:rPr lang="uk-UA" altLang="ru-RU" sz="2400" dirty="0">
                <a:solidFill>
                  <a:schemeClr val="tx1"/>
                </a:solidFill>
                <a:cs typeface="Arial" panose="020B0604020202020204" pitchFamily="34" charset="0"/>
              </a:rPr>
              <a:t>Технічні специфікації можуть містити посилання на стандартні характеристики, технічні регламенти та умови, вимоги, умовні позначення та термінологію, пов’язані з товарами, роботами чи послугами, що закуповуються, передбачені існуючими міжнародними, європейськими стандартами, іншими спільними технічними європейськими нормами, іншими технічними еталонними системами, визнаними європейськими органами зі стандартизації або національними стандартами, нормами та правилами. До кожного посилання повинен додаватися вираз "або еквівалент".</a:t>
            </a:r>
          </a:p>
          <a:p>
            <a:pPr algn="l">
              <a:spcBef>
                <a:spcPts val="600"/>
              </a:spcBef>
            </a:pPr>
            <a:endParaRPr lang="ru-RU" altLang="ru-RU" sz="2400" dirty="0">
              <a:solidFill>
                <a:schemeClr val="tx1"/>
              </a:solidFill>
              <a:cs typeface="Arial" panose="020B0604020202020204" pitchFamily="34" charset="0"/>
            </a:endParaRPr>
          </a:p>
          <a:p>
            <a:pPr algn="l">
              <a:spcBef>
                <a:spcPts val="600"/>
              </a:spcBef>
            </a:pPr>
            <a:endParaRPr lang="uk-UA" altLang="ru-RU" sz="1600" dirty="0">
              <a:solidFill>
                <a:schemeClr val="tx1"/>
              </a:solidFill>
              <a:latin typeface="Arial" panose="020B0604020202020204" pitchFamily="34" charset="0"/>
              <a:cs typeface="Arial" panose="020B0604020202020204" pitchFamily="34" charset="0"/>
            </a:endParaRPr>
          </a:p>
          <a:p>
            <a:pPr algn="l">
              <a:spcBef>
                <a:spcPts val="600"/>
              </a:spcBef>
            </a:pPr>
            <a:endParaRPr lang="uk-UA" altLang="ru-RU"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98485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8" descr="Головна | Prozorro">
            <a:extLst>
              <a:ext uri="{FF2B5EF4-FFF2-40B4-BE49-F238E27FC236}">
                <a16:creationId xmlns:a16="http://schemas.microsoft.com/office/drawing/2014/main" id="{EF043C7F-7883-4788-AB22-175F1CF51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725" y="131766"/>
            <a:ext cx="3681942" cy="113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E3DB854E-4588-4708-8942-91DB9982E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 y="1083942"/>
            <a:ext cx="12125325" cy="5634219"/>
          </a:xfrm>
          <a:prstGeom prst="rect">
            <a:avLst/>
          </a:prstGeom>
        </p:spPr>
      </p:pic>
      <p:sp>
        <p:nvSpPr>
          <p:cNvPr id="4" name="TextBox 3">
            <a:extLst>
              <a:ext uri="{FF2B5EF4-FFF2-40B4-BE49-F238E27FC236}">
                <a16:creationId xmlns:a16="http://schemas.microsoft.com/office/drawing/2014/main" id="{E582C8AB-C9D2-448A-B0A3-91EECD4BF1CA}"/>
              </a:ext>
            </a:extLst>
          </p:cNvPr>
          <p:cNvSpPr txBox="1"/>
          <p:nvPr/>
        </p:nvSpPr>
        <p:spPr>
          <a:xfrm>
            <a:off x="4041805" y="3801753"/>
            <a:ext cx="7242280" cy="2669962"/>
          </a:xfrm>
          <a:prstGeom prst="rect">
            <a:avLst/>
          </a:prstGeom>
          <a:solidFill>
            <a:srgbClr val="F3F7FA"/>
          </a:solidFill>
        </p:spPr>
        <p:txBody>
          <a:bodyPr wrap="square">
            <a:spAutoFit/>
          </a:bodyPr>
          <a:lstStyle/>
          <a:p>
            <a:pPr marL="127635"/>
            <a:r>
              <a:rPr lang="uk-UA" sz="2000" b="1" dirty="0">
                <a:effectLst/>
                <a:ea typeface="Calibri" panose="020F0502020204030204" pitchFamily="34" charset="0"/>
                <a:cs typeface="Calibri" panose="020F0502020204030204" pitchFamily="34" charset="0"/>
              </a:rPr>
              <a:t>Екологічні характеристики </a:t>
            </a:r>
            <a:r>
              <a:rPr lang="uk-UA" sz="2000" dirty="0">
                <a:effectLst/>
                <a:ea typeface="Calibri" panose="020F0502020204030204" pitchFamily="34" charset="0"/>
                <a:cs typeface="Calibri" panose="020F0502020204030204" pitchFamily="34" charset="0"/>
              </a:rPr>
              <a:t>[назва категорії згідно коду CPV]</a:t>
            </a:r>
            <a:r>
              <a:rPr lang="uk-UA" sz="2000" b="1" dirty="0">
                <a:effectLst/>
                <a:ea typeface="Calibri" panose="020F0502020204030204" pitchFamily="34" charset="0"/>
                <a:cs typeface="Calibri" panose="020F0502020204030204" pitchFamily="34" charset="0"/>
              </a:rPr>
              <a:t> повинні відповідати вимогам  екологічних критеріїв встановлених згідно з ДСТУ </a:t>
            </a:r>
            <a:r>
              <a:rPr lang="de-DE" sz="2000" b="1" dirty="0">
                <a:effectLst/>
                <a:ea typeface="Calibri" panose="020F0502020204030204" pitchFamily="34" charset="0"/>
                <a:cs typeface="Calibri" panose="020F0502020204030204" pitchFamily="34" charset="0"/>
              </a:rPr>
              <a:t>ISO 14024:2018 </a:t>
            </a:r>
            <a:r>
              <a:rPr lang="uk-UA" sz="2000" b="1" dirty="0">
                <a:effectLst/>
                <a:ea typeface="Calibri" panose="020F0502020204030204" pitchFamily="34" charset="0"/>
                <a:cs typeface="Calibri" panose="020F0502020204030204" pitchFamily="34" charset="0"/>
              </a:rPr>
              <a:t>(або еквівалент</a:t>
            </a:r>
            <a:r>
              <a:rPr lang="de-DE" sz="2000" b="1" dirty="0">
                <a:effectLst/>
                <a:ea typeface="Calibri" panose="020F0502020204030204" pitchFamily="34" charset="0"/>
                <a:cs typeface="Calibri" panose="020F0502020204030204" pitchFamily="34" charset="0"/>
              </a:rPr>
              <a:t>).</a:t>
            </a:r>
            <a:r>
              <a:rPr lang="uk-UA" sz="2000" b="1" dirty="0">
                <a:effectLst/>
                <a:ea typeface="Calibri" panose="020F0502020204030204" pitchFamily="34" charset="0"/>
                <a:cs typeface="Calibri" panose="020F0502020204030204" pitchFamily="34" charset="0"/>
              </a:rPr>
              <a:t> </a:t>
            </a:r>
          </a:p>
          <a:p>
            <a:pPr marL="127635" algn="just"/>
            <a:r>
              <a:rPr lang="uk-UA" sz="1600" b="1" dirty="0">
                <a:effectLst/>
                <a:latin typeface="Calibri" panose="020F0502020204030204" pitchFamily="34" charset="0"/>
                <a:ea typeface="Calibri" panose="020F0502020204030204" pitchFamily="34" charset="0"/>
                <a:cs typeface="Calibri" panose="020F0502020204030204" pitchFamily="34" charset="0"/>
              </a:rPr>
              <a:t>Підтвердження відповідності вимогі: </a:t>
            </a:r>
          </a:p>
          <a:p>
            <a:pPr marL="127635" algn="just"/>
            <a:r>
              <a:rPr lang="uk-UA" sz="1600" dirty="0">
                <a:effectLst/>
                <a:latin typeface="Calibri" panose="020F0502020204030204" pitchFamily="34" charset="0"/>
                <a:ea typeface="Calibri" panose="020F0502020204030204" pitchFamily="34" charset="0"/>
                <a:cs typeface="Calibri" panose="020F0502020204030204" pitchFamily="34" charset="0"/>
              </a:rPr>
              <a:t>1</a:t>
            </a:r>
            <a:r>
              <a:rPr lang="uk-UA" sz="1600" dirty="0">
                <a:latin typeface="Calibri" panose="020F0502020204030204" pitchFamily="34" charset="0"/>
                <a:ea typeface="Calibri" panose="020F0502020204030204" pitchFamily="34" charset="0"/>
                <a:cs typeface="Calibri" panose="020F0502020204030204" pitchFamily="34" charset="0"/>
              </a:rPr>
              <a:t>)</a:t>
            </a:r>
            <a:r>
              <a:rPr lang="uk-UA" sz="1600" dirty="0">
                <a:effectLst/>
                <a:latin typeface="Calibri" panose="020F0502020204030204" pitchFamily="34" charset="0"/>
                <a:ea typeface="Calibri" panose="020F0502020204030204" pitchFamily="34" charset="0"/>
                <a:cs typeface="Calibri" panose="020F0502020204030204" pitchFamily="34" charset="0"/>
              </a:rPr>
              <a:t> Копія сертифікату відповідності </a:t>
            </a:r>
            <a:r>
              <a:rPr lang="uk-UA" sz="1600" dirty="0">
                <a:latin typeface="Calibri" panose="020F0502020204030204" pitchFamily="34" charset="0"/>
                <a:ea typeface="Calibri" panose="020F0502020204030204" pitchFamily="34" charset="0"/>
                <a:cs typeface="Calibri" panose="020F0502020204030204" pitchFamily="34" charset="0"/>
              </a:rPr>
              <a:t>екологічним критеріям </a:t>
            </a:r>
            <a:r>
              <a:rPr lang="uk-UA" sz="1600" dirty="0">
                <a:effectLst/>
                <a:latin typeface="Calibri" panose="020F0502020204030204" pitchFamily="34" charset="0"/>
                <a:ea typeface="Calibri" panose="020F0502020204030204" pitchFamily="34" charset="0"/>
                <a:cs typeface="Calibri" panose="020F0502020204030204" pitchFamily="34" charset="0"/>
              </a:rPr>
              <a:t>за схемою сертифікації згідно з ДСТУ </a:t>
            </a:r>
            <a:r>
              <a:rPr lang="de-DE" sz="1600" dirty="0">
                <a:effectLst/>
                <a:latin typeface="Calibri" panose="020F0502020204030204" pitchFamily="34" charset="0"/>
                <a:ea typeface="Calibri" panose="020F0502020204030204" pitchFamily="34" charset="0"/>
                <a:cs typeface="Calibri" panose="020F0502020204030204" pitchFamily="34" charset="0"/>
              </a:rPr>
              <a:t>ISO 14024 (</a:t>
            </a:r>
            <a:r>
              <a:rPr lang="uk-UA" sz="1600" dirty="0">
                <a:effectLst/>
                <a:latin typeface="Calibri" panose="020F0502020204030204" pitchFamily="34" charset="0"/>
                <a:ea typeface="Calibri" panose="020F0502020204030204" pitchFamily="34" charset="0"/>
                <a:cs typeface="Calibri" panose="020F0502020204030204" pitchFamily="34" charset="0"/>
              </a:rPr>
              <a:t>посилання на НД зазначається у сфері акредитації органу).</a:t>
            </a:r>
          </a:p>
          <a:p>
            <a:pPr marL="127635" algn="just"/>
            <a:r>
              <a:rPr lang="uk-UA" sz="1600" dirty="0">
                <a:effectLst/>
                <a:latin typeface="Calibri" panose="020F0502020204030204" pitchFamily="34" charset="0"/>
                <a:ea typeface="Calibri" panose="020F0502020204030204" pitchFamily="34" charset="0"/>
                <a:cs typeface="Calibri" panose="020F0502020204030204" pitchFamily="34" charset="0"/>
              </a:rPr>
              <a:t>2) Копія атестату акредитації органу у сфері екологічного маркування І типу якій видав сертифікат згідно з Законом Україну "Про акредитацію".</a:t>
            </a:r>
          </a:p>
          <a:p>
            <a:pPr marL="127635" algn="just"/>
            <a:endParaRPr lang="uk-UA" sz="1150" dirty="0">
              <a:effectLst/>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7127EEA8-F0CB-4418-BAB4-E7979028A522}"/>
              </a:ext>
            </a:extLst>
          </p:cNvPr>
          <p:cNvPicPr>
            <a:picLocks noChangeAspect="1"/>
          </p:cNvPicPr>
          <p:nvPr/>
        </p:nvPicPr>
        <p:blipFill>
          <a:blip r:embed="rId4"/>
          <a:stretch>
            <a:fillRect/>
          </a:stretch>
        </p:blipFill>
        <p:spPr>
          <a:xfrm>
            <a:off x="9163466" y="1741075"/>
            <a:ext cx="1876687" cy="1876687"/>
          </a:xfrm>
          <a:prstGeom prst="rect">
            <a:avLst/>
          </a:prstGeom>
        </p:spPr>
      </p:pic>
    </p:spTree>
    <p:extLst>
      <p:ext uri="{BB962C8B-B14F-4D97-AF65-F5344CB8AC3E}">
        <p14:creationId xmlns:p14="http://schemas.microsoft.com/office/powerpoint/2010/main" val="260869466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FB2F599-6EB3-453D-9D03-119D84286645}"/>
              </a:ext>
            </a:extLst>
          </p:cNvPr>
          <p:cNvPicPr>
            <a:picLocks noChangeAspect="1"/>
          </p:cNvPicPr>
          <p:nvPr/>
        </p:nvPicPr>
        <p:blipFill>
          <a:blip r:embed="rId2"/>
          <a:stretch>
            <a:fillRect/>
          </a:stretch>
        </p:blipFill>
        <p:spPr>
          <a:xfrm>
            <a:off x="223664" y="0"/>
            <a:ext cx="11744672" cy="6858000"/>
          </a:xfrm>
          <a:prstGeom prst="rect">
            <a:avLst/>
          </a:prstGeom>
        </p:spPr>
      </p:pic>
      <p:sp>
        <p:nvSpPr>
          <p:cNvPr id="8" name="Прямоугольник 7">
            <a:extLst>
              <a:ext uri="{FF2B5EF4-FFF2-40B4-BE49-F238E27FC236}">
                <a16:creationId xmlns:a16="http://schemas.microsoft.com/office/drawing/2014/main" id="{D6C19569-483B-4788-B33B-6E6BF209B336}"/>
              </a:ext>
            </a:extLst>
          </p:cNvPr>
          <p:cNvSpPr/>
          <p:nvPr/>
        </p:nvSpPr>
        <p:spPr>
          <a:xfrm>
            <a:off x="7464829" y="1271847"/>
            <a:ext cx="1138844" cy="74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9255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50441"/>
            <a:ext cx="10515600" cy="1325563"/>
          </a:xfrm>
        </p:spPr>
        <p:txBody>
          <a:bodyPr/>
          <a:lstStyle/>
          <a:p>
            <a:r>
              <a:rPr lang="uk-UA" sz="2200" b="1" dirty="0">
                <a:latin typeface="+mn-lt"/>
              </a:rPr>
              <a:t>Пункт 5 статті 23 Закону про публічні закупівлі</a:t>
            </a:r>
            <a:endParaRPr lang="ru-RU" sz="2200" b="1" dirty="0">
              <a:latin typeface="+mn-lt"/>
            </a:endParaRPr>
          </a:p>
        </p:txBody>
      </p:sp>
      <p:sp>
        <p:nvSpPr>
          <p:cNvPr id="4" name="Прямоугольник 3"/>
          <p:cNvSpPr/>
          <p:nvPr/>
        </p:nvSpPr>
        <p:spPr>
          <a:xfrm>
            <a:off x="838200" y="2688564"/>
            <a:ext cx="10341429" cy="1446550"/>
          </a:xfrm>
          <a:prstGeom prst="rect">
            <a:avLst/>
          </a:prstGeom>
          <a:solidFill>
            <a:schemeClr val="bg1"/>
          </a:solidFill>
        </p:spPr>
        <p:txBody>
          <a:bodyPr wrap="square">
            <a:spAutoFit/>
          </a:bodyPr>
          <a:lstStyle/>
          <a:p>
            <a:r>
              <a:rPr lang="uk-UA" sz="2200" dirty="0">
                <a:solidFill>
                  <a:srgbClr val="000000"/>
                </a:solidFill>
                <a:latin typeface="+mn-lt"/>
              </a:rPr>
              <a:t>У разі встановлення екологічних чи інших характеристик товару, роботи чи послуги замовник повинен в тендерній документації зазначити, </a:t>
            </a:r>
            <a:r>
              <a:rPr lang="uk-UA" sz="2200" b="1" dirty="0">
                <a:solidFill>
                  <a:srgbClr val="000000"/>
                </a:solidFill>
                <a:latin typeface="+mn-lt"/>
              </a:rPr>
              <a:t>які</a:t>
            </a:r>
            <a:r>
              <a:rPr lang="uk-UA" sz="2200" dirty="0">
                <a:solidFill>
                  <a:srgbClr val="000000"/>
                </a:solidFill>
                <a:latin typeface="+mn-lt"/>
              </a:rPr>
              <a:t> маркування, протоколи випробувань або сертифікати можуть підтвердити відповідність предмета закупівлі таким характеристикам.</a:t>
            </a:r>
            <a:endParaRPr lang="uk-UA" sz="2200" dirty="0">
              <a:latin typeface="+mn-lt"/>
            </a:endParaRPr>
          </a:p>
        </p:txBody>
      </p:sp>
      <p:pic>
        <p:nvPicPr>
          <p:cNvPr id="6" name="Picture 8" descr="Головна | Prozorro">
            <a:extLst>
              <a:ext uri="{FF2B5EF4-FFF2-40B4-BE49-F238E27FC236}">
                <a16:creationId xmlns:a16="http://schemas.microsoft.com/office/drawing/2014/main" id="{6D06491E-EC75-4739-BFB6-8D5267159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825" y="376768"/>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468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5031" y="258652"/>
            <a:ext cx="10515600" cy="1325563"/>
          </a:xfrm>
        </p:spPr>
        <p:txBody>
          <a:bodyPr/>
          <a:lstStyle/>
          <a:p>
            <a:r>
              <a:rPr lang="uk-UA" sz="1800" b="1" dirty="0">
                <a:latin typeface="+mn-lt"/>
              </a:rPr>
              <a:t>Національне агентство з акредитації України</a:t>
            </a:r>
            <a:endParaRPr lang="ru-RU" sz="1800" b="1" dirty="0">
              <a:latin typeface="+mn-lt"/>
            </a:endParaRPr>
          </a:p>
        </p:txBody>
      </p:sp>
      <p:pic>
        <p:nvPicPr>
          <p:cNvPr id="49154" name="Picture 2" descr="Офіційне повідомлення про отримання атестату про акредитацію » ТОВ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810" y="2280215"/>
            <a:ext cx="1714500" cy="1647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14322" y="4206142"/>
            <a:ext cx="2111475" cy="523220"/>
          </a:xfrm>
          <a:prstGeom prst="rect">
            <a:avLst/>
          </a:prstGeom>
          <a:noFill/>
          <a:ln>
            <a:solidFill>
              <a:schemeClr val="tx1"/>
            </a:solidFill>
          </a:ln>
        </p:spPr>
        <p:txBody>
          <a:bodyPr wrap="none" rtlCol="0">
            <a:spAutoFit/>
          </a:bodyPr>
          <a:lstStyle/>
          <a:p>
            <a:pPr algn="ctr"/>
            <a:r>
              <a:rPr lang="uk-UA" sz="1400" dirty="0">
                <a:latin typeface="Times New Roman" panose="02020603050405020304" pitchFamily="18" charset="0"/>
                <a:cs typeface="Times New Roman" panose="02020603050405020304" pitchFamily="18" charset="0"/>
              </a:rPr>
              <a:t>1О156</a:t>
            </a:r>
          </a:p>
          <a:p>
            <a:pPr algn="ctr"/>
            <a:r>
              <a:rPr lang="uk-UA" sz="1400" dirty="0">
                <a:latin typeface="Times New Roman" panose="02020603050405020304" pitchFamily="18" charset="0"/>
                <a:cs typeface="Times New Roman" panose="02020603050405020304" pitchFamily="18" charset="0"/>
              </a:rPr>
              <a:t>ДСТУ </a:t>
            </a:r>
            <a:r>
              <a:rPr lang="en-US" sz="1400" dirty="0">
                <a:latin typeface="Times New Roman" panose="02020603050405020304" pitchFamily="18" charset="0"/>
                <a:cs typeface="Times New Roman" panose="02020603050405020304" pitchFamily="18" charset="0"/>
              </a:rPr>
              <a:t>EN ISO/IEC 17065</a:t>
            </a:r>
            <a:endParaRPr lang="ru-RU" sz="1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09883" y="4161976"/>
            <a:ext cx="1827744" cy="523220"/>
          </a:xfrm>
          <a:prstGeom prst="rect">
            <a:avLst/>
          </a:prstGeom>
          <a:noFill/>
          <a:ln>
            <a:solidFill>
              <a:schemeClr val="tx1"/>
            </a:solidFill>
          </a:ln>
        </p:spPr>
        <p:txBody>
          <a:bodyPr wrap="none" rtlCol="0">
            <a:spAutoFit/>
          </a:bodyPr>
          <a:lstStyle/>
          <a:p>
            <a:pPr algn="ctr"/>
            <a:r>
              <a:rPr lang="uk-UA" sz="1400" dirty="0">
                <a:latin typeface="Times New Roman" panose="02020603050405020304" pitchFamily="18" charset="0"/>
                <a:cs typeface="Times New Roman" panose="02020603050405020304" pitchFamily="18" charset="0"/>
              </a:rPr>
              <a:t>2Н1177</a:t>
            </a:r>
          </a:p>
          <a:p>
            <a:pPr algn="ctr"/>
            <a:r>
              <a:rPr lang="uk-UA" sz="1400" dirty="0">
                <a:latin typeface="Times New Roman" panose="02020603050405020304" pitchFamily="18" charset="0"/>
                <a:cs typeface="Times New Roman" panose="02020603050405020304" pitchFamily="18" charset="0"/>
              </a:rPr>
              <a:t>ДСТУ </a:t>
            </a:r>
            <a:r>
              <a:rPr lang="en-US" sz="1400" dirty="0">
                <a:latin typeface="Times New Roman" panose="02020603050405020304" pitchFamily="18" charset="0"/>
                <a:cs typeface="Times New Roman" panose="02020603050405020304" pitchFamily="18" charset="0"/>
              </a:rPr>
              <a:t>ISO/IEC 170</a:t>
            </a:r>
            <a:r>
              <a:rPr lang="uk-UA" sz="1400" dirty="0">
                <a:latin typeface="Times New Roman" panose="02020603050405020304" pitchFamily="18" charset="0"/>
                <a:cs typeface="Times New Roman" panose="02020603050405020304" pitchFamily="18" charset="0"/>
              </a:rPr>
              <a:t>25</a:t>
            </a:r>
            <a:endParaRPr lang="ru-RU" sz="1400" dirty="0">
              <a:latin typeface="Times New Roman" panose="02020603050405020304" pitchFamily="18" charset="0"/>
              <a:cs typeface="Times New Roman" panose="02020603050405020304" pitchFamily="18" charset="0"/>
            </a:endParaRPr>
          </a:p>
        </p:txBody>
      </p:sp>
      <p:pic>
        <p:nvPicPr>
          <p:cNvPr id="9" name="Picture 2" descr="Офіційне повідомлення про отримання атестату про акредитацію » ТОВ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875" y="2235345"/>
            <a:ext cx="1714500" cy="164782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925031" y="5011266"/>
            <a:ext cx="10909006" cy="1477328"/>
          </a:xfrm>
          <a:prstGeom prst="rect">
            <a:avLst/>
          </a:prstGeom>
          <a:solidFill>
            <a:schemeClr val="bg1"/>
          </a:solidFill>
        </p:spPr>
        <p:txBody>
          <a:bodyPr wrap="square">
            <a:spAutoFit/>
          </a:bodyPr>
          <a:lstStyle/>
          <a:p>
            <a:r>
              <a:rPr lang="ru-RU" b="1" dirty="0">
                <a:latin typeface="+mn-lt"/>
              </a:rPr>
              <a:t>ДСТУ </a:t>
            </a:r>
            <a:r>
              <a:rPr lang="en-US" b="1" dirty="0">
                <a:latin typeface="+mn-lt"/>
              </a:rPr>
              <a:t>EN ISO/IEC 17065:2014 </a:t>
            </a:r>
            <a:r>
              <a:rPr lang="ru-RU" dirty="0" err="1">
                <a:latin typeface="+mn-lt"/>
              </a:rPr>
              <a:t>Оцінка</a:t>
            </a:r>
            <a:r>
              <a:rPr lang="ru-RU" dirty="0">
                <a:latin typeface="+mn-lt"/>
              </a:rPr>
              <a:t> </a:t>
            </a:r>
            <a:r>
              <a:rPr lang="ru-RU" dirty="0" err="1">
                <a:latin typeface="+mn-lt"/>
              </a:rPr>
              <a:t>відповідності</a:t>
            </a:r>
            <a:r>
              <a:rPr lang="ru-RU" dirty="0">
                <a:latin typeface="+mn-lt"/>
              </a:rPr>
              <a:t>. </a:t>
            </a:r>
            <a:r>
              <a:rPr lang="ru-RU" dirty="0" err="1">
                <a:latin typeface="+mn-lt"/>
              </a:rPr>
              <a:t>Вимоги</a:t>
            </a:r>
            <a:r>
              <a:rPr lang="ru-RU" dirty="0">
                <a:latin typeface="+mn-lt"/>
              </a:rPr>
              <a:t> до </a:t>
            </a:r>
            <a:r>
              <a:rPr lang="ru-RU" dirty="0" err="1">
                <a:latin typeface="+mn-lt"/>
              </a:rPr>
              <a:t>органів</a:t>
            </a:r>
            <a:r>
              <a:rPr lang="ru-RU" dirty="0">
                <a:latin typeface="+mn-lt"/>
              </a:rPr>
              <a:t> з </a:t>
            </a:r>
            <a:r>
              <a:rPr lang="ru-RU" dirty="0" err="1">
                <a:latin typeface="+mn-lt"/>
              </a:rPr>
              <a:t>сертифікації</a:t>
            </a:r>
            <a:r>
              <a:rPr lang="ru-RU" dirty="0">
                <a:latin typeface="+mn-lt"/>
              </a:rPr>
              <a:t> </a:t>
            </a:r>
            <a:r>
              <a:rPr lang="ru-RU" dirty="0" err="1">
                <a:latin typeface="+mn-lt"/>
              </a:rPr>
              <a:t>продукції</a:t>
            </a:r>
            <a:r>
              <a:rPr lang="ru-RU" dirty="0">
                <a:latin typeface="+mn-lt"/>
              </a:rPr>
              <a:t>, </a:t>
            </a:r>
            <a:r>
              <a:rPr lang="ru-RU" dirty="0" err="1">
                <a:latin typeface="+mn-lt"/>
              </a:rPr>
              <a:t>процесів</a:t>
            </a:r>
            <a:r>
              <a:rPr lang="ru-RU" dirty="0">
                <a:latin typeface="+mn-lt"/>
              </a:rPr>
              <a:t> та </a:t>
            </a:r>
            <a:r>
              <a:rPr lang="ru-RU" dirty="0" err="1">
                <a:latin typeface="+mn-lt"/>
              </a:rPr>
              <a:t>послуг</a:t>
            </a:r>
            <a:r>
              <a:rPr lang="ru-RU" dirty="0">
                <a:latin typeface="+mn-lt"/>
              </a:rPr>
              <a:t> (</a:t>
            </a:r>
            <a:r>
              <a:rPr lang="en-US" dirty="0">
                <a:latin typeface="+mn-lt"/>
              </a:rPr>
              <a:t>EN ISO/IEC 17065:2012, IDT)</a:t>
            </a:r>
            <a:endParaRPr lang="uk-UA" dirty="0">
              <a:latin typeface="+mn-lt"/>
            </a:endParaRPr>
          </a:p>
          <a:p>
            <a:endParaRPr lang="uk-UA" dirty="0">
              <a:solidFill>
                <a:srgbClr val="333333"/>
              </a:solidFill>
              <a:latin typeface="+mn-lt"/>
            </a:endParaRPr>
          </a:p>
          <a:p>
            <a:r>
              <a:rPr lang="ru-RU" b="1" dirty="0">
                <a:latin typeface="+mn-lt"/>
              </a:rPr>
              <a:t>ДСТУ </a:t>
            </a:r>
            <a:r>
              <a:rPr lang="en-US" b="1" dirty="0">
                <a:latin typeface="+mn-lt"/>
              </a:rPr>
              <a:t>ISO/IEC 17025:2017 </a:t>
            </a:r>
            <a:r>
              <a:rPr lang="ru-RU" dirty="0" err="1">
                <a:latin typeface="+mn-lt"/>
              </a:rPr>
              <a:t>Загальні</a:t>
            </a:r>
            <a:r>
              <a:rPr lang="ru-RU" dirty="0">
                <a:latin typeface="+mn-lt"/>
              </a:rPr>
              <a:t> </a:t>
            </a:r>
            <a:r>
              <a:rPr lang="ru-RU" dirty="0" err="1">
                <a:latin typeface="+mn-lt"/>
              </a:rPr>
              <a:t>вимоги</a:t>
            </a:r>
            <a:r>
              <a:rPr lang="ru-RU" dirty="0">
                <a:latin typeface="+mn-lt"/>
              </a:rPr>
              <a:t> до </a:t>
            </a:r>
            <a:r>
              <a:rPr lang="ru-RU" dirty="0" err="1">
                <a:latin typeface="+mn-lt"/>
              </a:rPr>
              <a:t>компетентності</a:t>
            </a:r>
            <a:r>
              <a:rPr lang="ru-RU" dirty="0">
                <a:latin typeface="+mn-lt"/>
              </a:rPr>
              <a:t> </a:t>
            </a:r>
            <a:r>
              <a:rPr lang="ru-RU" dirty="0" err="1">
                <a:latin typeface="+mn-lt"/>
              </a:rPr>
              <a:t>випробувальних</a:t>
            </a:r>
            <a:r>
              <a:rPr lang="ru-RU" dirty="0">
                <a:latin typeface="+mn-lt"/>
              </a:rPr>
              <a:t> та </a:t>
            </a:r>
            <a:r>
              <a:rPr lang="ru-RU" dirty="0" err="1">
                <a:latin typeface="+mn-lt"/>
              </a:rPr>
              <a:t>калібрувальних</a:t>
            </a:r>
            <a:r>
              <a:rPr lang="ru-RU" dirty="0">
                <a:latin typeface="+mn-lt"/>
              </a:rPr>
              <a:t> </a:t>
            </a:r>
            <a:r>
              <a:rPr lang="ru-RU" dirty="0" err="1">
                <a:latin typeface="+mn-lt"/>
              </a:rPr>
              <a:t>лабораторій</a:t>
            </a:r>
            <a:r>
              <a:rPr lang="ru-RU" dirty="0">
                <a:latin typeface="+mn-lt"/>
              </a:rPr>
              <a:t> (</a:t>
            </a:r>
            <a:r>
              <a:rPr lang="en-US" dirty="0">
                <a:latin typeface="+mn-lt"/>
              </a:rPr>
              <a:t>ISO/IEC 17025:2017, IDT)</a:t>
            </a:r>
            <a:endParaRPr lang="ru-RU" dirty="0">
              <a:latin typeface="+mn-lt"/>
            </a:endParaRPr>
          </a:p>
        </p:txBody>
      </p:sp>
      <p:sp>
        <p:nvSpPr>
          <p:cNvPr id="10" name="TextBox 9"/>
          <p:cNvSpPr txBox="1"/>
          <p:nvPr/>
        </p:nvSpPr>
        <p:spPr>
          <a:xfrm>
            <a:off x="2732245" y="1037524"/>
            <a:ext cx="9308089" cy="923330"/>
          </a:xfrm>
          <a:prstGeom prst="rect">
            <a:avLst/>
          </a:prstGeom>
          <a:noFill/>
        </p:spPr>
        <p:txBody>
          <a:bodyPr wrap="square" rtlCol="0">
            <a:spAutoFit/>
          </a:bodyPr>
          <a:lstStyle/>
          <a:p>
            <a:pPr algn="ctr"/>
            <a:r>
              <a:rPr lang="uk-UA" dirty="0">
                <a:latin typeface="+mn-lt"/>
              </a:rPr>
              <a:t>Підтверджувальні документи (протоколи, сертифікати відповідності)</a:t>
            </a:r>
            <a:r>
              <a:rPr lang="ru-RU" dirty="0">
                <a:latin typeface="+mn-lt"/>
              </a:rPr>
              <a:t> </a:t>
            </a:r>
          </a:p>
          <a:p>
            <a:pPr algn="ctr"/>
            <a:r>
              <a:rPr lang="uk-UA" dirty="0">
                <a:latin typeface="+mn-lt"/>
              </a:rPr>
              <a:t>повинні містити зображення знаку акредитації та/або </a:t>
            </a:r>
          </a:p>
          <a:p>
            <a:pPr algn="ctr"/>
            <a:r>
              <a:rPr lang="uk-UA" dirty="0">
                <a:latin typeface="+mn-lt"/>
              </a:rPr>
              <a:t>посилання на статус акредитації органу з сертифікації з боку НААУ</a:t>
            </a:r>
          </a:p>
        </p:txBody>
      </p:sp>
      <p:sp>
        <p:nvSpPr>
          <p:cNvPr id="11" name="TextBox 10"/>
          <p:cNvSpPr txBox="1"/>
          <p:nvPr/>
        </p:nvSpPr>
        <p:spPr>
          <a:xfrm>
            <a:off x="773364" y="3297740"/>
            <a:ext cx="2204065" cy="646331"/>
          </a:xfrm>
          <a:prstGeom prst="rect">
            <a:avLst/>
          </a:prstGeom>
          <a:noFill/>
        </p:spPr>
        <p:txBody>
          <a:bodyPr wrap="none" rtlCol="0">
            <a:spAutoFit/>
          </a:bodyPr>
          <a:lstStyle/>
          <a:p>
            <a:pPr algn="ctr"/>
            <a:r>
              <a:rPr lang="uk-UA" b="1" dirty="0">
                <a:latin typeface="+mn-lt"/>
              </a:rPr>
              <a:t>Реєстр </a:t>
            </a:r>
          </a:p>
          <a:p>
            <a:pPr algn="ctr"/>
            <a:r>
              <a:rPr lang="uk-UA" b="1" dirty="0">
                <a:latin typeface="+mn-lt"/>
              </a:rPr>
              <a:t>акредитованих ООВ</a:t>
            </a:r>
            <a:endParaRPr lang="ru-RU" b="1" dirty="0">
              <a:latin typeface="+mn-lt"/>
            </a:endParaRPr>
          </a:p>
        </p:txBody>
      </p:sp>
      <p:pic>
        <p:nvPicPr>
          <p:cNvPr id="12" name="Рисунок 11"/>
          <p:cNvPicPr>
            <a:picLocks noChangeAspect="1"/>
          </p:cNvPicPr>
          <p:nvPr/>
        </p:nvPicPr>
        <p:blipFill>
          <a:blip r:embed="rId3"/>
          <a:stretch>
            <a:fillRect/>
          </a:stretch>
        </p:blipFill>
        <p:spPr>
          <a:xfrm>
            <a:off x="925031" y="1513402"/>
            <a:ext cx="1807214" cy="1784338"/>
          </a:xfrm>
          <a:prstGeom prst="rect">
            <a:avLst/>
          </a:prstGeom>
        </p:spPr>
      </p:pic>
      <p:cxnSp>
        <p:nvCxnSpPr>
          <p:cNvPr id="4" name="Прямая со стрелкой 3">
            <a:extLst>
              <a:ext uri="{FF2B5EF4-FFF2-40B4-BE49-F238E27FC236}">
                <a16:creationId xmlns:a16="http://schemas.microsoft.com/office/drawing/2014/main" id="{B5D349B8-9DCB-45EB-9F2D-B77D2ADAEA88}"/>
              </a:ext>
            </a:extLst>
          </p:cNvPr>
          <p:cNvCxnSpPr/>
          <p:nvPr/>
        </p:nvCxnSpPr>
        <p:spPr>
          <a:xfrm flipH="1">
            <a:off x="7870031" y="3742424"/>
            <a:ext cx="1336430" cy="5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AE7B7779-F3FF-47C0-8EA5-83AE95DF8397}"/>
              </a:ext>
            </a:extLst>
          </p:cNvPr>
          <p:cNvSpPr/>
          <p:nvPr/>
        </p:nvSpPr>
        <p:spPr>
          <a:xfrm>
            <a:off x="8662414" y="3409762"/>
            <a:ext cx="2422586" cy="307777"/>
          </a:xfrm>
          <a:prstGeom prst="rect">
            <a:avLst/>
          </a:prstGeom>
        </p:spPr>
        <p:txBody>
          <a:bodyPr wrap="none">
            <a:spAutoFit/>
          </a:bodyPr>
          <a:lstStyle/>
          <a:p>
            <a:r>
              <a:rPr lang="ru-RU" sz="1400" dirty="0" err="1"/>
              <a:t>Реєстраційний</a:t>
            </a:r>
            <a:r>
              <a:rPr lang="ru-RU" sz="1400" dirty="0"/>
              <a:t> номер ООВ</a:t>
            </a:r>
          </a:p>
        </p:txBody>
      </p:sp>
      <p:sp>
        <p:nvSpPr>
          <p:cNvPr id="15" name="Прямоугольник 14">
            <a:extLst>
              <a:ext uri="{FF2B5EF4-FFF2-40B4-BE49-F238E27FC236}">
                <a16:creationId xmlns:a16="http://schemas.microsoft.com/office/drawing/2014/main" id="{EB5334B1-F0FA-4D0C-B6B8-058282CCD530}"/>
              </a:ext>
            </a:extLst>
          </p:cNvPr>
          <p:cNvSpPr/>
          <p:nvPr/>
        </p:nvSpPr>
        <p:spPr>
          <a:xfrm>
            <a:off x="9262239" y="4138667"/>
            <a:ext cx="2571798" cy="523220"/>
          </a:xfrm>
          <a:prstGeom prst="rect">
            <a:avLst/>
          </a:prstGeom>
        </p:spPr>
        <p:txBody>
          <a:bodyPr wrap="square">
            <a:spAutoFit/>
          </a:bodyPr>
          <a:lstStyle/>
          <a:p>
            <a:pPr algn="ctr"/>
            <a:r>
              <a:rPr lang="ru-RU" sz="1400" dirty="0"/>
              <a:t>Стандарт, на </a:t>
            </a:r>
            <a:r>
              <a:rPr lang="ru-RU" sz="1400" dirty="0" err="1"/>
              <a:t>відповідність</a:t>
            </a:r>
            <a:r>
              <a:rPr lang="ru-RU" sz="1400" dirty="0"/>
              <a:t> </a:t>
            </a:r>
            <a:r>
              <a:rPr lang="ru-RU" sz="1400" dirty="0" err="1"/>
              <a:t>якому</a:t>
            </a:r>
            <a:r>
              <a:rPr lang="ru-RU" sz="1400" dirty="0"/>
              <a:t> </a:t>
            </a:r>
            <a:r>
              <a:rPr lang="ru-RU" sz="1400" dirty="0" err="1"/>
              <a:t>акредитовано</a:t>
            </a:r>
            <a:r>
              <a:rPr lang="ru-RU" sz="1400" dirty="0"/>
              <a:t> ООВ</a:t>
            </a:r>
          </a:p>
        </p:txBody>
      </p:sp>
      <p:cxnSp>
        <p:nvCxnSpPr>
          <p:cNvPr id="17" name="Прямая со стрелкой 16">
            <a:extLst>
              <a:ext uri="{FF2B5EF4-FFF2-40B4-BE49-F238E27FC236}">
                <a16:creationId xmlns:a16="http://schemas.microsoft.com/office/drawing/2014/main" id="{97648BC5-76A5-48A1-A555-2501918FC940}"/>
              </a:ext>
            </a:extLst>
          </p:cNvPr>
          <p:cNvCxnSpPr>
            <a:cxnSpLocks/>
          </p:cNvCxnSpPr>
          <p:nvPr/>
        </p:nvCxnSpPr>
        <p:spPr>
          <a:xfrm flipH="1">
            <a:off x="8359576" y="4376134"/>
            <a:ext cx="1030909" cy="195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734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BCDAA2A-373E-456C-BC4B-ABA3B0A6693E}"/>
              </a:ext>
            </a:extLst>
          </p:cNvPr>
          <p:cNvPicPr>
            <a:picLocks noChangeAspect="1"/>
          </p:cNvPicPr>
          <p:nvPr/>
        </p:nvPicPr>
        <p:blipFill>
          <a:blip r:embed="rId2"/>
          <a:stretch>
            <a:fillRect/>
          </a:stretch>
        </p:blipFill>
        <p:spPr>
          <a:xfrm>
            <a:off x="6396378" y="251085"/>
            <a:ext cx="5640768" cy="5321078"/>
          </a:xfrm>
          <a:prstGeom prst="rect">
            <a:avLst/>
          </a:prstGeom>
        </p:spPr>
      </p:pic>
      <p:pic>
        <p:nvPicPr>
          <p:cNvPr id="3" name="Рисунок 2">
            <a:extLst>
              <a:ext uri="{FF2B5EF4-FFF2-40B4-BE49-F238E27FC236}">
                <a16:creationId xmlns:a16="http://schemas.microsoft.com/office/drawing/2014/main" id="{4FE27758-D3F6-42F9-BE27-FFBFC8A56EB5}"/>
              </a:ext>
            </a:extLst>
          </p:cNvPr>
          <p:cNvPicPr>
            <a:picLocks noChangeAspect="1"/>
          </p:cNvPicPr>
          <p:nvPr/>
        </p:nvPicPr>
        <p:blipFill>
          <a:blip r:embed="rId3"/>
          <a:stretch>
            <a:fillRect/>
          </a:stretch>
        </p:blipFill>
        <p:spPr>
          <a:xfrm>
            <a:off x="154298" y="251085"/>
            <a:ext cx="6026282" cy="5321078"/>
          </a:xfrm>
          <a:prstGeom prst="rect">
            <a:avLst/>
          </a:prstGeom>
        </p:spPr>
      </p:pic>
      <p:sp>
        <p:nvSpPr>
          <p:cNvPr id="4" name="TextBox 3">
            <a:extLst>
              <a:ext uri="{FF2B5EF4-FFF2-40B4-BE49-F238E27FC236}">
                <a16:creationId xmlns:a16="http://schemas.microsoft.com/office/drawing/2014/main" id="{887C3C55-2B74-4B70-A07E-E01F084455B1}"/>
              </a:ext>
            </a:extLst>
          </p:cNvPr>
          <p:cNvSpPr txBox="1"/>
          <p:nvPr/>
        </p:nvSpPr>
        <p:spPr>
          <a:xfrm>
            <a:off x="1514763" y="5987552"/>
            <a:ext cx="4581237" cy="369332"/>
          </a:xfrm>
          <a:prstGeom prst="rect">
            <a:avLst/>
          </a:prstGeom>
          <a:solidFill>
            <a:schemeClr val="bg1"/>
          </a:solidFill>
        </p:spPr>
        <p:txBody>
          <a:bodyPr wrap="square">
            <a:spAutoFit/>
          </a:bodyPr>
          <a:lstStyle/>
          <a:p>
            <a:r>
              <a:rPr lang="de-DE" b="1" dirty="0">
                <a:latin typeface="Arial" panose="020B0604020202020204" pitchFamily="34" charset="0"/>
                <a:cs typeface="Arial" panose="020B0604020202020204" pitchFamily="34" charset="0"/>
              </a:rPr>
              <a:t>https://globalecolabelling.net/</a:t>
            </a:r>
            <a:endParaRPr lang="uk-UA" b="1" dirty="0">
              <a:latin typeface="Arial" panose="020B0604020202020204" pitchFamily="34" charset="0"/>
              <a:cs typeface="Arial" panose="020B0604020202020204" pitchFamily="34" charset="0"/>
            </a:endParaRPr>
          </a:p>
        </p:txBody>
      </p:sp>
      <p:pic>
        <p:nvPicPr>
          <p:cNvPr id="5" name="Picture 8" descr="Global Ecolabelling Network">
            <a:extLst>
              <a:ext uri="{FF2B5EF4-FFF2-40B4-BE49-F238E27FC236}">
                <a16:creationId xmlns:a16="http://schemas.microsoft.com/office/drawing/2014/main" id="{CAE94D0E-44BA-45F7-9106-DD57352C8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19" y="5651342"/>
            <a:ext cx="1091645" cy="1091645"/>
          </a:xfrm>
          <a:prstGeom prst="rect">
            <a:avLst/>
          </a:prstGeom>
          <a:noFill/>
          <a:extLst>
            <a:ext uri="{909E8E84-426E-40DD-AFC4-6F175D3DCCD1}">
              <a14:hiddenFill xmlns:a14="http://schemas.microsoft.com/office/drawing/2010/main">
                <a:solidFill>
                  <a:srgbClr val="FFFFFF"/>
                </a:solidFill>
              </a14:hiddenFill>
            </a:ext>
          </a:extLst>
        </p:spPr>
      </p:pic>
      <p:sp>
        <p:nvSpPr>
          <p:cNvPr id="6" name="Стрілка: вправо 11">
            <a:extLst>
              <a:ext uri="{FF2B5EF4-FFF2-40B4-BE49-F238E27FC236}">
                <a16:creationId xmlns:a16="http://schemas.microsoft.com/office/drawing/2014/main" id="{50A9968E-B926-409A-8BE7-B2EDA451BCD5}"/>
              </a:ext>
            </a:extLst>
          </p:cNvPr>
          <p:cNvSpPr/>
          <p:nvPr/>
        </p:nvSpPr>
        <p:spPr>
          <a:xfrm>
            <a:off x="2558473" y="3703782"/>
            <a:ext cx="711200" cy="304800"/>
          </a:xfrm>
          <a:prstGeom prst="righ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7" name="Стрілка: вправо 17">
            <a:extLst>
              <a:ext uri="{FF2B5EF4-FFF2-40B4-BE49-F238E27FC236}">
                <a16:creationId xmlns:a16="http://schemas.microsoft.com/office/drawing/2014/main" id="{09D28F0F-6079-4B13-B519-9E8F31A70EAE}"/>
              </a:ext>
            </a:extLst>
          </p:cNvPr>
          <p:cNvSpPr/>
          <p:nvPr/>
        </p:nvSpPr>
        <p:spPr>
          <a:xfrm rot="3313721">
            <a:off x="9045330" y="4170209"/>
            <a:ext cx="440813" cy="304773"/>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8" name="Стрілка: вправо 18">
            <a:extLst>
              <a:ext uri="{FF2B5EF4-FFF2-40B4-BE49-F238E27FC236}">
                <a16:creationId xmlns:a16="http://schemas.microsoft.com/office/drawing/2014/main" id="{741CB1A5-AAFC-4A46-8971-7EAA01831BE6}"/>
              </a:ext>
            </a:extLst>
          </p:cNvPr>
          <p:cNvSpPr/>
          <p:nvPr/>
        </p:nvSpPr>
        <p:spPr>
          <a:xfrm rot="8646836">
            <a:off x="10522588" y="2941606"/>
            <a:ext cx="711200" cy="304800"/>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9" name="TextBox 8">
            <a:extLst>
              <a:ext uri="{FF2B5EF4-FFF2-40B4-BE49-F238E27FC236}">
                <a16:creationId xmlns:a16="http://schemas.microsoft.com/office/drawing/2014/main" id="{C4AE4FB9-5BA3-43C3-9085-17AD9A186B12}"/>
              </a:ext>
            </a:extLst>
          </p:cNvPr>
          <p:cNvSpPr txBox="1"/>
          <p:nvPr/>
        </p:nvSpPr>
        <p:spPr>
          <a:xfrm>
            <a:off x="2083118" y="4008582"/>
            <a:ext cx="950709" cy="369332"/>
          </a:xfrm>
          <a:prstGeom prst="rect">
            <a:avLst/>
          </a:prstGeom>
          <a:noFill/>
        </p:spPr>
        <p:txBody>
          <a:bodyPr wrap="none" rtlCol="0">
            <a:spAutoFit/>
          </a:bodyPr>
          <a:lstStyle/>
          <a:p>
            <a:r>
              <a:rPr lang="uk-UA" b="1" dirty="0"/>
              <a:t>Україна</a:t>
            </a:r>
          </a:p>
        </p:txBody>
      </p:sp>
      <p:sp>
        <p:nvSpPr>
          <p:cNvPr id="10" name="TextBox 9">
            <a:extLst>
              <a:ext uri="{FF2B5EF4-FFF2-40B4-BE49-F238E27FC236}">
                <a16:creationId xmlns:a16="http://schemas.microsoft.com/office/drawing/2014/main" id="{026BF88E-5EB8-4589-8B37-6EB874DBA8ED}"/>
              </a:ext>
            </a:extLst>
          </p:cNvPr>
          <p:cNvSpPr txBox="1"/>
          <p:nvPr/>
        </p:nvSpPr>
        <p:spPr>
          <a:xfrm>
            <a:off x="9014863" y="3703782"/>
            <a:ext cx="916661" cy="369332"/>
          </a:xfrm>
          <a:prstGeom prst="rect">
            <a:avLst/>
          </a:prstGeom>
          <a:noFill/>
        </p:spPr>
        <p:txBody>
          <a:bodyPr wrap="none" rtlCol="0">
            <a:spAutoFit/>
          </a:bodyPr>
          <a:lstStyle/>
          <a:p>
            <a:r>
              <a:rPr lang="uk-UA" b="1" dirty="0"/>
              <a:t>Канада</a:t>
            </a:r>
          </a:p>
        </p:txBody>
      </p:sp>
      <p:sp>
        <p:nvSpPr>
          <p:cNvPr id="11" name="TextBox 10">
            <a:extLst>
              <a:ext uri="{FF2B5EF4-FFF2-40B4-BE49-F238E27FC236}">
                <a16:creationId xmlns:a16="http://schemas.microsoft.com/office/drawing/2014/main" id="{457418F7-5B91-45F8-B8BC-8CFCC242A93E}"/>
              </a:ext>
            </a:extLst>
          </p:cNvPr>
          <p:cNvSpPr txBox="1"/>
          <p:nvPr/>
        </p:nvSpPr>
        <p:spPr>
          <a:xfrm>
            <a:off x="10689116" y="2380168"/>
            <a:ext cx="1260281" cy="369332"/>
          </a:xfrm>
          <a:prstGeom prst="rect">
            <a:avLst/>
          </a:prstGeom>
          <a:noFill/>
        </p:spPr>
        <p:txBody>
          <a:bodyPr wrap="none" rtlCol="0">
            <a:spAutoFit/>
          </a:bodyPr>
          <a:lstStyle/>
          <a:p>
            <a:r>
              <a:rPr lang="uk-UA" b="1" dirty="0"/>
              <a:t>Німеччина</a:t>
            </a:r>
          </a:p>
        </p:txBody>
      </p:sp>
      <p:pic>
        <p:nvPicPr>
          <p:cNvPr id="12" name="Рисунок 11">
            <a:extLst>
              <a:ext uri="{FF2B5EF4-FFF2-40B4-BE49-F238E27FC236}">
                <a16:creationId xmlns:a16="http://schemas.microsoft.com/office/drawing/2014/main" id="{1B7F90F0-9103-4DA4-8292-8E4492999BD0}"/>
              </a:ext>
            </a:extLst>
          </p:cNvPr>
          <p:cNvPicPr>
            <a:picLocks noChangeAspect="1"/>
          </p:cNvPicPr>
          <p:nvPr/>
        </p:nvPicPr>
        <p:blipFill>
          <a:blip r:embed="rId5"/>
          <a:stretch>
            <a:fillRect/>
          </a:stretch>
        </p:blipFill>
        <p:spPr>
          <a:xfrm>
            <a:off x="6392948" y="5651342"/>
            <a:ext cx="2621914" cy="987815"/>
          </a:xfrm>
          <a:prstGeom prst="rect">
            <a:avLst/>
          </a:prstGeom>
        </p:spPr>
      </p:pic>
      <p:sp>
        <p:nvSpPr>
          <p:cNvPr id="13" name="TextBox 12">
            <a:extLst>
              <a:ext uri="{FF2B5EF4-FFF2-40B4-BE49-F238E27FC236}">
                <a16:creationId xmlns:a16="http://schemas.microsoft.com/office/drawing/2014/main" id="{E1F596E5-89A8-4825-8E15-9D6AB127CC5E}"/>
              </a:ext>
            </a:extLst>
          </p:cNvPr>
          <p:cNvSpPr txBox="1"/>
          <p:nvPr/>
        </p:nvSpPr>
        <p:spPr>
          <a:xfrm>
            <a:off x="9111673" y="5923020"/>
            <a:ext cx="2837724" cy="369332"/>
          </a:xfrm>
          <a:prstGeom prst="rect">
            <a:avLst/>
          </a:prstGeom>
          <a:solidFill>
            <a:schemeClr val="bg1"/>
          </a:solidFill>
        </p:spPr>
        <p:txBody>
          <a:bodyPr wrap="square">
            <a:spAutoFit/>
          </a:bodyPr>
          <a:lstStyle/>
          <a:p>
            <a:pPr algn="ctr"/>
            <a:r>
              <a:rPr lang="en-US" b="1" dirty="0">
                <a:latin typeface="Arial" panose="020B0604020202020204" pitchFamily="34" charset="0"/>
                <a:cs typeface="Arial" panose="020B0604020202020204" pitchFamily="34" charset="0"/>
              </a:rPr>
              <a:t>ISO 14024:2018</a:t>
            </a:r>
            <a:endParaRPr lang="uk-U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86544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869" y="350077"/>
            <a:ext cx="4612585" cy="615011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0583" y="350076"/>
            <a:ext cx="6150113" cy="6150113"/>
          </a:xfrm>
          <a:prstGeom prst="rect">
            <a:avLst/>
          </a:prstGeom>
        </p:spPr>
      </p:pic>
      <p:pic>
        <p:nvPicPr>
          <p:cNvPr id="4" name="Рисунок 3"/>
          <p:cNvPicPr>
            <a:picLocks noChangeAspect="1"/>
          </p:cNvPicPr>
          <p:nvPr/>
        </p:nvPicPr>
        <p:blipFill>
          <a:blip r:embed="rId4"/>
          <a:stretch>
            <a:fillRect/>
          </a:stretch>
        </p:blipFill>
        <p:spPr>
          <a:xfrm>
            <a:off x="7709453" y="5353579"/>
            <a:ext cx="4257261" cy="1292383"/>
          </a:xfrm>
          <a:prstGeom prst="rect">
            <a:avLst/>
          </a:prstGeom>
        </p:spPr>
      </p:pic>
    </p:spTree>
    <p:extLst>
      <p:ext uri="{BB962C8B-B14F-4D97-AF65-F5344CB8AC3E}">
        <p14:creationId xmlns:p14="http://schemas.microsoft.com/office/powerpoint/2010/main" val="156655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a:spLocks noGrp="1"/>
          </p:cNvSpPr>
          <p:nvPr>
            <p:ph type="title" idx="4294967295"/>
          </p:nvPr>
        </p:nvSpPr>
        <p:spPr>
          <a:xfrm>
            <a:off x="754011" y="438000"/>
            <a:ext cx="9565216" cy="313318"/>
          </a:xfrm>
        </p:spPr>
        <p:txBody>
          <a:bodyPr vert="horz" wrap="square" lIns="91440" tIns="8472" rIns="0" bIns="45720" numCol="1" anchor="t" anchorCtr="0" compatLnSpc="1">
            <a:prstTxWarp prst="textNoShape">
              <a:avLst/>
            </a:prstTxWarp>
            <a:spAutoFit/>
          </a:bodyPr>
          <a:lstStyle/>
          <a:p>
            <a:pPr marL="16933" defTabSz="1219170">
              <a:spcBef>
                <a:spcPts val="151"/>
              </a:spcBef>
            </a:pPr>
            <a:r>
              <a:rPr lang="uk-UA" altLang="ru-RU" sz="1867" b="1" dirty="0">
                <a:solidFill>
                  <a:srgbClr val="393939"/>
                </a:solidFill>
                <a:latin typeface="+mn-lt"/>
                <a:ea typeface="DejaVu Sans"/>
                <a:cs typeface="DejaVu Sans"/>
              </a:rPr>
              <a:t>Екологічно сертифікована продукція згідно з </a:t>
            </a:r>
            <a:r>
              <a:rPr lang="en-US" altLang="ru-RU" sz="1867" b="1" dirty="0">
                <a:solidFill>
                  <a:srgbClr val="393939"/>
                </a:solidFill>
                <a:latin typeface="+mn-lt"/>
                <a:ea typeface="DejaVu Sans"/>
                <a:cs typeface="DejaVu Sans"/>
              </a:rPr>
              <a:t>ISO 14024</a:t>
            </a:r>
            <a:r>
              <a:rPr lang="uk-UA" altLang="ru-RU" sz="1867" b="1" dirty="0">
                <a:solidFill>
                  <a:srgbClr val="393939"/>
                </a:solidFill>
                <a:latin typeface="+mn-lt"/>
                <a:ea typeface="DejaVu Sans"/>
                <a:cs typeface="DejaVu Sans"/>
              </a:rPr>
              <a:t> не може бути класифікована як</a:t>
            </a:r>
            <a:endParaRPr lang="ru-RU" altLang="ru-RU" sz="1867" b="1" dirty="0">
              <a:solidFill>
                <a:srgbClr val="404040"/>
              </a:solidFill>
              <a:latin typeface="+mn-lt"/>
              <a:ea typeface="DejaVu Sans"/>
              <a:cs typeface="DejaVu Sans"/>
            </a:endParaRPr>
          </a:p>
        </p:txBody>
      </p:sp>
      <p:pic>
        <p:nvPicPr>
          <p:cNvPr id="225283" name="Рисунок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84" y="2429934"/>
            <a:ext cx="1430867"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Рисунок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84" y="1016001"/>
            <a:ext cx="1354667"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Рисунок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684" y="3881967"/>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Прямоугольник 19"/>
          <p:cNvSpPr>
            <a:spLocks noChangeArrowheads="1"/>
          </p:cNvSpPr>
          <p:nvPr/>
        </p:nvSpPr>
        <p:spPr bwMode="auto">
          <a:xfrm>
            <a:off x="3067475" y="3847742"/>
            <a:ext cx="2836696" cy="48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Проявляє гостру токсичність при потраплянні до організму людини</a:t>
            </a:r>
            <a:endParaRPr lang="uk-UA" altLang="ru-RU" sz="1400" dirty="0">
              <a:latin typeface="Calibri" panose="020F0502020204030204" pitchFamily="34" charset="0"/>
            </a:endParaRPr>
          </a:p>
        </p:txBody>
      </p:sp>
      <p:sp>
        <p:nvSpPr>
          <p:cNvPr id="225288" name="Прямоугольник 20"/>
          <p:cNvSpPr>
            <a:spLocks noChangeArrowheads="1"/>
          </p:cNvSpPr>
          <p:nvPr/>
        </p:nvSpPr>
        <p:spPr bwMode="auto">
          <a:xfrm>
            <a:off x="3036630" y="1106971"/>
            <a:ext cx="4468283" cy="24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400" dirty="0">
                <a:latin typeface="Calibri" panose="020F0502020204030204" pitchFamily="34" charset="0"/>
                <a:cs typeface="Times New Roman" panose="02020603050405020304" pitchFamily="18" charset="0"/>
              </a:rPr>
              <a:t>Проявляє селективну токсичність для органів-мішеней та (або) органів</a:t>
            </a:r>
          </a:p>
          <a:p>
            <a:pPr>
              <a:spcAft>
                <a:spcPts val="600"/>
              </a:spcAft>
            </a:pPr>
            <a:r>
              <a:rPr lang="uk-UA" altLang="ru-RU" sz="1400" dirty="0">
                <a:latin typeface="Calibri" panose="020F0502020204030204" pitchFamily="34" charset="0"/>
                <a:cs typeface="Times New Roman" panose="02020603050405020304" pitchFamily="18" charset="0"/>
              </a:rPr>
              <a:t> -з одноразовим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-з багаторазовим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Викликає сенсибілізацію в дихальних шляхах або на шкірі</a:t>
            </a:r>
          </a:p>
          <a:p>
            <a:pPr>
              <a:spcAft>
                <a:spcPts val="600"/>
              </a:spcAft>
            </a:pPr>
            <a:r>
              <a:rPr lang="uk-UA" altLang="ru-RU" sz="1400" dirty="0">
                <a:latin typeface="Calibri" panose="020F0502020204030204" pitchFamily="34" charset="0"/>
                <a:cs typeface="Times New Roman" panose="02020603050405020304" pitchFamily="18" charset="0"/>
              </a:rPr>
              <a:t>Має мутагенні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Має канцерогенні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Проявляє токсичність для </a:t>
            </a:r>
          </a:p>
        </p:txBody>
      </p:sp>
      <p:sp>
        <p:nvSpPr>
          <p:cNvPr id="225289" name="Прямоугольник 21"/>
          <p:cNvSpPr>
            <a:spLocks noChangeArrowheads="1"/>
          </p:cNvSpPr>
          <p:nvPr/>
        </p:nvSpPr>
        <p:spPr bwMode="auto">
          <a:xfrm>
            <a:off x="3043769" y="4447117"/>
            <a:ext cx="3007783" cy="3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600"/>
              </a:spcAft>
            </a:pPr>
            <a:r>
              <a:rPr lang="uk-UA" altLang="ru-RU" sz="1400" dirty="0">
                <a:latin typeface="Calibri" panose="020F0502020204030204" pitchFamily="34" charset="0"/>
                <a:cs typeface="Times New Roman" panose="02020603050405020304" pitchFamily="18" charset="0"/>
              </a:rPr>
              <a:t>Руйнує водні екосистеми</a:t>
            </a:r>
            <a:endParaRPr lang="ru-RU" altLang="ru-RU" sz="1400" dirty="0">
              <a:latin typeface="Calibri" panose="020F0502020204030204" pitchFamily="34" charset="0"/>
            </a:endParaRPr>
          </a:p>
        </p:txBody>
      </p:sp>
      <p:sp>
        <p:nvSpPr>
          <p:cNvPr id="225291" name="Freeform 7"/>
          <p:cNvSpPr>
            <a:spLocks/>
          </p:cNvSpPr>
          <p:nvPr/>
        </p:nvSpPr>
        <p:spPr bwMode="auto">
          <a:xfrm>
            <a:off x="7020984" y="1790700"/>
            <a:ext cx="2133600" cy="2042584"/>
          </a:xfrm>
          <a:custGeom>
            <a:avLst/>
            <a:gdLst>
              <a:gd name="T0" fmla="*/ 3505718 w 11035"/>
              <a:gd name="T1" fmla="*/ 570831 h 10555"/>
              <a:gd name="T2" fmla="*/ 3456580 w 11035"/>
              <a:gd name="T3" fmla="*/ 564769 h 10555"/>
              <a:gd name="T4" fmla="*/ 3397231 w 11035"/>
              <a:gd name="T5" fmla="*/ 576894 h 10555"/>
              <a:gd name="T6" fmla="*/ 3304699 w 11035"/>
              <a:gd name="T7" fmla="*/ 617098 h 10555"/>
              <a:gd name="T8" fmla="*/ 3266409 w 11035"/>
              <a:gd name="T9" fmla="*/ 647729 h 10555"/>
              <a:gd name="T10" fmla="*/ 3204827 w 11035"/>
              <a:gd name="T11" fmla="*/ 726542 h 10555"/>
              <a:gd name="T12" fmla="*/ 3159199 w 11035"/>
              <a:gd name="T13" fmla="*/ 827051 h 10555"/>
              <a:gd name="T14" fmla="*/ 3106551 w 11035"/>
              <a:gd name="T15" fmla="*/ 1010840 h 10555"/>
              <a:gd name="T16" fmla="*/ 3075600 w 11035"/>
              <a:gd name="T17" fmla="*/ 1111988 h 10555"/>
              <a:gd name="T18" fmla="*/ 3033163 w 11035"/>
              <a:gd name="T19" fmla="*/ 1209945 h 10555"/>
              <a:gd name="T20" fmla="*/ 2940311 w 11035"/>
              <a:gd name="T21" fmla="*/ 1370442 h 10555"/>
              <a:gd name="T22" fmla="*/ 2829910 w 11035"/>
              <a:gd name="T23" fmla="*/ 1518175 h 10555"/>
              <a:gd name="T24" fmla="*/ 2676433 w 11035"/>
              <a:gd name="T25" fmla="*/ 1676438 h 10555"/>
              <a:gd name="T26" fmla="*/ 2500620 w 11035"/>
              <a:gd name="T27" fmla="*/ 1808537 h 10555"/>
              <a:gd name="T28" fmla="*/ 2320660 w 11035"/>
              <a:gd name="T29" fmla="*/ 1903941 h 10555"/>
              <a:gd name="T30" fmla="*/ 2218235 w 11035"/>
              <a:gd name="T31" fmla="*/ 1942869 h 10555"/>
              <a:gd name="T32" fmla="*/ 2111982 w 11035"/>
              <a:gd name="T33" fmla="*/ 1972862 h 10555"/>
              <a:gd name="T34" fmla="*/ 2002857 w 11035"/>
              <a:gd name="T35" fmla="*/ 1993283 h 10555"/>
              <a:gd name="T36" fmla="*/ 1607519 w 11035"/>
              <a:gd name="T37" fmla="*/ 2047207 h 10555"/>
              <a:gd name="T38" fmla="*/ 1359914 w 11035"/>
              <a:gd name="T39" fmla="*/ 2092197 h 10555"/>
              <a:gd name="T40" fmla="*/ 1119009 w 11035"/>
              <a:gd name="T41" fmla="*/ 2157289 h 10555"/>
              <a:gd name="T42" fmla="*/ 935858 w 11035"/>
              <a:gd name="T43" fmla="*/ 2229720 h 10555"/>
              <a:gd name="T44" fmla="*/ 822904 w 11035"/>
              <a:gd name="T45" fmla="*/ 2287792 h 10555"/>
              <a:gd name="T46" fmla="*/ 713141 w 11035"/>
              <a:gd name="T47" fmla="*/ 2356713 h 10555"/>
              <a:gd name="T48" fmla="*/ 606888 w 11035"/>
              <a:gd name="T49" fmla="*/ 2438397 h 10555"/>
              <a:gd name="T50" fmla="*/ 504463 w 11035"/>
              <a:gd name="T51" fmla="*/ 2533163 h 10555"/>
              <a:gd name="T52" fmla="*/ 406506 w 11035"/>
              <a:gd name="T53" fmla="*/ 2642608 h 10555"/>
              <a:gd name="T54" fmla="*/ 313335 w 11035"/>
              <a:gd name="T55" fmla="*/ 2768644 h 10555"/>
              <a:gd name="T56" fmla="*/ 224951 w 11035"/>
              <a:gd name="T57" fmla="*/ 2911591 h 10555"/>
              <a:gd name="T58" fmla="*/ 141990 w 11035"/>
              <a:gd name="T59" fmla="*/ 3073364 h 10555"/>
              <a:gd name="T60" fmla="*/ 64454 w 11035"/>
              <a:gd name="T61" fmla="*/ 3254600 h 10555"/>
              <a:gd name="T62" fmla="*/ 24888 w 11035"/>
              <a:gd name="T63" fmla="*/ 3359258 h 10555"/>
              <a:gd name="T64" fmla="*/ 23931 w 11035"/>
              <a:gd name="T65" fmla="*/ 3301186 h 10555"/>
              <a:gd name="T66" fmla="*/ 5105 w 11035"/>
              <a:gd name="T67" fmla="*/ 3187594 h 10555"/>
              <a:gd name="T68" fmla="*/ 0 w 11035"/>
              <a:gd name="T69" fmla="*/ 3013058 h 10555"/>
              <a:gd name="T70" fmla="*/ 9572 w 11035"/>
              <a:gd name="T71" fmla="*/ 2781726 h 10555"/>
              <a:gd name="T72" fmla="*/ 33503 w 11035"/>
              <a:gd name="T73" fmla="*/ 2565071 h 10555"/>
              <a:gd name="T74" fmla="*/ 89023 w 11035"/>
              <a:gd name="T75" fmla="*/ 2269286 h 10555"/>
              <a:gd name="T76" fmla="*/ 170388 w 11035"/>
              <a:gd name="T77" fmla="*/ 1976372 h 10555"/>
              <a:gd name="T78" fmla="*/ 277598 w 11035"/>
              <a:gd name="T79" fmla="*/ 1689201 h 10555"/>
              <a:gd name="T80" fmla="*/ 409378 w 11035"/>
              <a:gd name="T81" fmla="*/ 1411922 h 10555"/>
              <a:gd name="T82" fmla="*/ 565407 w 11035"/>
              <a:gd name="T83" fmla="*/ 1147406 h 10555"/>
              <a:gd name="T84" fmla="*/ 744092 w 11035"/>
              <a:gd name="T85" fmla="*/ 899482 h 10555"/>
              <a:gd name="T86" fmla="*/ 945749 w 11035"/>
              <a:gd name="T87" fmla="*/ 671022 h 10555"/>
              <a:gd name="T88" fmla="*/ 1168785 w 11035"/>
              <a:gd name="T89" fmla="*/ 465535 h 10555"/>
              <a:gd name="T90" fmla="*/ 1376506 w 11035"/>
              <a:gd name="T91" fmla="*/ 310782 h 10555"/>
              <a:gd name="T92" fmla="*/ 1505095 w 11035"/>
              <a:gd name="T93" fmla="*/ 230694 h 10555"/>
              <a:gd name="T94" fmla="*/ 1638469 w 11035"/>
              <a:gd name="T95" fmla="*/ 161773 h 10555"/>
              <a:gd name="T96" fmla="*/ 1776630 w 11035"/>
              <a:gd name="T97" fmla="*/ 103700 h 10555"/>
              <a:gd name="T98" fmla="*/ 1917982 w 11035"/>
              <a:gd name="T99" fmla="*/ 57753 h 10555"/>
              <a:gd name="T100" fmla="*/ 2062844 w 11035"/>
              <a:gd name="T101" fmla="*/ 24888 h 10555"/>
              <a:gd name="T102" fmla="*/ 2209301 w 11035"/>
              <a:gd name="T103" fmla="*/ 5424 h 10555"/>
              <a:gd name="T104" fmla="*/ 2357992 w 11035"/>
              <a:gd name="T105" fmla="*/ 319 h 10555"/>
              <a:gd name="T106" fmla="*/ 2507640 w 11035"/>
              <a:gd name="T107" fmla="*/ 10849 h 10555"/>
              <a:gd name="T108" fmla="*/ 2657288 w 11035"/>
              <a:gd name="T109" fmla="*/ 37013 h 10555"/>
              <a:gd name="T110" fmla="*/ 2755883 w 11035"/>
              <a:gd name="T111" fmla="*/ 63497 h 10555"/>
              <a:gd name="T112" fmla="*/ 2918294 w 11035"/>
              <a:gd name="T113" fmla="*/ 126993 h 10555"/>
              <a:gd name="T114" fmla="*/ 3110380 w 11035"/>
              <a:gd name="T115" fmla="*/ 233884 h 10555"/>
              <a:gd name="T116" fmla="*/ 3288426 w 11035"/>
              <a:gd name="T117" fmla="*/ 365026 h 10555"/>
              <a:gd name="T118" fmla="*/ 3453708 w 11035"/>
              <a:gd name="T119" fmla="*/ 513716 h 105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35"/>
              <a:gd name="T181" fmla="*/ 0 h 10555"/>
              <a:gd name="T182" fmla="*/ 11035 w 11035"/>
              <a:gd name="T183" fmla="*/ 10555 h 105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close/>
              </a:path>
            </a:pathLst>
          </a:custGeom>
          <a:solidFill>
            <a:srgbClr val="966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2" name="TextBox 29"/>
          <p:cNvSpPr txBox="1">
            <a:spLocks noChangeArrowheads="1"/>
          </p:cNvSpPr>
          <p:nvPr/>
        </p:nvSpPr>
        <p:spPr bwMode="auto">
          <a:xfrm>
            <a:off x="7810500" y="2658534"/>
            <a:ext cx="608292" cy="24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200" dirty="0">
                <a:solidFill>
                  <a:schemeClr val="bg1"/>
                </a:solidFill>
                <a:latin typeface="Calibri" panose="020F0502020204030204" pitchFamily="34" charset="0"/>
              </a:rPr>
              <a:t>Мозок</a:t>
            </a:r>
            <a:endParaRPr lang="ru-RU" altLang="ru-RU" sz="1200" dirty="0">
              <a:solidFill>
                <a:schemeClr val="bg1"/>
              </a:solidFill>
              <a:latin typeface="Calibri" panose="020F0502020204030204" pitchFamily="34" charset="0"/>
            </a:endParaRPr>
          </a:p>
        </p:txBody>
      </p:sp>
      <p:sp>
        <p:nvSpPr>
          <p:cNvPr id="225293" name="Freeform 10"/>
          <p:cNvSpPr>
            <a:spLocks/>
          </p:cNvSpPr>
          <p:nvPr/>
        </p:nvSpPr>
        <p:spPr bwMode="auto">
          <a:xfrm>
            <a:off x="8314267" y="1534584"/>
            <a:ext cx="2436284" cy="1642533"/>
          </a:xfrm>
          <a:custGeom>
            <a:avLst/>
            <a:gdLst>
              <a:gd name="T0" fmla="*/ 3782358 w 12590"/>
              <a:gd name="T1" fmla="*/ 2693019 h 8493"/>
              <a:gd name="T2" fmla="*/ 3772148 w 12590"/>
              <a:gd name="T3" fmla="*/ 2644507 h 8493"/>
              <a:gd name="T4" fmla="*/ 3741516 w 12590"/>
              <a:gd name="T5" fmla="*/ 2592485 h 8493"/>
              <a:gd name="T6" fmla="*/ 3672914 w 12590"/>
              <a:gd name="T7" fmla="*/ 2518122 h 8493"/>
              <a:gd name="T8" fmla="*/ 3631753 w 12590"/>
              <a:gd name="T9" fmla="*/ 2491951 h 8493"/>
              <a:gd name="T10" fmla="*/ 3536987 w 12590"/>
              <a:gd name="T11" fmla="*/ 2459717 h 8493"/>
              <a:gd name="T12" fmla="*/ 3427224 w 12590"/>
              <a:gd name="T13" fmla="*/ 2449504 h 8493"/>
              <a:gd name="T14" fmla="*/ 3236415 w 12590"/>
              <a:gd name="T15" fmla="*/ 2459717 h 8493"/>
              <a:gd name="T16" fmla="*/ 3130800 w 12590"/>
              <a:gd name="T17" fmla="*/ 2463227 h 8493"/>
              <a:gd name="T18" fmla="*/ 3023909 w 12590"/>
              <a:gd name="T19" fmla="*/ 2455568 h 8493"/>
              <a:gd name="T20" fmla="*/ 2842034 w 12590"/>
              <a:gd name="T21" fmla="*/ 2420142 h 8493"/>
              <a:gd name="T22" fmla="*/ 2666541 w 12590"/>
              <a:gd name="T23" fmla="*/ 2364290 h 8493"/>
              <a:gd name="T24" fmla="*/ 2466478 w 12590"/>
              <a:gd name="T25" fmla="*/ 2270778 h 8493"/>
              <a:gd name="T26" fmla="*/ 2284284 w 12590"/>
              <a:gd name="T27" fmla="*/ 2147585 h 8493"/>
              <a:gd name="T28" fmla="*/ 2135274 w 12590"/>
              <a:gd name="T29" fmla="*/ 2009072 h 8493"/>
              <a:gd name="T30" fmla="*/ 2064758 w 12590"/>
              <a:gd name="T31" fmla="*/ 1925135 h 8493"/>
              <a:gd name="T32" fmla="*/ 2001899 w 12590"/>
              <a:gd name="T33" fmla="*/ 1834495 h 8493"/>
              <a:gd name="T34" fmla="*/ 1947018 w 12590"/>
              <a:gd name="T35" fmla="*/ 1737791 h 8493"/>
              <a:gd name="T36" fmla="*/ 1766738 w 12590"/>
              <a:gd name="T37" fmla="*/ 1381935 h 8493"/>
              <a:gd name="T38" fmla="*/ 1643255 w 12590"/>
              <a:gd name="T39" fmla="*/ 1162677 h 8493"/>
              <a:gd name="T40" fmla="*/ 1502541 w 12590"/>
              <a:gd name="T41" fmla="*/ 956184 h 8493"/>
              <a:gd name="T42" fmla="*/ 1374591 w 12590"/>
              <a:gd name="T43" fmla="*/ 806820 h 8493"/>
              <a:gd name="T44" fmla="*/ 1282377 w 12590"/>
              <a:gd name="T45" fmla="*/ 719053 h 8493"/>
              <a:gd name="T46" fmla="*/ 1181229 w 12590"/>
              <a:gd name="T47" fmla="*/ 637988 h 8493"/>
              <a:gd name="T48" fmla="*/ 1069552 w 12590"/>
              <a:gd name="T49" fmla="*/ 564264 h 8493"/>
              <a:gd name="T50" fmla="*/ 946387 w 12590"/>
              <a:gd name="T51" fmla="*/ 498518 h 8493"/>
              <a:gd name="T52" fmla="*/ 810779 w 12590"/>
              <a:gd name="T53" fmla="*/ 442028 h 8493"/>
              <a:gd name="T54" fmla="*/ 661450 w 12590"/>
              <a:gd name="T55" fmla="*/ 394793 h 8493"/>
              <a:gd name="T56" fmla="*/ 497444 w 12590"/>
              <a:gd name="T57" fmla="*/ 357771 h 8493"/>
              <a:gd name="T58" fmla="*/ 317483 w 12590"/>
              <a:gd name="T59" fmla="*/ 332239 h 8493"/>
              <a:gd name="T60" fmla="*/ 120612 w 12590"/>
              <a:gd name="T61" fmla="*/ 318515 h 8493"/>
              <a:gd name="T62" fmla="*/ 8934 w 12590"/>
              <a:gd name="T63" fmla="*/ 315324 h 8493"/>
              <a:gd name="T64" fmla="*/ 63497 w 12590"/>
              <a:gd name="T65" fmla="*/ 295536 h 8493"/>
              <a:gd name="T66" fmla="*/ 164645 w 12590"/>
              <a:gd name="T67" fmla="*/ 240323 h 8493"/>
              <a:gd name="T68" fmla="*/ 328013 w 12590"/>
              <a:gd name="T69" fmla="*/ 178726 h 8493"/>
              <a:gd name="T70" fmla="*/ 550092 w 12590"/>
              <a:gd name="T71" fmla="*/ 112023 h 8493"/>
              <a:gd name="T72" fmla="*/ 762279 w 12590"/>
              <a:gd name="T73" fmla="*/ 63512 h 8493"/>
              <a:gd name="T74" fmla="*/ 1059979 w 12590"/>
              <a:gd name="T75" fmla="*/ 19149 h 8493"/>
              <a:gd name="T76" fmla="*/ 1363742 w 12590"/>
              <a:gd name="T77" fmla="*/ 638 h 8493"/>
              <a:gd name="T78" fmla="*/ 1670058 w 12590"/>
              <a:gd name="T79" fmla="*/ 7979 h 8493"/>
              <a:gd name="T80" fmla="*/ 1975097 w 12590"/>
              <a:gd name="T81" fmla="*/ 42128 h 8493"/>
              <a:gd name="T82" fmla="*/ 2276307 w 12590"/>
              <a:gd name="T83" fmla="*/ 102767 h 8493"/>
              <a:gd name="T84" fmla="*/ 2569221 w 12590"/>
              <a:gd name="T85" fmla="*/ 190535 h 8493"/>
              <a:gd name="T86" fmla="*/ 2850968 w 12590"/>
              <a:gd name="T87" fmla="*/ 306068 h 8493"/>
              <a:gd name="T88" fmla="*/ 3117718 w 12590"/>
              <a:gd name="T89" fmla="*/ 449687 h 8493"/>
              <a:gd name="T90" fmla="*/ 3332138 w 12590"/>
              <a:gd name="T91" fmla="*/ 595221 h 8493"/>
              <a:gd name="T92" fmla="*/ 3449559 w 12590"/>
              <a:gd name="T93" fmla="*/ 690968 h 8493"/>
              <a:gd name="T94" fmla="*/ 3558365 w 12590"/>
              <a:gd name="T95" fmla="*/ 794693 h 8493"/>
              <a:gd name="T96" fmla="*/ 3658556 w 12590"/>
              <a:gd name="T97" fmla="*/ 906077 h 8493"/>
              <a:gd name="T98" fmla="*/ 3748217 w 12590"/>
              <a:gd name="T99" fmla="*/ 1024802 h 8493"/>
              <a:gd name="T100" fmla="*/ 3826710 w 12590"/>
              <a:gd name="T101" fmla="*/ 1150549 h 8493"/>
              <a:gd name="T102" fmla="*/ 3893078 w 12590"/>
              <a:gd name="T103" fmla="*/ 1282678 h 8493"/>
              <a:gd name="T104" fmla="*/ 3946365 w 12590"/>
              <a:gd name="T105" fmla="*/ 1421830 h 8493"/>
              <a:gd name="T106" fmla="*/ 3985611 w 12590"/>
              <a:gd name="T107" fmla="*/ 1566087 h 8493"/>
              <a:gd name="T108" fmla="*/ 4009542 w 12590"/>
              <a:gd name="T109" fmla="*/ 1716408 h 8493"/>
              <a:gd name="T110" fmla="*/ 4016881 w 12590"/>
              <a:gd name="T111" fmla="*/ 1818537 h 8493"/>
              <a:gd name="T112" fmla="*/ 4009861 w 12590"/>
              <a:gd name="T113" fmla="*/ 1992476 h 8493"/>
              <a:gd name="T114" fmla="*/ 3971891 w 12590"/>
              <a:gd name="T115" fmla="*/ 2209181 h 8493"/>
              <a:gd name="T116" fmla="*/ 3906480 w 12590"/>
              <a:gd name="T117" fmla="*/ 2420142 h 8493"/>
              <a:gd name="T118" fmla="*/ 3819690 w 12590"/>
              <a:gd name="T119" fmla="*/ 2625039 h 84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90"/>
              <a:gd name="T181" fmla="*/ 0 h 8493"/>
              <a:gd name="T182" fmla="*/ 12590 w 12590"/>
              <a:gd name="T183" fmla="*/ 8493 h 84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close/>
              </a:path>
            </a:pathLst>
          </a:custGeom>
          <a:solidFill>
            <a:srgbClr val="C08D2C"/>
          </a:solidFill>
          <a:ln>
            <a:noFill/>
          </a:ln>
        </p:spPr>
        <p:txBody>
          <a:bodyPr/>
          <a:lstStyle/>
          <a:p>
            <a:endParaRPr lang="ru-RU"/>
          </a:p>
        </p:txBody>
      </p:sp>
      <p:sp>
        <p:nvSpPr>
          <p:cNvPr id="225294" name="Freeform 13"/>
          <p:cNvSpPr>
            <a:spLocks/>
          </p:cNvSpPr>
          <p:nvPr/>
        </p:nvSpPr>
        <p:spPr bwMode="auto">
          <a:xfrm>
            <a:off x="10035118" y="2250018"/>
            <a:ext cx="1240367" cy="2645833"/>
          </a:xfrm>
          <a:custGeom>
            <a:avLst/>
            <a:gdLst>
              <a:gd name="T0" fmla="*/ 28407 w 6408"/>
              <a:gd name="T1" fmla="*/ 4324160 h 13673"/>
              <a:gd name="T2" fmla="*/ 71815 w 6408"/>
              <a:gd name="T3" fmla="*/ 4299277 h 13673"/>
              <a:gd name="T4" fmla="*/ 112032 w 6408"/>
              <a:gd name="T5" fmla="*/ 4254616 h 13673"/>
              <a:gd name="T6" fmla="*/ 161504 w 6408"/>
              <a:gd name="T7" fmla="*/ 4166889 h 13673"/>
              <a:gd name="T8" fmla="*/ 174271 w 6408"/>
              <a:gd name="T9" fmla="*/ 4119357 h 13673"/>
              <a:gd name="T10" fmla="*/ 176186 w 6408"/>
              <a:gd name="T11" fmla="*/ 4019826 h 13673"/>
              <a:gd name="T12" fmla="*/ 152567 w 6408"/>
              <a:gd name="T13" fmla="*/ 3912001 h 13673"/>
              <a:gd name="T14" fmla="*/ 84582 w 6408"/>
              <a:gd name="T15" fmla="*/ 3733356 h 13673"/>
              <a:gd name="T16" fmla="*/ 48834 w 6408"/>
              <a:gd name="T17" fmla="*/ 3633826 h 13673"/>
              <a:gd name="T18" fmla="*/ 23938 w 6408"/>
              <a:gd name="T19" fmla="*/ 3529510 h 13673"/>
              <a:gd name="T20" fmla="*/ 2553 w 6408"/>
              <a:gd name="T21" fmla="*/ 3345761 h 13673"/>
              <a:gd name="T22" fmla="*/ 2234 w 6408"/>
              <a:gd name="T23" fmla="*/ 3161693 h 13673"/>
              <a:gd name="T24" fmla="*/ 30641 w 6408"/>
              <a:gd name="T25" fmla="*/ 2942535 h 13673"/>
              <a:gd name="T26" fmla="*/ 92243 w 6408"/>
              <a:gd name="T27" fmla="*/ 2731670 h 13673"/>
              <a:gd name="T28" fmla="*/ 179378 w 6408"/>
              <a:gd name="T29" fmla="*/ 2547602 h 13673"/>
              <a:gd name="T30" fmla="*/ 238107 w 6408"/>
              <a:gd name="T31" fmla="*/ 2454770 h 13673"/>
              <a:gd name="T32" fmla="*/ 305135 w 6408"/>
              <a:gd name="T33" fmla="*/ 2367362 h 13673"/>
              <a:gd name="T34" fmla="*/ 380461 w 6408"/>
              <a:gd name="T35" fmla="*/ 2285696 h 13673"/>
              <a:gd name="T36" fmla="*/ 664529 w 6408"/>
              <a:gd name="T37" fmla="*/ 2005925 h 13673"/>
              <a:gd name="T38" fmla="*/ 835928 w 6408"/>
              <a:gd name="T39" fmla="*/ 1821858 h 13673"/>
              <a:gd name="T40" fmla="*/ 990091 w 6408"/>
              <a:gd name="T41" fmla="*/ 1625348 h 13673"/>
              <a:gd name="T42" fmla="*/ 1093505 w 6408"/>
              <a:gd name="T43" fmla="*/ 1457550 h 13673"/>
              <a:gd name="T44" fmla="*/ 1149042 w 6408"/>
              <a:gd name="T45" fmla="*/ 1343345 h 13673"/>
              <a:gd name="T46" fmla="*/ 1195642 w 6408"/>
              <a:gd name="T47" fmla="*/ 1222440 h 13673"/>
              <a:gd name="T48" fmla="*/ 1232028 w 6408"/>
              <a:gd name="T49" fmla="*/ 1093880 h 13673"/>
              <a:gd name="T50" fmla="*/ 1256924 w 6408"/>
              <a:gd name="T51" fmla="*/ 956387 h 13673"/>
              <a:gd name="T52" fmla="*/ 1269691 w 6408"/>
              <a:gd name="T53" fmla="*/ 810282 h 13673"/>
              <a:gd name="T54" fmla="*/ 1269372 w 6408"/>
              <a:gd name="T55" fmla="*/ 653649 h 13673"/>
              <a:gd name="T56" fmla="*/ 1254371 w 6408"/>
              <a:gd name="T57" fmla="*/ 486169 h 13673"/>
              <a:gd name="T58" fmla="*/ 1224049 w 6408"/>
              <a:gd name="T59" fmla="*/ 306886 h 13673"/>
              <a:gd name="T60" fmla="*/ 1177449 w 6408"/>
              <a:gd name="T61" fmla="*/ 115481 h 13673"/>
              <a:gd name="T62" fmla="*/ 1146169 w 6408"/>
              <a:gd name="T63" fmla="*/ 8294 h 13673"/>
              <a:gd name="T64" fmla="*/ 1181917 w 6408"/>
              <a:gd name="T65" fmla="*/ 53912 h 13673"/>
              <a:gd name="T66" fmla="*/ 1265223 w 6408"/>
              <a:gd name="T67" fmla="*/ 133665 h 13673"/>
              <a:gd name="T68" fmla="*/ 1373744 w 6408"/>
              <a:gd name="T69" fmla="*/ 270200 h 13673"/>
              <a:gd name="T70" fmla="*/ 1504607 w 6408"/>
              <a:gd name="T71" fmla="*/ 461605 h 13673"/>
              <a:gd name="T72" fmla="*/ 1615362 w 6408"/>
              <a:gd name="T73" fmla="*/ 648863 h 13673"/>
              <a:gd name="T74" fmla="*/ 1748459 w 6408"/>
              <a:gd name="T75" fmla="*/ 919063 h 13673"/>
              <a:gd name="T76" fmla="*/ 1858576 w 6408"/>
              <a:gd name="T77" fmla="*/ 1202343 h 13673"/>
              <a:gd name="T78" fmla="*/ 1944435 w 6408"/>
              <a:gd name="T79" fmla="*/ 1496469 h 13673"/>
              <a:gd name="T80" fmla="*/ 2004759 w 6408"/>
              <a:gd name="T81" fmla="*/ 1797613 h 13673"/>
              <a:gd name="T82" fmla="*/ 2038592 w 6408"/>
              <a:gd name="T83" fmla="*/ 2102266 h 13673"/>
              <a:gd name="T84" fmla="*/ 2044018 w 6408"/>
              <a:gd name="T85" fmla="*/ 2408195 h 13673"/>
              <a:gd name="T86" fmla="*/ 2019761 w 6408"/>
              <a:gd name="T87" fmla="*/ 2711573 h 13673"/>
              <a:gd name="T88" fmla="*/ 1963905 w 6408"/>
              <a:gd name="T89" fmla="*/ 3009526 h 13673"/>
              <a:gd name="T90" fmla="*/ 1890174 w 6408"/>
              <a:gd name="T91" fmla="*/ 3258034 h 13673"/>
              <a:gd name="T92" fmla="*/ 1834957 w 6408"/>
              <a:gd name="T93" fmla="*/ 3398717 h 13673"/>
              <a:gd name="T94" fmla="*/ 1769206 w 6408"/>
              <a:gd name="T95" fmla="*/ 3533976 h 13673"/>
              <a:gd name="T96" fmla="*/ 1693561 w 6408"/>
              <a:gd name="T97" fmla="*/ 3662856 h 13673"/>
              <a:gd name="T98" fmla="*/ 1607702 w 6408"/>
              <a:gd name="T99" fmla="*/ 3784398 h 13673"/>
              <a:gd name="T100" fmla="*/ 1511629 w 6408"/>
              <a:gd name="T101" fmla="*/ 3897327 h 13673"/>
              <a:gd name="T102" fmla="*/ 1405662 w 6408"/>
              <a:gd name="T103" fmla="*/ 4001005 h 13673"/>
              <a:gd name="T104" fmla="*/ 1289800 w 6408"/>
              <a:gd name="T105" fmla="*/ 4094155 h 13673"/>
              <a:gd name="T106" fmla="*/ 1163724 w 6408"/>
              <a:gd name="T107" fmla="*/ 4175183 h 13673"/>
              <a:gd name="T108" fmla="*/ 1028074 w 6408"/>
              <a:gd name="T109" fmla="*/ 4243770 h 13673"/>
              <a:gd name="T110" fmla="*/ 932958 w 6408"/>
              <a:gd name="T111" fmla="*/ 4281413 h 13673"/>
              <a:gd name="T112" fmla="*/ 765071 w 6408"/>
              <a:gd name="T113" fmla="*/ 4327988 h 13673"/>
              <a:gd name="T114" fmla="*/ 547072 w 6408"/>
              <a:gd name="T115" fmla="*/ 4357337 h 13673"/>
              <a:gd name="T116" fmla="*/ 325881 w 6408"/>
              <a:gd name="T117" fmla="*/ 4358932 h 13673"/>
              <a:gd name="T118" fmla="*/ 104371 w 6408"/>
              <a:gd name="T119" fmla="*/ 4338834 h 136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08"/>
              <a:gd name="T181" fmla="*/ 0 h 13673"/>
              <a:gd name="T182" fmla="*/ 6408 w 6408"/>
              <a:gd name="T183" fmla="*/ 13673 h 136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close/>
              </a:path>
            </a:pathLst>
          </a:custGeom>
          <a:solidFill>
            <a:srgbClr val="AF5A94"/>
          </a:solidFill>
          <a:ln>
            <a:noFill/>
          </a:ln>
        </p:spPr>
        <p:txBody>
          <a:bodyPr/>
          <a:lstStyle/>
          <a:p>
            <a:endParaRPr lang="ru-RU"/>
          </a:p>
        </p:txBody>
      </p:sp>
      <p:sp>
        <p:nvSpPr>
          <p:cNvPr id="225295" name="Freeform 21"/>
          <p:cNvSpPr>
            <a:spLocks/>
          </p:cNvSpPr>
          <p:nvPr/>
        </p:nvSpPr>
        <p:spPr bwMode="auto">
          <a:xfrm>
            <a:off x="7107767" y="3162300"/>
            <a:ext cx="1612900" cy="2506133"/>
          </a:xfrm>
          <a:custGeom>
            <a:avLst/>
            <a:gdLst>
              <a:gd name="T0" fmla="*/ 931709 w 8330"/>
              <a:gd name="T1" fmla="*/ 11489 h 12948"/>
              <a:gd name="T2" fmla="*/ 912246 w 8330"/>
              <a:gd name="T3" fmla="*/ 57443 h 12948"/>
              <a:gd name="T4" fmla="*/ 907460 w 8330"/>
              <a:gd name="T5" fmla="*/ 117758 h 12948"/>
              <a:gd name="T6" fmla="*/ 920542 w 8330"/>
              <a:gd name="T7" fmla="*/ 217645 h 12948"/>
              <a:gd name="T8" fmla="*/ 939367 w 8330"/>
              <a:gd name="T9" fmla="*/ 262642 h 12948"/>
              <a:gd name="T10" fmla="*/ 998078 w 8330"/>
              <a:gd name="T11" fmla="*/ 343701 h 12948"/>
              <a:gd name="T12" fmla="*/ 1081995 w 8330"/>
              <a:gd name="T13" fmla="*/ 415185 h 12948"/>
              <a:gd name="T14" fmla="*/ 1244406 w 8330"/>
              <a:gd name="T15" fmla="*/ 516668 h 12948"/>
              <a:gd name="T16" fmla="*/ 1332472 w 8330"/>
              <a:gd name="T17" fmla="*/ 574749 h 12948"/>
              <a:gd name="T18" fmla="*/ 1415752 w 8330"/>
              <a:gd name="T19" fmla="*/ 642404 h 12948"/>
              <a:gd name="T20" fmla="*/ 1544021 w 8330"/>
              <a:gd name="T21" fmla="*/ 775800 h 12948"/>
              <a:gd name="T22" fmla="*/ 1655380 w 8330"/>
              <a:gd name="T23" fmla="*/ 922598 h 12948"/>
              <a:gd name="T24" fmla="*/ 1765143 w 8330"/>
              <a:gd name="T25" fmla="*/ 1114394 h 12948"/>
              <a:gd name="T26" fmla="*/ 1843317 w 8330"/>
              <a:gd name="T27" fmla="*/ 1319593 h 12948"/>
              <a:gd name="T28" fmla="*/ 1885435 w 8330"/>
              <a:gd name="T29" fmla="*/ 1518729 h 12948"/>
              <a:gd name="T30" fmla="*/ 1894689 w 8330"/>
              <a:gd name="T31" fmla="*/ 1628190 h 12948"/>
              <a:gd name="T32" fmla="*/ 1894050 w 8330"/>
              <a:gd name="T33" fmla="*/ 1738608 h 12948"/>
              <a:gd name="T34" fmla="*/ 1883521 w 8330"/>
              <a:gd name="T35" fmla="*/ 1849026 h 12948"/>
              <a:gd name="T36" fmla="*/ 1826087 w 8330"/>
              <a:gd name="T37" fmla="*/ 2243787 h 12948"/>
              <a:gd name="T38" fmla="*/ 1801199 w 8330"/>
              <a:gd name="T39" fmla="*/ 2493983 h 12948"/>
              <a:gd name="T40" fmla="*/ 1797370 w 8330"/>
              <a:gd name="T41" fmla="*/ 2744180 h 12948"/>
              <a:gd name="T42" fmla="*/ 1816195 w 8330"/>
              <a:gd name="T43" fmla="*/ 2940124 h 12948"/>
              <a:gd name="T44" fmla="*/ 1840764 w 8330"/>
              <a:gd name="T45" fmla="*/ 3064584 h 12948"/>
              <a:gd name="T46" fmla="*/ 1876820 w 8330"/>
              <a:gd name="T47" fmla="*/ 3189044 h 12948"/>
              <a:gd name="T48" fmla="*/ 1925958 w 8330"/>
              <a:gd name="T49" fmla="*/ 3313504 h 12948"/>
              <a:gd name="T50" fmla="*/ 1988817 w 8330"/>
              <a:gd name="T51" fmla="*/ 3438282 h 12948"/>
              <a:gd name="T52" fmla="*/ 2066991 w 8330"/>
              <a:gd name="T53" fmla="*/ 3562742 h 12948"/>
              <a:gd name="T54" fmla="*/ 2162076 w 8330"/>
              <a:gd name="T55" fmla="*/ 3687202 h 12948"/>
              <a:gd name="T56" fmla="*/ 2275030 w 8330"/>
              <a:gd name="T57" fmla="*/ 3811662 h 12948"/>
              <a:gd name="T58" fmla="*/ 2407448 w 8330"/>
              <a:gd name="T59" fmla="*/ 3936122 h 12948"/>
              <a:gd name="T60" fmla="*/ 2560605 w 8330"/>
              <a:gd name="T61" fmla="*/ 4060581 h 12948"/>
              <a:gd name="T62" fmla="*/ 2650267 w 8330"/>
              <a:gd name="T63" fmla="*/ 4127279 h 12948"/>
              <a:gd name="T64" fmla="*/ 2594109 w 8330"/>
              <a:gd name="T65" fmla="*/ 4111961 h 12948"/>
              <a:gd name="T66" fmla="*/ 2479879 w 8330"/>
              <a:gd name="T67" fmla="*/ 4099196 h 12948"/>
              <a:gd name="T68" fmla="*/ 2310767 w 8330"/>
              <a:gd name="T69" fmla="*/ 4055475 h 12948"/>
              <a:gd name="T70" fmla="*/ 2090922 w 8330"/>
              <a:gd name="T71" fmla="*/ 3982395 h 12948"/>
              <a:gd name="T72" fmla="*/ 1889264 w 8330"/>
              <a:gd name="T73" fmla="*/ 3900060 h 12948"/>
              <a:gd name="T74" fmla="*/ 1619962 w 8330"/>
              <a:gd name="T75" fmla="*/ 3764750 h 12948"/>
              <a:gd name="T76" fmla="*/ 1361189 w 8330"/>
              <a:gd name="T77" fmla="*/ 3605505 h 12948"/>
              <a:gd name="T78" fmla="*/ 1114861 w 8330"/>
              <a:gd name="T79" fmla="*/ 3422964 h 12948"/>
              <a:gd name="T80" fmla="*/ 884486 w 8330"/>
              <a:gd name="T81" fmla="*/ 3219680 h 12948"/>
              <a:gd name="T82" fmla="*/ 673575 w 8330"/>
              <a:gd name="T83" fmla="*/ 2996929 h 12948"/>
              <a:gd name="T84" fmla="*/ 484361 w 8330"/>
              <a:gd name="T85" fmla="*/ 2756626 h 12948"/>
              <a:gd name="T86" fmla="*/ 320355 w 8330"/>
              <a:gd name="T87" fmla="*/ 2499727 h 12948"/>
              <a:gd name="T88" fmla="*/ 184747 w 8330"/>
              <a:gd name="T89" fmla="*/ 2228788 h 12948"/>
              <a:gd name="T90" fmla="*/ 93171 w 8330"/>
              <a:gd name="T91" fmla="*/ 1986251 h 12948"/>
              <a:gd name="T92" fmla="*/ 52329 w 8330"/>
              <a:gd name="T93" fmla="*/ 1840729 h 12948"/>
              <a:gd name="T94" fmla="*/ 22655 w 8330"/>
              <a:gd name="T95" fmla="*/ 1692973 h 12948"/>
              <a:gd name="T96" fmla="*/ 5105 w 8330"/>
              <a:gd name="T97" fmla="*/ 1544578 h 12948"/>
              <a:gd name="T98" fmla="*/ 0 w 8330"/>
              <a:gd name="T99" fmla="*/ 1395865 h 12948"/>
              <a:gd name="T100" fmla="*/ 8296 w 8330"/>
              <a:gd name="T101" fmla="*/ 1247470 h 12948"/>
              <a:gd name="T102" fmla="*/ 29993 w 8330"/>
              <a:gd name="T103" fmla="*/ 1101310 h 12948"/>
              <a:gd name="T104" fmla="*/ 66368 w 8330"/>
              <a:gd name="T105" fmla="*/ 957064 h 12948"/>
              <a:gd name="T106" fmla="*/ 117421 w 8330"/>
              <a:gd name="T107" fmla="*/ 816329 h 12948"/>
              <a:gd name="T108" fmla="*/ 184108 w 8330"/>
              <a:gd name="T109" fmla="*/ 679742 h 12948"/>
              <a:gd name="T110" fmla="*/ 237075 w 8330"/>
              <a:gd name="T111" fmla="*/ 592301 h 12948"/>
              <a:gd name="T112" fmla="*/ 342690 w 8330"/>
              <a:gd name="T113" fmla="*/ 453800 h 12948"/>
              <a:gd name="T114" fmla="*/ 498401 w 8330"/>
              <a:gd name="T115" fmla="*/ 298384 h 12948"/>
              <a:gd name="T116" fmla="*/ 673575 w 8330"/>
              <a:gd name="T117" fmla="*/ 163713 h 12948"/>
              <a:gd name="T118" fmla="*/ 862150 w 8330"/>
              <a:gd name="T119" fmla="*/ 45954 h 129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330"/>
              <a:gd name="T181" fmla="*/ 0 h 12948"/>
              <a:gd name="T182" fmla="*/ 8330 w 8330"/>
              <a:gd name="T183" fmla="*/ 12948 h 129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close/>
              </a:path>
            </a:pathLst>
          </a:custGeom>
          <a:solidFill>
            <a:srgbClr val="53B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6" name="Freeform 24"/>
          <p:cNvSpPr>
            <a:spLocks/>
          </p:cNvSpPr>
          <p:nvPr/>
        </p:nvSpPr>
        <p:spPr bwMode="auto">
          <a:xfrm>
            <a:off x="8250767" y="4574118"/>
            <a:ext cx="2711451" cy="1138767"/>
          </a:xfrm>
          <a:custGeom>
            <a:avLst/>
            <a:gdLst>
              <a:gd name="T0" fmla="*/ 5742 w 14013"/>
              <a:gd name="T1" fmla="*/ 383403 h 5897"/>
              <a:gd name="T2" fmla="*/ 41790 w 14013"/>
              <a:gd name="T3" fmla="*/ 418170 h 5897"/>
              <a:gd name="T4" fmla="*/ 96022 w 14013"/>
              <a:gd name="T5" fmla="*/ 444007 h 5897"/>
              <a:gd name="T6" fmla="*/ 193958 w 14013"/>
              <a:gd name="T7" fmla="*/ 467611 h 5897"/>
              <a:gd name="T8" fmla="*/ 242767 w 14013"/>
              <a:gd name="T9" fmla="*/ 466654 h 5897"/>
              <a:gd name="T10" fmla="*/ 339427 w 14013"/>
              <a:gd name="T11" fmla="*/ 441136 h 5897"/>
              <a:gd name="T12" fmla="*/ 436406 w 14013"/>
              <a:gd name="T13" fmla="*/ 388506 h 5897"/>
              <a:gd name="T14" fmla="*/ 589531 w 14013"/>
              <a:gd name="T15" fmla="*/ 273996 h 5897"/>
              <a:gd name="T16" fmla="*/ 675345 w 14013"/>
              <a:gd name="T17" fmla="*/ 212434 h 5897"/>
              <a:gd name="T18" fmla="*/ 768496 w 14013"/>
              <a:gd name="T19" fmla="*/ 159485 h 5897"/>
              <a:gd name="T20" fmla="*/ 939485 w 14013"/>
              <a:gd name="T21" fmla="*/ 88036 h 5897"/>
              <a:gd name="T22" fmla="*/ 1116536 w 14013"/>
              <a:gd name="T23" fmla="*/ 37001 h 5897"/>
              <a:gd name="T24" fmla="*/ 1334739 w 14013"/>
              <a:gd name="T25" fmla="*/ 3828 h 5897"/>
              <a:gd name="T26" fmla="*/ 1554537 w 14013"/>
              <a:gd name="T27" fmla="*/ 4785 h 5897"/>
              <a:gd name="T28" fmla="*/ 1755195 w 14013"/>
              <a:gd name="T29" fmla="*/ 37639 h 5897"/>
              <a:gd name="T30" fmla="*/ 1860468 w 14013"/>
              <a:gd name="T31" fmla="*/ 67941 h 5897"/>
              <a:gd name="T32" fmla="*/ 1963189 w 14013"/>
              <a:gd name="T33" fmla="*/ 108450 h 5897"/>
              <a:gd name="T34" fmla="*/ 2062720 w 14013"/>
              <a:gd name="T35" fmla="*/ 158209 h 5897"/>
              <a:gd name="T36" fmla="*/ 2409804 w 14013"/>
              <a:gd name="T37" fmla="*/ 354057 h 5897"/>
              <a:gd name="T38" fmla="*/ 2634387 w 14013"/>
              <a:gd name="T39" fmla="*/ 467611 h 5897"/>
              <a:gd name="T40" fmla="*/ 2865670 w 14013"/>
              <a:gd name="T41" fmla="*/ 561388 h 5897"/>
              <a:gd name="T42" fmla="*/ 3055481 w 14013"/>
              <a:gd name="T43" fmla="*/ 614337 h 5897"/>
              <a:gd name="T44" fmla="*/ 3180533 w 14013"/>
              <a:gd name="T45" fmla="*/ 636027 h 5897"/>
              <a:gd name="T46" fmla="*/ 3309732 w 14013"/>
              <a:gd name="T47" fmla="*/ 647510 h 5897"/>
              <a:gd name="T48" fmla="*/ 3443716 w 14013"/>
              <a:gd name="T49" fmla="*/ 646872 h 5897"/>
              <a:gd name="T50" fmla="*/ 3582167 w 14013"/>
              <a:gd name="T51" fmla="*/ 632837 h 5897"/>
              <a:gd name="T52" fmla="*/ 3726678 w 14013"/>
              <a:gd name="T53" fmla="*/ 605087 h 5897"/>
              <a:gd name="T54" fmla="*/ 3876932 w 14013"/>
              <a:gd name="T55" fmla="*/ 561069 h 5897"/>
              <a:gd name="T56" fmla="*/ 4033885 w 14013"/>
              <a:gd name="T57" fmla="*/ 500465 h 5897"/>
              <a:gd name="T58" fmla="*/ 4197537 w 14013"/>
              <a:gd name="T59" fmla="*/ 421998 h 5897"/>
              <a:gd name="T60" fmla="*/ 4368846 w 14013"/>
              <a:gd name="T61" fmla="*/ 324074 h 5897"/>
              <a:gd name="T62" fmla="*/ 4463273 w 14013"/>
              <a:gd name="T63" fmla="*/ 264745 h 5897"/>
              <a:gd name="T64" fmla="*/ 4428820 w 14013"/>
              <a:gd name="T65" fmla="*/ 311634 h 5897"/>
              <a:gd name="T66" fmla="*/ 4375545 w 14013"/>
              <a:gd name="T67" fmla="*/ 413386 h 5897"/>
              <a:gd name="T68" fmla="*/ 4274100 w 14013"/>
              <a:gd name="T69" fmla="*/ 555647 h 5897"/>
              <a:gd name="T70" fmla="*/ 4126717 w 14013"/>
              <a:gd name="T71" fmla="*/ 734270 h 5897"/>
              <a:gd name="T72" fmla="*/ 3977101 w 14013"/>
              <a:gd name="T73" fmla="*/ 892160 h 5897"/>
              <a:gd name="T74" fmla="*/ 3754113 w 14013"/>
              <a:gd name="T75" fmla="*/ 1094069 h 5897"/>
              <a:gd name="T76" fmla="*/ 3511984 w 14013"/>
              <a:gd name="T77" fmla="*/ 1278753 h 5897"/>
              <a:gd name="T78" fmla="*/ 3252948 w 14013"/>
              <a:gd name="T79" fmla="*/ 1442066 h 5897"/>
              <a:gd name="T80" fmla="*/ 2980513 w 14013"/>
              <a:gd name="T81" fmla="*/ 1583689 h 5897"/>
              <a:gd name="T82" fmla="*/ 2696594 w 14013"/>
              <a:gd name="T83" fmla="*/ 1700113 h 5897"/>
              <a:gd name="T84" fmla="*/ 2404061 w 14013"/>
              <a:gd name="T85" fmla="*/ 1789424 h 5897"/>
              <a:gd name="T86" fmla="*/ 2105787 w 14013"/>
              <a:gd name="T87" fmla="*/ 1849710 h 5897"/>
              <a:gd name="T88" fmla="*/ 1804003 w 14013"/>
              <a:gd name="T89" fmla="*/ 1878736 h 5897"/>
              <a:gd name="T90" fmla="*/ 1544967 w 14013"/>
              <a:gd name="T91" fmla="*/ 1876822 h 5897"/>
              <a:gd name="T92" fmla="*/ 1394394 w 14013"/>
              <a:gd name="T93" fmla="*/ 1862788 h 5897"/>
              <a:gd name="T94" fmla="*/ 1246054 w 14013"/>
              <a:gd name="T95" fmla="*/ 1836951 h 5897"/>
              <a:gd name="T96" fmla="*/ 1101223 w 14013"/>
              <a:gd name="T97" fmla="*/ 1799951 h 5897"/>
              <a:gd name="T98" fmla="*/ 960540 w 14013"/>
              <a:gd name="T99" fmla="*/ 1750829 h 5897"/>
              <a:gd name="T100" fmla="*/ 825599 w 14013"/>
              <a:gd name="T101" fmla="*/ 1689906 h 5897"/>
              <a:gd name="T102" fmla="*/ 697038 w 14013"/>
              <a:gd name="T103" fmla="*/ 1616543 h 5897"/>
              <a:gd name="T104" fmla="*/ 575495 w 14013"/>
              <a:gd name="T105" fmla="*/ 1531058 h 5897"/>
              <a:gd name="T106" fmla="*/ 462565 w 14013"/>
              <a:gd name="T107" fmla="*/ 1432497 h 5897"/>
              <a:gd name="T108" fmla="*/ 359206 w 14013"/>
              <a:gd name="T109" fmla="*/ 1321176 h 5897"/>
              <a:gd name="T110" fmla="*/ 296680 w 14013"/>
              <a:gd name="T111" fmla="*/ 1240157 h 5897"/>
              <a:gd name="T112" fmla="*/ 205762 w 14013"/>
              <a:gd name="T113" fmla="*/ 1091836 h 5897"/>
              <a:gd name="T114" fmla="*/ 117077 w 14013"/>
              <a:gd name="T115" fmla="*/ 890566 h 5897"/>
              <a:gd name="T116" fmla="*/ 54551 w 14013"/>
              <a:gd name="T117" fmla="*/ 678769 h 5897"/>
              <a:gd name="T118" fmla="*/ 12760 w 14013"/>
              <a:gd name="T119" fmla="*/ 460274 h 58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013"/>
              <a:gd name="T181" fmla="*/ 0 h 5897"/>
              <a:gd name="T182" fmla="*/ 14013 w 14013"/>
              <a:gd name="T183" fmla="*/ 5897 h 58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close/>
              </a:path>
            </a:pathLst>
          </a:custGeom>
          <a:solidFill>
            <a:srgbClr val="3185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cxnSp>
        <p:nvCxnSpPr>
          <p:cNvPr id="55" name="Прямая соединительная линия 54"/>
          <p:cNvCxnSpPr/>
          <p:nvPr/>
        </p:nvCxnSpPr>
        <p:spPr>
          <a:xfrm>
            <a:off x="5376334" y="7641167"/>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5422901" y="13214351"/>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5422901" y="10049933"/>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V="1">
            <a:off x="2501901" y="1316567"/>
            <a:ext cx="0" cy="4267200"/>
          </a:xfrm>
          <a:prstGeom prst="line">
            <a:avLst/>
          </a:prstGeom>
          <a:ln w="38100">
            <a:solidFill>
              <a:srgbClr val="53B958"/>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2482064" y="5581850"/>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2501901" y="4574118"/>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2468034" y="306281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2482064" y="1331679"/>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25307" name="Прямоугольник 82"/>
          <p:cNvSpPr>
            <a:spLocks noChangeArrowheads="1"/>
          </p:cNvSpPr>
          <p:nvPr/>
        </p:nvSpPr>
        <p:spPr bwMode="auto">
          <a:xfrm>
            <a:off x="8421430" y="3135431"/>
            <a:ext cx="1502833" cy="129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lnSpc>
                <a:spcPct val="115000"/>
              </a:lnSpc>
              <a:spcAft>
                <a:spcPts val="600"/>
              </a:spcAft>
            </a:pPr>
            <a:r>
              <a:rPr lang="uk-UA" altLang="ru-RU" sz="1467" b="1" dirty="0">
                <a:latin typeface="Calibri" panose="020F0502020204030204" pitchFamily="34" charset="0"/>
                <a:cs typeface="Times New Roman" panose="02020603050405020304" pitchFamily="18" charset="0"/>
              </a:rPr>
              <a:t>Органи-мішені </a:t>
            </a:r>
          </a:p>
          <a:p>
            <a:pPr algn="ctr">
              <a:spcAft>
                <a:spcPts val="600"/>
              </a:spcAft>
            </a:pPr>
            <a:r>
              <a:rPr lang="uk-UA" altLang="ru-RU" sz="1467" b="1" dirty="0">
                <a:latin typeface="Calibri" panose="020F0502020204030204" pitchFamily="34" charset="0"/>
                <a:cs typeface="Times New Roman" panose="02020603050405020304" pitchFamily="18" charset="0"/>
              </a:rPr>
              <a:t>(найбільш сприятливі до впливу хімічних речовин)</a:t>
            </a:r>
            <a:endParaRPr lang="ru-RU" altLang="ru-RU" sz="1467" b="1" dirty="0">
              <a:latin typeface="Calibri" panose="020F0502020204030204" pitchFamily="34" charset="0"/>
              <a:cs typeface="Times New Roman" panose="02020603050405020304" pitchFamily="18" charset="0"/>
            </a:endParaRPr>
          </a:p>
        </p:txBody>
      </p:sp>
      <p:pic>
        <p:nvPicPr>
          <p:cNvPr id="225308" name="Рисунок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2010834"/>
            <a:ext cx="567267" cy="6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9" name="Рисунок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6367" y="3754967"/>
            <a:ext cx="687917" cy="6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0" name="Рисунок 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62585" y="2010834"/>
            <a:ext cx="654049" cy="4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1" name="Рисунок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19047" y="3361382"/>
            <a:ext cx="571500"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2" name="Рисунок 8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80451" y="4808009"/>
            <a:ext cx="393700" cy="67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3" name="TextBox 89"/>
          <p:cNvSpPr txBox="1">
            <a:spLocks noChangeArrowheads="1"/>
          </p:cNvSpPr>
          <p:nvPr/>
        </p:nvSpPr>
        <p:spPr bwMode="auto">
          <a:xfrm>
            <a:off x="9877987" y="2499785"/>
            <a:ext cx="564029"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Печінка</a:t>
            </a:r>
            <a:endParaRPr lang="ru-RU" altLang="ru-RU" sz="1200" dirty="0">
              <a:solidFill>
                <a:schemeClr val="bg1"/>
              </a:solidFill>
              <a:latin typeface="Calibri" panose="020F0502020204030204" pitchFamily="34" charset="0"/>
            </a:endParaRPr>
          </a:p>
        </p:txBody>
      </p:sp>
      <p:sp>
        <p:nvSpPr>
          <p:cNvPr id="225314" name="TextBox 90"/>
          <p:cNvSpPr txBox="1">
            <a:spLocks noChangeArrowheads="1"/>
          </p:cNvSpPr>
          <p:nvPr/>
        </p:nvSpPr>
        <p:spPr bwMode="auto">
          <a:xfrm>
            <a:off x="10160001" y="4136514"/>
            <a:ext cx="855774" cy="54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Імунна та </a:t>
            </a:r>
          </a:p>
          <a:p>
            <a:pPr algn="ctr"/>
            <a:r>
              <a:rPr lang="uk-UA" altLang="ru-RU" sz="1067" dirty="0">
                <a:solidFill>
                  <a:schemeClr val="bg1"/>
                </a:solidFill>
                <a:latin typeface="Calibri" panose="020F0502020204030204" pitchFamily="34" charset="0"/>
              </a:rPr>
              <a:t>ендокринна </a:t>
            </a:r>
          </a:p>
          <a:p>
            <a:pPr algn="ctr"/>
            <a:r>
              <a:rPr lang="uk-UA" altLang="ru-RU" sz="1067" dirty="0">
                <a:solidFill>
                  <a:schemeClr val="bg1"/>
                </a:solidFill>
                <a:latin typeface="Calibri" panose="020F0502020204030204" pitchFamily="34" charset="0"/>
              </a:rPr>
              <a:t>системи</a:t>
            </a:r>
            <a:endParaRPr lang="ru-RU" altLang="ru-RU" sz="1200" dirty="0">
              <a:solidFill>
                <a:schemeClr val="bg1"/>
              </a:solidFill>
              <a:latin typeface="Calibri" panose="020F0502020204030204" pitchFamily="34" charset="0"/>
            </a:endParaRPr>
          </a:p>
        </p:txBody>
      </p:sp>
      <p:sp>
        <p:nvSpPr>
          <p:cNvPr id="225315" name="Прямоугольник 91"/>
          <p:cNvSpPr>
            <a:spLocks noChangeArrowheads="1"/>
          </p:cNvSpPr>
          <p:nvPr/>
        </p:nvSpPr>
        <p:spPr bwMode="auto">
          <a:xfrm>
            <a:off x="7457017" y="4447117"/>
            <a:ext cx="480672"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067" dirty="0">
                <a:solidFill>
                  <a:schemeClr val="bg1"/>
                </a:solidFill>
                <a:latin typeface="Calibri" panose="020F0502020204030204" pitchFamily="34" charset="0"/>
                <a:cs typeface="Times New Roman" panose="02020603050405020304" pitchFamily="18" charset="0"/>
              </a:rPr>
              <a:t>Нирки</a:t>
            </a:r>
            <a:endParaRPr lang="ru-RU" altLang="ru-RU" sz="1067" dirty="0">
              <a:solidFill>
                <a:schemeClr val="bg1"/>
              </a:solidFill>
              <a:latin typeface="Calibri" panose="020F0502020204030204" pitchFamily="34" charset="0"/>
            </a:endParaRPr>
          </a:p>
        </p:txBody>
      </p:sp>
      <p:sp>
        <p:nvSpPr>
          <p:cNvPr id="225316" name="Прямоугольник 92"/>
          <p:cNvSpPr>
            <a:spLocks noChangeArrowheads="1"/>
          </p:cNvSpPr>
          <p:nvPr/>
        </p:nvSpPr>
        <p:spPr bwMode="auto">
          <a:xfrm>
            <a:off x="9172846" y="5005955"/>
            <a:ext cx="1325455"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Кишкове-шлунковий</a:t>
            </a:r>
          </a:p>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тракт</a:t>
            </a:r>
            <a:endParaRPr lang="ru-RU" altLang="ru-RU" sz="1067" dirty="0">
              <a:solidFill>
                <a:schemeClr val="bg1"/>
              </a:solidFill>
              <a:latin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10"/>
          <a:stretch>
            <a:fillRect/>
          </a:stretch>
        </p:blipFill>
        <p:spPr>
          <a:xfrm>
            <a:off x="123408" y="5308874"/>
            <a:ext cx="1144625" cy="982884"/>
          </a:xfrm>
          <a:prstGeom prst="rect">
            <a:avLst/>
          </a:prstGeom>
        </p:spPr>
      </p:pic>
      <p:pic>
        <p:nvPicPr>
          <p:cNvPr id="36" name="Рисунок 35"/>
          <p:cNvPicPr>
            <a:picLocks noChangeAspect="1"/>
          </p:cNvPicPr>
          <p:nvPr/>
        </p:nvPicPr>
        <p:blipFill>
          <a:blip r:embed="rId10"/>
          <a:stretch>
            <a:fillRect/>
          </a:stretch>
        </p:blipFill>
        <p:spPr>
          <a:xfrm>
            <a:off x="1191159" y="5538369"/>
            <a:ext cx="961492" cy="825629"/>
          </a:xfrm>
          <a:prstGeom prst="rect">
            <a:avLst/>
          </a:prstGeom>
        </p:spPr>
      </p:pic>
      <p:pic>
        <p:nvPicPr>
          <p:cNvPr id="37" name="Рисунок 36"/>
          <p:cNvPicPr>
            <a:picLocks noChangeAspect="1"/>
          </p:cNvPicPr>
          <p:nvPr/>
        </p:nvPicPr>
        <p:blipFill>
          <a:blip r:embed="rId10"/>
          <a:stretch>
            <a:fillRect/>
          </a:stretch>
        </p:blipFill>
        <p:spPr>
          <a:xfrm>
            <a:off x="2109590" y="5712885"/>
            <a:ext cx="1178319" cy="520957"/>
          </a:xfrm>
          <a:prstGeom prst="rect">
            <a:avLst/>
          </a:prstGeom>
        </p:spPr>
      </p:pic>
      <p:pic>
        <p:nvPicPr>
          <p:cNvPr id="38" name="Рисунок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33453" y="5284608"/>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Прямоугольник 40"/>
          <p:cNvSpPr>
            <a:spLocks noChangeArrowheads="1"/>
          </p:cNvSpPr>
          <p:nvPr/>
        </p:nvSpPr>
        <p:spPr bwMode="auto">
          <a:xfrm>
            <a:off x="3111168" y="5465840"/>
            <a:ext cx="2108532" cy="28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Руйнує озоновий шар</a:t>
            </a:r>
            <a:endParaRPr lang="ru-RU" altLang="ru-RU" sz="1400" dirty="0">
              <a:latin typeface="Calibri" panose="020F0502020204030204" pitchFamily="34" charset="0"/>
            </a:endParaRPr>
          </a:p>
        </p:txBody>
      </p:sp>
      <p:sp>
        <p:nvSpPr>
          <p:cNvPr id="4" name="Прямоугольник 3"/>
          <p:cNvSpPr/>
          <p:nvPr/>
        </p:nvSpPr>
        <p:spPr>
          <a:xfrm>
            <a:off x="3004793" y="3412074"/>
            <a:ext cx="2709716" cy="307777"/>
          </a:xfrm>
          <a:prstGeom prst="rect">
            <a:avLst/>
          </a:prstGeom>
        </p:spPr>
        <p:txBody>
          <a:bodyPr wrap="none">
            <a:spAutoFit/>
          </a:bodyPr>
          <a:lstStyle/>
          <a:p>
            <a:pPr>
              <a:spcAft>
                <a:spcPts val="600"/>
              </a:spcAft>
            </a:pPr>
            <a:r>
              <a:rPr lang="uk-UA" altLang="ru-RU" sz="1400" dirty="0">
                <a:latin typeface="+mn-lt"/>
                <a:cs typeface="Times New Roman" panose="02020603050405020304" pitchFamily="18" charset="0"/>
              </a:rPr>
              <a:t>репродуктивної системи людини</a:t>
            </a:r>
            <a:endParaRPr lang="uk-UA" altLang="ru-RU" sz="1400" dirty="0">
              <a:latin typeface="+mn-lt"/>
            </a:endParaRPr>
          </a:p>
        </p:txBody>
      </p:sp>
      <p:cxnSp>
        <p:nvCxnSpPr>
          <p:cNvPr id="43" name="Прямая соединительная линия 42"/>
          <p:cNvCxnSpPr/>
          <p:nvPr/>
        </p:nvCxnSpPr>
        <p:spPr>
          <a:xfrm>
            <a:off x="2501901" y="388196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Прямоугольник 156"/>
          <p:cNvSpPr>
            <a:spLocks noChangeArrowheads="1"/>
          </p:cNvSpPr>
          <p:nvPr/>
        </p:nvSpPr>
        <p:spPr bwMode="auto">
          <a:xfrm>
            <a:off x="3004793" y="5987466"/>
            <a:ext cx="3371247" cy="78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600" dirty="0" err="1">
                <a:solidFill>
                  <a:srgbClr val="000000"/>
                </a:solidFill>
                <a:latin typeface="Calibri" panose="020F0502020204030204" pitchFamily="34" charset="0"/>
                <a:cs typeface="Times New Roman" panose="02020603050405020304" pitchFamily="18" charset="0"/>
              </a:rPr>
              <a:t>Globally</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Harmonized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System</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for</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the</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Classification</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and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Labeling</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of</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Chemicals</a:t>
            </a:r>
            <a:r>
              <a:rPr lang="uk-UA" altLang="ru-RU" sz="1600" dirty="0">
                <a:solidFill>
                  <a:srgbClr val="000000"/>
                </a:solidFill>
                <a:latin typeface="Calibri" panose="020F0502020204030204" pitchFamily="34" charset="0"/>
                <a:cs typeface="Times New Roman" panose="02020603050405020304" pitchFamily="18" charset="0"/>
              </a:rPr>
              <a:t> (GHS)</a:t>
            </a:r>
            <a:endParaRPr lang="ru-RU" altLang="ru-RU" sz="1600" dirty="0">
              <a:latin typeface="Calibri" panose="020F0502020204030204" pitchFamily="34" charset="0"/>
            </a:endParaRPr>
          </a:p>
        </p:txBody>
      </p:sp>
      <p:sp>
        <p:nvSpPr>
          <p:cNvPr id="44" name="Прямоугольник 162"/>
          <p:cNvSpPr>
            <a:spLocks noChangeArrowheads="1"/>
          </p:cNvSpPr>
          <p:nvPr/>
        </p:nvSpPr>
        <p:spPr bwMode="auto">
          <a:xfrm>
            <a:off x="6840725" y="6215220"/>
            <a:ext cx="3072048" cy="32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450"/>
              </a:spcAft>
            </a:pPr>
            <a:r>
              <a:rPr lang="uk-UA" altLang="ru-RU" sz="1600" dirty="0" err="1">
                <a:solidFill>
                  <a:srgbClr val="000000"/>
                </a:solidFill>
                <a:latin typeface="Calibri" panose="020F0502020204030204" pitchFamily="34" charset="0"/>
                <a:cs typeface="Times New Roman" panose="02020603050405020304" pitchFamily="18" charset="0"/>
              </a:rPr>
              <a:t>Regulation</a:t>
            </a:r>
            <a:r>
              <a:rPr lang="uk-UA" altLang="ru-RU" sz="1600" dirty="0">
                <a:solidFill>
                  <a:srgbClr val="000000"/>
                </a:solidFill>
                <a:latin typeface="Calibri" panose="020F0502020204030204" pitchFamily="34" charset="0"/>
                <a:cs typeface="Times New Roman" panose="02020603050405020304" pitchFamily="18" charset="0"/>
              </a:rPr>
              <a:t> (EC) </a:t>
            </a:r>
            <a:r>
              <a:rPr lang="uk-UA" altLang="ru-RU" sz="1600" dirty="0" err="1">
                <a:solidFill>
                  <a:srgbClr val="000000"/>
                </a:solidFill>
                <a:latin typeface="Calibri" panose="020F0502020204030204" pitchFamily="34" charset="0"/>
                <a:cs typeface="Times New Roman" panose="02020603050405020304" pitchFamily="18" charset="0"/>
              </a:rPr>
              <a:t>No</a:t>
            </a:r>
            <a:r>
              <a:rPr lang="uk-UA" altLang="ru-RU" sz="1600" dirty="0">
                <a:solidFill>
                  <a:srgbClr val="000000"/>
                </a:solidFill>
                <a:latin typeface="Calibri" panose="020F0502020204030204" pitchFamily="34" charset="0"/>
                <a:cs typeface="Times New Roman" panose="02020603050405020304" pitchFamily="18" charset="0"/>
              </a:rPr>
              <a:t> 1272/2008 (CLP)</a:t>
            </a:r>
            <a:endParaRPr lang="ru-RU" altLang="ru-RU" sz="1600" dirty="0">
              <a:latin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12"/>
          <a:stretch>
            <a:fillRect/>
          </a:stretch>
        </p:blipFill>
        <p:spPr>
          <a:xfrm>
            <a:off x="6448191" y="5987466"/>
            <a:ext cx="333375" cy="657028"/>
          </a:xfrm>
          <a:prstGeom prst="rect">
            <a:avLst/>
          </a:prstGeom>
        </p:spPr>
      </p:pic>
    </p:spTree>
    <p:extLst>
      <p:ext uri="{BB962C8B-B14F-4D97-AF65-F5344CB8AC3E}">
        <p14:creationId xmlns:p14="http://schemas.microsoft.com/office/powerpoint/2010/main" val="351531876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55495"/>
            <a:ext cx="10515600" cy="736041"/>
          </a:xfrm>
        </p:spPr>
        <p:txBody>
          <a:bodyPr/>
          <a:lstStyle/>
          <a:p>
            <a:r>
              <a:rPr lang="uk-UA" sz="1800" b="1" dirty="0">
                <a:latin typeface="+mn-lt"/>
              </a:rPr>
              <a:t>Об'єктивність вимог визначеній цілі</a:t>
            </a:r>
            <a:endParaRPr lang="ru-RU" sz="1800" b="1" dirty="0">
              <a:latin typeface="+mn-lt"/>
            </a:endParaRPr>
          </a:p>
        </p:txBody>
      </p:sp>
      <p:pic>
        <p:nvPicPr>
          <p:cNvPr id="4" name="Рисунок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494437"/>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1560060"/>
            <a:ext cx="1975605" cy="369332"/>
          </a:xfrm>
          <a:prstGeom prst="rect">
            <a:avLst/>
          </a:prstGeom>
          <a:noFill/>
        </p:spPr>
        <p:txBody>
          <a:bodyPr wrap="none" rtlCol="0">
            <a:spAutoFit/>
          </a:bodyPr>
          <a:lstStyle/>
          <a:p>
            <a:r>
              <a:rPr lang="uk-UA" b="1" dirty="0"/>
              <a:t>БЕЗ ФОСФАТІВ</a:t>
            </a:r>
            <a:endParaRPr lang="ru-RU" b="1" dirty="0"/>
          </a:p>
        </p:txBody>
      </p:sp>
      <p:sp>
        <p:nvSpPr>
          <p:cNvPr id="6" name="TextBox 5"/>
          <p:cNvSpPr txBox="1"/>
          <p:nvPr/>
        </p:nvSpPr>
        <p:spPr>
          <a:xfrm>
            <a:off x="2683178" y="2584602"/>
            <a:ext cx="5361366" cy="1384995"/>
          </a:xfrm>
          <a:prstGeom prst="rect">
            <a:avLst/>
          </a:prstGeom>
          <a:solidFill>
            <a:schemeClr val="bg1"/>
          </a:solidFill>
        </p:spPr>
        <p:txBody>
          <a:bodyPr wrap="square" rtlCol="0">
            <a:spAutoFit/>
          </a:bodyPr>
          <a:lstStyle/>
          <a:p>
            <a:r>
              <a:rPr lang="uk-UA" dirty="0">
                <a:latin typeface="+mn-lt"/>
              </a:rPr>
              <a:t>У засобу можуть бути інші речовини або їх суміші дія яких значно суттєвіша на руйнування водних екосистем.</a:t>
            </a:r>
          </a:p>
          <a:p>
            <a:endParaRPr lang="uk-UA" sz="1200" dirty="0">
              <a:latin typeface="+mn-lt"/>
            </a:endParaRPr>
          </a:p>
          <a:p>
            <a:r>
              <a:rPr lang="uk-UA" dirty="0">
                <a:latin typeface="+mn-lt"/>
              </a:rPr>
              <a:t>Підтвердний документ – паспорт безпеки.</a:t>
            </a:r>
            <a:endParaRPr lang="ru-RU" dirty="0">
              <a:latin typeface="+mn-lt"/>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954" y="4615187"/>
            <a:ext cx="1259913" cy="1259913"/>
          </a:xfrm>
          <a:prstGeom prst="rect">
            <a:avLst/>
          </a:prstGeom>
        </p:spPr>
      </p:pic>
      <p:sp>
        <p:nvSpPr>
          <p:cNvPr id="8" name="TextBox 7"/>
          <p:cNvSpPr txBox="1"/>
          <p:nvPr/>
        </p:nvSpPr>
        <p:spPr>
          <a:xfrm>
            <a:off x="2677583" y="4370604"/>
            <a:ext cx="8432950" cy="2215991"/>
          </a:xfrm>
          <a:prstGeom prst="rect">
            <a:avLst/>
          </a:prstGeom>
          <a:solidFill>
            <a:schemeClr val="bg1"/>
          </a:solidFill>
        </p:spPr>
        <p:txBody>
          <a:bodyPr wrap="none" rtlCol="0">
            <a:spAutoFit/>
          </a:bodyPr>
          <a:lstStyle/>
          <a:p>
            <a:r>
              <a:rPr lang="uk-UA" dirty="0">
                <a:latin typeface="+mn-lt"/>
              </a:rPr>
              <a:t>Без вмісту фосфатів, речовин що впливають на руйнування водних екосистем</a:t>
            </a:r>
          </a:p>
          <a:p>
            <a:r>
              <a:rPr lang="uk-UA" dirty="0">
                <a:latin typeface="+mn-lt"/>
              </a:rPr>
              <a:t>Та інших речовин особливо небезпечних для здоров'я і довкілля. </a:t>
            </a:r>
          </a:p>
          <a:p>
            <a:r>
              <a:rPr lang="uk-UA" dirty="0">
                <a:latin typeface="+mn-lt"/>
              </a:rPr>
              <a:t>Контроль рівня загальної токсичності засобу на рівні найвищих показників безпеки.</a:t>
            </a:r>
          </a:p>
          <a:p>
            <a:endParaRPr lang="uk-UA" sz="1200" dirty="0">
              <a:latin typeface="+mn-lt"/>
            </a:endParaRPr>
          </a:p>
          <a:p>
            <a:r>
              <a:rPr lang="uk-UA" dirty="0">
                <a:latin typeface="+mn-lt"/>
              </a:rPr>
              <a:t>Підтвердний документ – сертифікат відповідності екологічним критеріям </a:t>
            </a:r>
            <a:endParaRPr lang="en-US" dirty="0">
              <a:latin typeface="+mn-lt"/>
            </a:endParaRPr>
          </a:p>
          <a:p>
            <a:r>
              <a:rPr lang="uk-UA" dirty="0">
                <a:latin typeface="+mn-lt"/>
              </a:rPr>
              <a:t>встановленим згідно з </a:t>
            </a:r>
            <a:r>
              <a:rPr lang="ru-RU" dirty="0">
                <a:latin typeface="+mn-lt"/>
              </a:rPr>
              <a:t>ДСТУ </a:t>
            </a:r>
            <a:r>
              <a:rPr lang="en-US" dirty="0">
                <a:latin typeface="+mn-lt"/>
              </a:rPr>
              <a:t>ISO</a:t>
            </a:r>
            <a:r>
              <a:rPr lang="ru-RU" dirty="0">
                <a:latin typeface="+mn-lt"/>
              </a:rPr>
              <a:t> 14024.</a:t>
            </a:r>
            <a:endParaRPr lang="uk-UA" dirty="0">
              <a:latin typeface="+mn-lt"/>
            </a:endParaRPr>
          </a:p>
          <a:p>
            <a:endParaRPr lang="uk-UA" dirty="0">
              <a:latin typeface="+mn-lt"/>
            </a:endParaRPr>
          </a:p>
          <a:p>
            <a:endParaRPr lang="ru-RU" dirty="0">
              <a:latin typeface="+mn-lt"/>
            </a:endParaRPr>
          </a:p>
        </p:txBody>
      </p:sp>
      <p:pic>
        <p:nvPicPr>
          <p:cNvPr id="11" name="Рисунок 10"/>
          <p:cNvPicPr>
            <a:picLocks noChangeAspect="1"/>
          </p:cNvPicPr>
          <p:nvPr/>
        </p:nvPicPr>
        <p:blipFill>
          <a:blip r:embed="rId4"/>
          <a:stretch>
            <a:fillRect/>
          </a:stretch>
        </p:blipFill>
        <p:spPr>
          <a:xfrm>
            <a:off x="8349667" y="537790"/>
            <a:ext cx="3614187" cy="2274095"/>
          </a:xfrm>
          <a:prstGeom prst="rect">
            <a:avLst/>
          </a:prstGeom>
        </p:spPr>
      </p:pic>
    </p:spTree>
    <p:extLst>
      <p:ext uri="{BB962C8B-B14F-4D97-AF65-F5344CB8AC3E}">
        <p14:creationId xmlns:p14="http://schemas.microsoft.com/office/powerpoint/2010/main" val="238950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DDC6C9-A93E-40C4-811C-90C00C6E159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775417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85167" y="315686"/>
            <a:ext cx="10957979" cy="6117772"/>
          </a:xfrm>
          <a:prstGeom prst="rect">
            <a:avLst/>
          </a:prstGeom>
        </p:spPr>
      </p:pic>
      <p:sp>
        <p:nvSpPr>
          <p:cNvPr id="5" name="Прямоугольник 4"/>
          <p:cNvSpPr/>
          <p:nvPr/>
        </p:nvSpPr>
        <p:spPr>
          <a:xfrm>
            <a:off x="3733800" y="1632857"/>
            <a:ext cx="2231572" cy="54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57871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489857" y="925489"/>
            <a:ext cx="5573486" cy="5647700"/>
          </a:xfrm>
          <a:prstGeom prst="rect">
            <a:avLst/>
          </a:prstGeom>
          <a:solidFill>
            <a:schemeClr val="bg1"/>
          </a:solidFill>
        </p:spPr>
        <p:txBody>
          <a:bodyPr wrap="square">
            <a:spAutoFit/>
          </a:bodyPr>
          <a:lstStyle/>
          <a:p>
            <a:r>
              <a:rPr lang="uk-UA" b="1" dirty="0">
                <a:latin typeface="+mn-lt"/>
              </a:rPr>
              <a:t>Лакофарбові матеріали</a:t>
            </a:r>
          </a:p>
          <a:p>
            <a:endParaRPr lang="uk-UA" sz="1700" b="1" dirty="0">
              <a:latin typeface="+mn-lt"/>
            </a:endParaRPr>
          </a:p>
          <a:p>
            <a:r>
              <a:rPr lang="uk-UA" sz="1700" b="1" dirty="0">
                <a:latin typeface="+mn-lt"/>
              </a:rPr>
              <a:t>Вміст білого пігменту </a:t>
            </a:r>
            <a:r>
              <a:rPr lang="uk-UA" sz="1700" dirty="0">
                <a:latin typeface="+mn-lt"/>
              </a:rPr>
              <a:t>(білий неорганічний пігмент з коефіцієнтом заломлення  &gt; 1,8) у </a:t>
            </a:r>
            <a:r>
              <a:rPr lang="uk-UA" sz="1700" dirty="0" err="1">
                <a:latin typeface="+mn-lt"/>
              </a:rPr>
              <a:t>інтер’єрних</a:t>
            </a:r>
            <a:r>
              <a:rPr lang="uk-UA" sz="1700" dirty="0">
                <a:latin typeface="+mn-lt"/>
              </a:rPr>
              <a:t> фарбах для стель та стін, які є стійкими до мокрого стирання за класами 1 та 2 відповідно до ДСТУ EN 13300:2012, не повинен перевищувати:</a:t>
            </a:r>
            <a:endParaRPr lang="ru-RU" sz="1700" dirty="0">
              <a:latin typeface="+mn-lt"/>
            </a:endParaRPr>
          </a:p>
          <a:p>
            <a:r>
              <a:rPr lang="uk-UA" sz="1700" dirty="0">
                <a:latin typeface="+mn-lt"/>
              </a:rPr>
              <a:t>а) 40 г/м</a:t>
            </a:r>
            <a:r>
              <a:rPr lang="uk-UA" sz="1700" baseline="30000" dirty="0">
                <a:latin typeface="+mn-lt"/>
              </a:rPr>
              <a:t>2</a:t>
            </a:r>
            <a:r>
              <a:rPr lang="uk-UA" sz="1700" dirty="0">
                <a:latin typeface="+mn-lt"/>
              </a:rPr>
              <a:t> сухого покриття – для класу 1 стійкості до мокрого стирання;</a:t>
            </a:r>
            <a:endParaRPr lang="ru-RU" sz="1700" dirty="0">
              <a:latin typeface="+mn-lt"/>
            </a:endParaRPr>
          </a:p>
          <a:p>
            <a:r>
              <a:rPr lang="uk-UA" sz="1700" dirty="0">
                <a:latin typeface="+mn-lt"/>
              </a:rPr>
              <a:t>б) 36 г/м</a:t>
            </a:r>
            <a:r>
              <a:rPr lang="uk-UA" sz="1700" baseline="30000" dirty="0">
                <a:latin typeface="+mn-lt"/>
              </a:rPr>
              <a:t>2 </a:t>
            </a:r>
            <a:r>
              <a:rPr lang="uk-UA" sz="1700" dirty="0">
                <a:latin typeface="+mn-lt"/>
              </a:rPr>
              <a:t>сухого покриття – для класу 2 стійкості до мокрого стирання.</a:t>
            </a:r>
          </a:p>
          <a:p>
            <a:endParaRPr lang="ru-RU" sz="800" dirty="0">
              <a:latin typeface="+mn-lt"/>
            </a:endParaRPr>
          </a:p>
          <a:p>
            <a:r>
              <a:rPr lang="uk-UA" sz="1700" dirty="0">
                <a:latin typeface="+mn-lt"/>
              </a:rPr>
              <a:t>у всіх інших фарбах, включаючи вапняні та силікатні фарби, ґрунтовки, антикорозійні та фасадні фарби, не повинен перевищувати:</a:t>
            </a:r>
            <a:endParaRPr lang="ru-RU" sz="1700" dirty="0">
              <a:latin typeface="+mn-lt"/>
            </a:endParaRPr>
          </a:p>
          <a:p>
            <a:r>
              <a:rPr lang="uk-UA" sz="1700" dirty="0">
                <a:latin typeface="+mn-lt"/>
              </a:rPr>
              <a:t>а) 36 г/м</a:t>
            </a:r>
            <a:r>
              <a:rPr lang="uk-UA" sz="1700" baseline="30000" dirty="0">
                <a:latin typeface="+mn-lt"/>
              </a:rPr>
              <a:t>2 </a:t>
            </a:r>
            <a:r>
              <a:rPr lang="uk-UA" sz="1700" dirty="0">
                <a:latin typeface="+mn-lt"/>
              </a:rPr>
              <a:t>сухого покриття – для </a:t>
            </a:r>
            <a:r>
              <a:rPr lang="uk-UA" sz="1700" dirty="0" err="1">
                <a:latin typeface="+mn-lt"/>
              </a:rPr>
              <a:t>інтер</a:t>
            </a:r>
            <a:r>
              <a:rPr lang="ru-RU" sz="1700" dirty="0">
                <a:latin typeface="+mn-lt"/>
              </a:rPr>
              <a:t>’</a:t>
            </a:r>
            <a:r>
              <a:rPr lang="uk-UA" sz="1700" dirty="0" err="1">
                <a:latin typeface="+mn-lt"/>
              </a:rPr>
              <a:t>єрних</a:t>
            </a:r>
            <a:r>
              <a:rPr lang="uk-UA" sz="1700" dirty="0">
                <a:latin typeface="+mn-lt"/>
              </a:rPr>
              <a:t> фарб та ґрунтовок;</a:t>
            </a:r>
            <a:endParaRPr lang="ru-RU" sz="1700" dirty="0">
              <a:latin typeface="+mn-lt"/>
            </a:endParaRPr>
          </a:p>
          <a:p>
            <a:r>
              <a:rPr lang="uk-UA" sz="1700" dirty="0">
                <a:latin typeface="+mn-lt"/>
              </a:rPr>
              <a:t>б) 38 г/м</a:t>
            </a:r>
            <a:r>
              <a:rPr lang="uk-UA" sz="1700" baseline="30000" dirty="0">
                <a:latin typeface="+mn-lt"/>
              </a:rPr>
              <a:t>2 </a:t>
            </a:r>
            <a:r>
              <a:rPr lang="uk-UA" sz="1700" dirty="0">
                <a:latin typeface="+mn-lt"/>
              </a:rPr>
              <a:t>сухого покриття – для фасадних фарб та ґрунтовок.</a:t>
            </a:r>
            <a:endParaRPr lang="ru-RU" sz="1700" dirty="0">
              <a:latin typeface="+mn-lt"/>
            </a:endParaRPr>
          </a:p>
          <a:p>
            <a:endParaRPr lang="uk-UA" sz="1400" b="1" dirty="0">
              <a:latin typeface="+mn-lt"/>
            </a:endParaRPr>
          </a:p>
          <a:p>
            <a:r>
              <a:rPr lang="uk-UA" sz="1400" b="1" dirty="0">
                <a:latin typeface="+mn-lt"/>
              </a:rPr>
              <a:t>Примітка.</a:t>
            </a:r>
            <a:r>
              <a:rPr lang="uk-UA" sz="1400" dirty="0">
                <a:latin typeface="+mn-lt"/>
              </a:rPr>
              <a:t> Вміст білого пігменту для покриття з коефіцієнтом контрастності 98%. </a:t>
            </a:r>
            <a:r>
              <a:rPr lang="uk-UA" dirty="0"/>
              <a:t> </a:t>
            </a:r>
            <a:endParaRPr lang="ru-RU" dirty="0"/>
          </a:p>
        </p:txBody>
      </p:sp>
      <p:sp>
        <p:nvSpPr>
          <p:cNvPr id="4" name="Прямоугольник 3"/>
          <p:cNvSpPr/>
          <p:nvPr/>
        </p:nvSpPr>
        <p:spPr>
          <a:xfrm>
            <a:off x="6215743" y="925489"/>
            <a:ext cx="5389693" cy="5616922"/>
          </a:xfrm>
          <a:prstGeom prst="rect">
            <a:avLst/>
          </a:prstGeom>
          <a:solidFill>
            <a:schemeClr val="bg1"/>
          </a:solidFill>
        </p:spPr>
        <p:txBody>
          <a:bodyPr wrap="square">
            <a:spAutoFit/>
          </a:bodyPr>
          <a:lstStyle/>
          <a:p>
            <a:pPr algn="just">
              <a:spcAft>
                <a:spcPts val="0"/>
              </a:spcAft>
            </a:pPr>
            <a:r>
              <a:rPr lang="uk-UA" b="1" dirty="0">
                <a:latin typeface="+mn-lt"/>
              </a:rPr>
              <a:t>Мийні засоби</a:t>
            </a:r>
            <a:r>
              <a:rPr lang="uk-UA" kern="100" dirty="0">
                <a:solidFill>
                  <a:srgbClr val="000000"/>
                </a:solidFill>
                <a:latin typeface="+mn-lt"/>
                <a:ea typeface="Times New Roman" panose="02020603050405020304" pitchFamily="18" charset="0"/>
                <a:cs typeface="Mangal" panose="02040503050203030202" pitchFamily="18" charset="0"/>
              </a:rPr>
              <a:t> </a:t>
            </a:r>
          </a:p>
          <a:p>
            <a:pPr algn="just">
              <a:spcAft>
                <a:spcPts val="0"/>
              </a:spcAft>
            </a:pPr>
            <a:endParaRPr lang="uk-UA" kern="100" dirty="0">
              <a:solidFill>
                <a:srgbClr val="000000"/>
              </a:solidFill>
              <a:latin typeface="+mn-lt"/>
              <a:ea typeface="Times New Roman" panose="02020603050405020304" pitchFamily="18" charset="0"/>
              <a:cs typeface="Mangal" panose="02040503050203030202" pitchFamily="18" charset="0"/>
            </a:endParaRPr>
          </a:p>
          <a:p>
            <a:pPr algn="just">
              <a:spcAft>
                <a:spcPts val="0"/>
              </a:spcAft>
            </a:pPr>
            <a:r>
              <a:rPr lang="uk-UA" sz="1700" b="1" dirty="0">
                <a:latin typeface="+mn-lt"/>
              </a:rPr>
              <a:t>Показник дозування </a:t>
            </a:r>
            <a:r>
              <a:rPr lang="uk-UA" sz="1700" dirty="0">
                <a:latin typeface="+mn-lt"/>
              </a:rPr>
              <a:t>твердого (порошкоподібного, гранульованого тощо) готового для застосування засобу для прання або миття не повинен перевищувати:</a:t>
            </a:r>
          </a:p>
          <a:p>
            <a:pPr algn="just">
              <a:spcAft>
                <a:spcPts val="0"/>
              </a:spcAft>
            </a:pPr>
            <a:r>
              <a:rPr lang="uk-UA" sz="1700" dirty="0">
                <a:latin typeface="+mn-lt"/>
              </a:rPr>
              <a:t>а) 14,0 г/кг білизни для засобів прання середньо та суттєво забрудненої білизни;</a:t>
            </a:r>
          </a:p>
          <a:p>
            <a:pPr algn="just">
              <a:spcAft>
                <a:spcPts val="0"/>
              </a:spcAft>
            </a:pPr>
            <a:r>
              <a:rPr lang="uk-UA" sz="1700" dirty="0">
                <a:latin typeface="+mn-lt"/>
              </a:rPr>
              <a:t>б) 2,7 г/кг білизни для засобів  для видалення плям;</a:t>
            </a:r>
          </a:p>
          <a:p>
            <a:pPr algn="just">
              <a:spcAft>
                <a:spcPts val="0"/>
              </a:spcAft>
            </a:pPr>
            <a:r>
              <a:rPr lang="uk-UA" sz="1700" dirty="0">
                <a:latin typeface="+mn-lt"/>
              </a:rPr>
              <a:t>в) 18 г/л миючого розчину для засобів миття посуду в посудомийних машинах з однією функцією;</a:t>
            </a:r>
          </a:p>
          <a:p>
            <a:pPr algn="just">
              <a:spcAft>
                <a:spcPts val="0"/>
              </a:spcAft>
            </a:pPr>
            <a:r>
              <a:rPr lang="uk-UA" sz="1700" dirty="0">
                <a:latin typeface="+mn-lt"/>
              </a:rPr>
              <a:t>г) 20 г/л миючого розчину для засобів миття посуду в посудомийних машинах з однією функцією;</a:t>
            </a:r>
          </a:p>
          <a:p>
            <a:pPr algn="just">
              <a:spcAft>
                <a:spcPts val="0"/>
              </a:spcAft>
            </a:pPr>
            <a:r>
              <a:rPr lang="uk-UA" sz="1700" dirty="0">
                <a:latin typeface="+mn-lt"/>
              </a:rPr>
              <a:t>д) 25 г/л миючого розчину для засобів для миття твердих поверхонь.</a:t>
            </a:r>
          </a:p>
          <a:p>
            <a:pPr algn="just">
              <a:spcAft>
                <a:spcPts val="0"/>
              </a:spcAft>
            </a:pPr>
            <a:endParaRPr lang="uk-UA" sz="1700" dirty="0">
              <a:latin typeface="+mn-lt"/>
            </a:endParaRPr>
          </a:p>
          <a:p>
            <a:pPr algn="just">
              <a:spcAft>
                <a:spcPts val="0"/>
              </a:spcAft>
            </a:pPr>
            <a:r>
              <a:rPr lang="uk-UA" sz="1700" b="1" dirty="0">
                <a:latin typeface="+mn-lt"/>
              </a:rPr>
              <a:t>Мийна здатність </a:t>
            </a:r>
            <a:r>
              <a:rPr lang="uk-UA" sz="1700" dirty="0">
                <a:latin typeface="+mn-lt"/>
              </a:rPr>
              <a:t>засобу по відношенню до еталону (здатність відновлювати чистоту брудної поверхні) має складати не менше ніж 85%.</a:t>
            </a:r>
          </a:p>
          <a:p>
            <a:pPr algn="just">
              <a:spcAft>
                <a:spcPts val="0"/>
              </a:spcAft>
            </a:pPr>
            <a:endParaRPr lang="uk-UA" sz="1700" dirty="0">
              <a:latin typeface="+mn-lt"/>
            </a:endParaRPr>
          </a:p>
          <a:p>
            <a:pPr algn="just">
              <a:spcAft>
                <a:spcPts val="0"/>
              </a:spcAft>
            </a:pPr>
            <a:r>
              <a:rPr lang="uk-UA" sz="1700" b="1" dirty="0">
                <a:latin typeface="+mn-lt"/>
              </a:rPr>
              <a:t>Зниження міцності тканини після 25 циклів прання</a:t>
            </a:r>
            <a:r>
              <a:rPr lang="uk-UA" sz="1700" dirty="0">
                <a:latin typeface="+mn-lt"/>
              </a:rPr>
              <a:t> має становити не більше ніж 18%.</a:t>
            </a:r>
            <a:endParaRPr lang="ru-RU" sz="1700" kern="100" dirty="0">
              <a:effectLst/>
              <a:latin typeface="+mn-lt"/>
              <a:ea typeface="SimSun" panose="02010600030101010101" pitchFamily="2" charset="-122"/>
              <a:cs typeface="Mangal" panose="02040503050203030202" pitchFamily="18" charset="0"/>
            </a:endParaRPr>
          </a:p>
        </p:txBody>
      </p:sp>
      <p:sp>
        <p:nvSpPr>
          <p:cNvPr id="5" name="object 2"/>
          <p:cNvSpPr txBox="1">
            <a:spLocks/>
          </p:cNvSpPr>
          <p:nvPr/>
        </p:nvSpPr>
        <p:spPr bwMode="auto">
          <a:xfrm>
            <a:off x="906411" y="427114"/>
            <a:ext cx="9565216" cy="3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8472" rIns="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16933" defTabSz="1219170">
              <a:spcBef>
                <a:spcPts val="151"/>
              </a:spcBef>
            </a:pPr>
            <a:r>
              <a:rPr lang="uk-UA" altLang="ru-RU" sz="1867" b="1" dirty="0">
                <a:solidFill>
                  <a:srgbClr val="393939"/>
                </a:solidFill>
                <a:latin typeface="+mn-lt"/>
                <a:ea typeface="DejaVu Sans"/>
                <a:cs typeface="DejaVu Sans"/>
              </a:rPr>
              <a:t>Показники ефективності екологічно сертифікованої  продукції згідно з ISO 14024</a:t>
            </a:r>
            <a:endParaRPr lang="uk-UA" altLang="ru-RU" sz="1867" b="1" dirty="0">
              <a:solidFill>
                <a:srgbClr val="404040"/>
              </a:solidFill>
              <a:latin typeface="+mn-lt"/>
              <a:ea typeface="DejaVu Sans"/>
              <a:cs typeface="DejaVu Sans"/>
            </a:endParaRPr>
          </a:p>
        </p:txBody>
      </p:sp>
    </p:spTree>
    <p:extLst>
      <p:ext uri="{BB962C8B-B14F-4D97-AF65-F5344CB8AC3E}">
        <p14:creationId xmlns:p14="http://schemas.microsoft.com/office/powerpoint/2010/main" val="1938488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 name="Picture 61" descr="A picture containing toy, room, table, bed&#10;&#10;Description automatically generated">
            <a:extLst>
              <a:ext uri="{FF2B5EF4-FFF2-40B4-BE49-F238E27FC236}">
                <a16:creationId xmlns:a16="http://schemas.microsoft.com/office/drawing/2014/main" id="{5A55687F-A938-44CA-9D93-E8B72435EC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67" y="-1"/>
            <a:ext cx="12173813" cy="6934201"/>
          </a:xfrm>
          <a:prstGeom prst="rect">
            <a:avLst/>
          </a:prstGeom>
        </p:spPr>
      </p:pic>
      <p:sp>
        <p:nvSpPr>
          <p:cNvPr id="7" name="Rectangle 6">
            <a:extLst>
              <a:ext uri="{FF2B5EF4-FFF2-40B4-BE49-F238E27FC236}">
                <a16:creationId xmlns:a16="http://schemas.microsoft.com/office/drawing/2014/main" id="{8808758E-CD2F-4881-9B0B-0BFAC0CD27EA}"/>
              </a:ext>
            </a:extLst>
          </p:cNvPr>
          <p:cNvSpPr/>
          <p:nvPr/>
        </p:nvSpPr>
        <p:spPr>
          <a:xfrm>
            <a:off x="3048000" y="1305342"/>
            <a:ext cx="6096000" cy="1200329"/>
          </a:xfrm>
          <a:prstGeom prst="rect">
            <a:avLst/>
          </a:prstGeom>
        </p:spPr>
        <p:txBody>
          <a:bodyPr>
            <a:spAutoFit/>
          </a:bodyPr>
          <a:lstStyle/>
          <a:p>
            <a:pPr algn="just">
              <a:spcAft>
                <a:spcPts val="0"/>
              </a:spcAft>
            </a:pPr>
            <a:r>
              <a:rPr lang="uk-UA" b="1" dirty="0">
                <a:solidFill>
                  <a:srgbClr val="333333"/>
                </a:solidFill>
                <a:latin typeface="Calibri" panose="020F0502020204030204" pitchFamily="34" charset="0"/>
              </a:rPr>
              <a:t> </a:t>
            </a:r>
            <a:endParaRPr lang="uk-UA" sz="1600" dirty="0">
              <a:solidFill>
                <a:srgbClr val="222222"/>
              </a:solidFill>
              <a:latin typeface="Calibri" panose="020F0502020204030204" pitchFamily="34" charset="0"/>
            </a:endParaRPr>
          </a:p>
          <a:p>
            <a:pPr algn="just">
              <a:spcAft>
                <a:spcPts val="0"/>
              </a:spcAft>
            </a:pPr>
            <a:r>
              <a:rPr lang="uk-UA" dirty="0">
                <a:solidFill>
                  <a:srgbClr val="333333"/>
                </a:solidFill>
                <a:latin typeface="Calibri" panose="020F0502020204030204" pitchFamily="34" charset="0"/>
              </a:rPr>
              <a:t> </a:t>
            </a:r>
            <a:endParaRPr lang="uk-UA" sz="1600" dirty="0">
              <a:solidFill>
                <a:srgbClr val="222222"/>
              </a:solidFill>
              <a:latin typeface="Calibri" panose="020F0502020204030204" pitchFamily="34" charset="0"/>
            </a:endParaRPr>
          </a:p>
          <a:p>
            <a:pPr algn="just">
              <a:spcAft>
                <a:spcPts val="0"/>
              </a:spcAft>
            </a:pPr>
            <a:r>
              <a:rPr lang="uk-UA" dirty="0">
                <a:solidFill>
                  <a:srgbClr val="333333"/>
                </a:solidFill>
                <a:latin typeface="Calibri" panose="020F0502020204030204" pitchFamily="34" charset="0"/>
              </a:rPr>
              <a:t> </a:t>
            </a:r>
            <a:endParaRPr lang="uk-UA" sz="1600" dirty="0">
              <a:solidFill>
                <a:srgbClr val="222222"/>
              </a:solidFill>
              <a:latin typeface="Calibri" panose="020F0502020204030204" pitchFamily="34" charset="0"/>
            </a:endParaRPr>
          </a:p>
          <a:p>
            <a:pPr algn="just">
              <a:spcAft>
                <a:spcPts val="0"/>
              </a:spcAft>
            </a:pPr>
            <a:r>
              <a:rPr lang="uk-UA" dirty="0">
                <a:solidFill>
                  <a:srgbClr val="333333"/>
                </a:solidFill>
                <a:latin typeface="Calibri" panose="020F0502020204030204" pitchFamily="34" charset="0"/>
              </a:rPr>
              <a:t> </a:t>
            </a:r>
            <a:endParaRPr lang="uk-UA" sz="1600" dirty="0">
              <a:solidFill>
                <a:srgbClr val="222222"/>
              </a:solidFill>
              <a:latin typeface="Calibri" panose="020F0502020204030204" pitchFamily="34" charset="0"/>
            </a:endParaRPr>
          </a:p>
        </p:txBody>
      </p:sp>
      <p:grpSp>
        <p:nvGrpSpPr>
          <p:cNvPr id="49" name="Group 48">
            <a:extLst>
              <a:ext uri="{FF2B5EF4-FFF2-40B4-BE49-F238E27FC236}">
                <a16:creationId xmlns:a16="http://schemas.microsoft.com/office/drawing/2014/main" id="{1E5D1ED1-F840-41BA-AEC8-D4F233F98928}"/>
              </a:ext>
            </a:extLst>
          </p:cNvPr>
          <p:cNvGrpSpPr/>
          <p:nvPr/>
        </p:nvGrpSpPr>
        <p:grpSpPr>
          <a:xfrm>
            <a:off x="6973778" y="799206"/>
            <a:ext cx="1618380" cy="1608704"/>
            <a:chOff x="6973778" y="799206"/>
            <a:chExt cx="1618380" cy="1608704"/>
          </a:xfrm>
        </p:grpSpPr>
        <p:pic>
          <p:nvPicPr>
            <p:cNvPr id="17" name="Graphic 16">
              <a:extLst>
                <a:ext uri="{FF2B5EF4-FFF2-40B4-BE49-F238E27FC236}">
                  <a16:creationId xmlns:a16="http://schemas.microsoft.com/office/drawing/2014/main" id="{1D06AFB8-F183-4890-B798-D01FBE529B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3778" y="799206"/>
              <a:ext cx="1608704" cy="1608704"/>
            </a:xfrm>
            <a:prstGeom prst="rect">
              <a:avLst/>
            </a:prstGeom>
          </p:spPr>
        </p:pic>
        <p:sp>
          <p:nvSpPr>
            <p:cNvPr id="33" name="Rectangle 32">
              <a:extLst>
                <a:ext uri="{FF2B5EF4-FFF2-40B4-BE49-F238E27FC236}">
                  <a16:creationId xmlns:a16="http://schemas.microsoft.com/office/drawing/2014/main" id="{8E067159-0569-4891-A52B-B4F526A7835C}"/>
                </a:ext>
              </a:extLst>
            </p:cNvPr>
            <p:cNvSpPr/>
            <p:nvPr/>
          </p:nvSpPr>
          <p:spPr>
            <a:xfrm>
              <a:off x="6986084" y="974701"/>
              <a:ext cx="1606074" cy="1200329"/>
            </a:xfrm>
            <a:prstGeom prst="rect">
              <a:avLst/>
            </a:prstGeom>
          </p:spPr>
          <p:txBody>
            <a:bodyPr wrap="square">
              <a:spAutoFit/>
            </a:bodyPr>
            <a:lstStyle/>
            <a:p>
              <a:pPr lvl="0" algn="ctr"/>
              <a:r>
                <a:rPr lang="uk-UA" altLang="en-US" dirty="0">
                  <a:solidFill>
                    <a:srgbClr val="333333"/>
                  </a:solidFill>
                  <a:latin typeface="+mn-lt"/>
                  <a:cs typeface="Calibri" panose="020F0502020204030204" pitchFamily="34" charset="0"/>
                </a:rPr>
                <a:t>Більш безпечні для здоров'я людини</a:t>
              </a:r>
              <a:endParaRPr lang="uk-UA" altLang="en-US" dirty="0">
                <a:latin typeface="+mn-lt"/>
              </a:endParaRPr>
            </a:p>
          </p:txBody>
        </p:sp>
      </p:grpSp>
      <p:grpSp>
        <p:nvGrpSpPr>
          <p:cNvPr id="50" name="Group 49">
            <a:extLst>
              <a:ext uri="{FF2B5EF4-FFF2-40B4-BE49-F238E27FC236}">
                <a16:creationId xmlns:a16="http://schemas.microsoft.com/office/drawing/2014/main" id="{F11B7272-A6C6-4E13-8588-A113A114235A}"/>
              </a:ext>
            </a:extLst>
          </p:cNvPr>
          <p:cNvGrpSpPr/>
          <p:nvPr/>
        </p:nvGrpSpPr>
        <p:grpSpPr>
          <a:xfrm>
            <a:off x="5348551" y="5119148"/>
            <a:ext cx="1659558" cy="1327560"/>
            <a:chOff x="5348551" y="5119148"/>
            <a:chExt cx="1659558" cy="1327560"/>
          </a:xfrm>
        </p:grpSpPr>
        <p:pic>
          <p:nvPicPr>
            <p:cNvPr id="16" name="Graphic 15">
              <a:extLst>
                <a:ext uri="{FF2B5EF4-FFF2-40B4-BE49-F238E27FC236}">
                  <a16:creationId xmlns:a16="http://schemas.microsoft.com/office/drawing/2014/main" id="{3DB813B5-7411-45F1-873A-1A0840E63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1260" y="5119148"/>
              <a:ext cx="1327560" cy="1327560"/>
            </a:xfrm>
            <a:prstGeom prst="rect">
              <a:avLst/>
            </a:prstGeom>
          </p:spPr>
        </p:pic>
        <p:sp>
          <p:nvSpPr>
            <p:cNvPr id="36" name="Rectangle 35">
              <a:extLst>
                <a:ext uri="{FF2B5EF4-FFF2-40B4-BE49-F238E27FC236}">
                  <a16:creationId xmlns:a16="http://schemas.microsoft.com/office/drawing/2014/main" id="{1DAC46A6-E30F-4A50-9D5D-6FC063E92E68}"/>
                </a:ext>
              </a:extLst>
            </p:cNvPr>
            <p:cNvSpPr/>
            <p:nvPr/>
          </p:nvSpPr>
          <p:spPr>
            <a:xfrm>
              <a:off x="5348551" y="5437122"/>
              <a:ext cx="1659558" cy="646331"/>
            </a:xfrm>
            <a:prstGeom prst="rect">
              <a:avLst/>
            </a:prstGeom>
          </p:spPr>
          <p:txBody>
            <a:bodyPr wrap="square">
              <a:spAutoFit/>
            </a:bodyPr>
            <a:lstStyle/>
            <a:p>
              <a:pPr lvl="0" algn="ctr"/>
              <a:r>
                <a:rPr lang="uk-UA" altLang="en-US" dirty="0">
                  <a:solidFill>
                    <a:srgbClr val="333333"/>
                  </a:solidFill>
                  <a:latin typeface="+mn-lt"/>
                  <a:cs typeface="Calibri" panose="020F0502020204030204" pitchFamily="34" charset="0"/>
                </a:rPr>
                <a:t>Не містять фосфатів</a:t>
              </a:r>
              <a:endParaRPr lang="uk-UA" altLang="en-US" dirty="0">
                <a:latin typeface="+mn-lt"/>
              </a:endParaRPr>
            </a:p>
          </p:txBody>
        </p:sp>
      </p:grpSp>
      <p:grpSp>
        <p:nvGrpSpPr>
          <p:cNvPr id="13" name="Group 12">
            <a:extLst>
              <a:ext uri="{FF2B5EF4-FFF2-40B4-BE49-F238E27FC236}">
                <a16:creationId xmlns:a16="http://schemas.microsoft.com/office/drawing/2014/main" id="{A3944977-A5BE-4382-99BB-0337054BCA0B}"/>
              </a:ext>
            </a:extLst>
          </p:cNvPr>
          <p:cNvGrpSpPr/>
          <p:nvPr/>
        </p:nvGrpSpPr>
        <p:grpSpPr>
          <a:xfrm>
            <a:off x="7492461" y="3910138"/>
            <a:ext cx="2199393" cy="2199393"/>
            <a:chOff x="7492461" y="3910138"/>
            <a:chExt cx="2199393" cy="2199393"/>
          </a:xfrm>
        </p:grpSpPr>
        <p:pic>
          <p:nvPicPr>
            <p:cNvPr id="14" name="Graphic 13">
              <a:extLst>
                <a:ext uri="{FF2B5EF4-FFF2-40B4-BE49-F238E27FC236}">
                  <a16:creationId xmlns:a16="http://schemas.microsoft.com/office/drawing/2014/main" id="{A9E0765D-E9D0-4E95-BF22-5FFCE17179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2461" y="3910138"/>
              <a:ext cx="2199393" cy="2199393"/>
            </a:xfrm>
            <a:prstGeom prst="rect">
              <a:avLst/>
            </a:prstGeom>
          </p:spPr>
        </p:pic>
        <p:sp>
          <p:nvSpPr>
            <p:cNvPr id="39" name="Rectangle 38">
              <a:extLst>
                <a:ext uri="{FF2B5EF4-FFF2-40B4-BE49-F238E27FC236}">
                  <a16:creationId xmlns:a16="http://schemas.microsoft.com/office/drawing/2014/main" id="{A68E5C6A-1171-4AC6-B10F-4C78A7854A7C}"/>
                </a:ext>
              </a:extLst>
            </p:cNvPr>
            <p:cNvSpPr/>
            <p:nvPr/>
          </p:nvSpPr>
          <p:spPr>
            <a:xfrm>
              <a:off x="7658015" y="4271170"/>
              <a:ext cx="1890713" cy="1477328"/>
            </a:xfrm>
            <a:prstGeom prst="rect">
              <a:avLst/>
            </a:prstGeom>
          </p:spPr>
          <p:txBody>
            <a:bodyPr wrap="square">
              <a:spAutoFit/>
            </a:bodyPr>
            <a:lstStyle/>
            <a:p>
              <a:pPr algn="ctr"/>
              <a:r>
                <a:rPr lang="uk-UA" altLang="en-US" dirty="0">
                  <a:solidFill>
                    <a:srgbClr val="333333"/>
                  </a:solidFill>
                  <a:latin typeface="+mn-lt"/>
                  <a:cs typeface="Calibri" panose="020F0502020204030204" pitchFamily="34" charset="0"/>
                </a:rPr>
                <a:t>Не шкодять водоймам при потраплянні в них через каналізацію</a:t>
              </a:r>
              <a:endParaRPr lang="en-US" dirty="0">
                <a:latin typeface="+mn-lt"/>
              </a:endParaRPr>
            </a:p>
          </p:txBody>
        </p:sp>
      </p:grpSp>
      <p:grpSp>
        <p:nvGrpSpPr>
          <p:cNvPr id="12" name="Group 11">
            <a:extLst>
              <a:ext uri="{FF2B5EF4-FFF2-40B4-BE49-F238E27FC236}">
                <a16:creationId xmlns:a16="http://schemas.microsoft.com/office/drawing/2014/main" id="{6B70CF92-4A49-4CDF-9A98-D2358BFD437C}"/>
              </a:ext>
            </a:extLst>
          </p:cNvPr>
          <p:cNvGrpSpPr/>
          <p:nvPr/>
        </p:nvGrpSpPr>
        <p:grpSpPr>
          <a:xfrm>
            <a:off x="3814858" y="1825625"/>
            <a:ext cx="1816534" cy="1816532"/>
            <a:chOff x="3814858" y="1825625"/>
            <a:chExt cx="1816534" cy="1816532"/>
          </a:xfrm>
        </p:grpSpPr>
        <p:pic>
          <p:nvPicPr>
            <p:cNvPr id="18" name="Graphic 17">
              <a:extLst>
                <a:ext uri="{FF2B5EF4-FFF2-40B4-BE49-F238E27FC236}">
                  <a16:creationId xmlns:a16="http://schemas.microsoft.com/office/drawing/2014/main" id="{EB24992F-2938-4A10-BEC0-C9005421F7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4858" y="1825625"/>
              <a:ext cx="1816534" cy="1816532"/>
            </a:xfrm>
            <a:prstGeom prst="rect">
              <a:avLst/>
            </a:prstGeom>
          </p:spPr>
        </p:pic>
        <p:sp>
          <p:nvSpPr>
            <p:cNvPr id="42" name="Rectangle 41">
              <a:extLst>
                <a:ext uri="{FF2B5EF4-FFF2-40B4-BE49-F238E27FC236}">
                  <a16:creationId xmlns:a16="http://schemas.microsoft.com/office/drawing/2014/main" id="{0480B0C7-DF1D-42D6-8ED4-EF1238FDDFF6}"/>
                </a:ext>
              </a:extLst>
            </p:cNvPr>
            <p:cNvSpPr/>
            <p:nvPr/>
          </p:nvSpPr>
          <p:spPr>
            <a:xfrm>
              <a:off x="4000748" y="2175030"/>
              <a:ext cx="1444753" cy="1200329"/>
            </a:xfrm>
            <a:prstGeom prst="rect">
              <a:avLst/>
            </a:prstGeom>
          </p:spPr>
          <p:txBody>
            <a:bodyPr wrap="square">
              <a:spAutoFit/>
            </a:bodyPr>
            <a:lstStyle/>
            <a:p>
              <a:pPr algn="ctr"/>
              <a:r>
                <a:rPr lang="uk-UA" altLang="en-US" dirty="0">
                  <a:solidFill>
                    <a:srgbClr val="333333"/>
                  </a:solidFill>
                  <a:latin typeface="+mn-lt"/>
                  <a:cs typeface="Calibri" panose="020F0502020204030204" pitchFamily="34" charset="0"/>
                </a:rPr>
                <a:t>Не здатні знищувати живі організми</a:t>
              </a:r>
              <a:endParaRPr lang="en-US" dirty="0">
                <a:latin typeface="+mn-lt"/>
              </a:endParaRPr>
            </a:p>
          </p:txBody>
        </p:sp>
      </p:grpSp>
      <p:grpSp>
        <p:nvGrpSpPr>
          <p:cNvPr id="51" name="Group 50">
            <a:extLst>
              <a:ext uri="{FF2B5EF4-FFF2-40B4-BE49-F238E27FC236}">
                <a16:creationId xmlns:a16="http://schemas.microsoft.com/office/drawing/2014/main" id="{617D7B44-E2B2-4382-95F8-E491267506CA}"/>
              </a:ext>
            </a:extLst>
          </p:cNvPr>
          <p:cNvGrpSpPr/>
          <p:nvPr/>
        </p:nvGrpSpPr>
        <p:grpSpPr>
          <a:xfrm>
            <a:off x="1606277" y="4547107"/>
            <a:ext cx="1890713" cy="1890713"/>
            <a:chOff x="1606277" y="4547107"/>
            <a:chExt cx="1890713" cy="1890713"/>
          </a:xfrm>
        </p:grpSpPr>
        <p:pic>
          <p:nvPicPr>
            <p:cNvPr id="15" name="Graphic 14">
              <a:extLst>
                <a:ext uri="{FF2B5EF4-FFF2-40B4-BE49-F238E27FC236}">
                  <a16:creationId xmlns:a16="http://schemas.microsoft.com/office/drawing/2014/main" id="{E8C50E82-3AAE-4E7F-B1A8-8E435E662E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6277" y="4547107"/>
              <a:ext cx="1890713" cy="1890713"/>
            </a:xfrm>
            <a:prstGeom prst="rect">
              <a:avLst/>
            </a:prstGeom>
          </p:spPr>
        </p:pic>
        <p:sp>
          <p:nvSpPr>
            <p:cNvPr id="45" name="Rectangle 1">
              <a:extLst>
                <a:ext uri="{FF2B5EF4-FFF2-40B4-BE49-F238E27FC236}">
                  <a16:creationId xmlns:a16="http://schemas.microsoft.com/office/drawing/2014/main" id="{C7EF6639-2EA4-450E-9EBC-79EB719E016A}"/>
                </a:ext>
              </a:extLst>
            </p:cNvPr>
            <p:cNvSpPr>
              <a:spLocks noChangeArrowheads="1"/>
            </p:cNvSpPr>
            <p:nvPr/>
          </p:nvSpPr>
          <p:spPr bwMode="auto">
            <a:xfrm>
              <a:off x="1636433" y="4875399"/>
              <a:ext cx="18136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en-US" b="0" i="0" u="none" strike="noStrike" cap="none" normalizeH="0" baseline="0" dirty="0">
                  <a:ln>
                    <a:noFill/>
                  </a:ln>
                  <a:solidFill>
                    <a:srgbClr val="333333"/>
                  </a:solidFill>
                  <a:effectLst/>
                  <a:latin typeface="+mn-lt"/>
                  <a:cs typeface="Calibri" panose="020F0502020204030204" pitchFamily="34" charset="0"/>
                </a:rPr>
                <a:t> Тара чи упаковка придатні для переробки</a:t>
              </a:r>
              <a:endParaRPr kumimoji="0" lang="uk-UA" altLang="en-US" b="0" i="0" u="none" strike="noStrike" cap="none" normalizeH="0" baseline="0" dirty="0">
                <a:ln>
                  <a:noFill/>
                </a:ln>
                <a:solidFill>
                  <a:schemeClr val="tx1"/>
                </a:solidFill>
                <a:effectLst/>
                <a:latin typeface="+mn-lt"/>
              </a:endParaRPr>
            </a:p>
          </p:txBody>
        </p:sp>
      </p:grpSp>
      <p:grpSp>
        <p:nvGrpSpPr>
          <p:cNvPr id="11" name="Group 10">
            <a:extLst>
              <a:ext uri="{FF2B5EF4-FFF2-40B4-BE49-F238E27FC236}">
                <a16:creationId xmlns:a16="http://schemas.microsoft.com/office/drawing/2014/main" id="{5F9FB9B3-0C8E-44CB-BC96-62DB26290DFF}"/>
              </a:ext>
            </a:extLst>
          </p:cNvPr>
          <p:cNvGrpSpPr/>
          <p:nvPr/>
        </p:nvGrpSpPr>
        <p:grpSpPr>
          <a:xfrm>
            <a:off x="308327" y="174475"/>
            <a:ext cx="3151811" cy="3045624"/>
            <a:chOff x="308327" y="174475"/>
            <a:chExt cx="3151811" cy="3045624"/>
          </a:xfrm>
        </p:grpSpPr>
        <p:pic>
          <p:nvPicPr>
            <p:cNvPr id="6" name="Graphic 5">
              <a:extLst>
                <a:ext uri="{FF2B5EF4-FFF2-40B4-BE49-F238E27FC236}">
                  <a16:creationId xmlns:a16="http://schemas.microsoft.com/office/drawing/2014/main" id="{C1BCAEBC-BA18-43D8-9025-8469003B3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565" y="174475"/>
              <a:ext cx="3045624" cy="3045624"/>
            </a:xfrm>
            <a:prstGeom prst="rect">
              <a:avLst/>
            </a:prstGeom>
          </p:spPr>
        </p:pic>
        <p:sp>
          <p:nvSpPr>
            <p:cNvPr id="48" name="Rectangle 47">
              <a:extLst>
                <a:ext uri="{FF2B5EF4-FFF2-40B4-BE49-F238E27FC236}">
                  <a16:creationId xmlns:a16="http://schemas.microsoft.com/office/drawing/2014/main" id="{9CE58486-6A7D-4C73-BC40-7845087C4924}"/>
                </a:ext>
              </a:extLst>
            </p:cNvPr>
            <p:cNvSpPr/>
            <p:nvPr/>
          </p:nvSpPr>
          <p:spPr>
            <a:xfrm>
              <a:off x="308327" y="1112702"/>
              <a:ext cx="3151811" cy="1692771"/>
            </a:xfrm>
            <a:prstGeom prst="rect">
              <a:avLst/>
            </a:prstGeom>
          </p:spPr>
          <p:txBody>
            <a:bodyPr wrap="square">
              <a:spAutoFit/>
            </a:bodyPr>
            <a:lstStyle/>
            <a:p>
              <a:pPr lvl="0" algn="ctr"/>
              <a:r>
                <a:rPr lang="uk-UA" altLang="en-US" sz="3200" dirty="0">
                  <a:solidFill>
                    <a:srgbClr val="333333"/>
                  </a:solidFill>
                  <a:latin typeface="+mn-lt"/>
                  <a:cs typeface="Calibri" panose="020F0502020204030204" pitchFamily="34" charset="0"/>
                </a:rPr>
                <a:t>Мийні засоби</a:t>
              </a:r>
            </a:p>
            <a:p>
              <a:pPr lvl="0" algn="ctr"/>
              <a:r>
                <a:rPr lang="uk-UA" altLang="en-US" sz="2400" dirty="0">
                  <a:solidFill>
                    <a:srgbClr val="333333"/>
                  </a:solidFill>
                  <a:latin typeface="+mn-lt"/>
                  <a:cs typeface="Calibri" panose="020F0502020204030204" pitchFamily="34" charset="0"/>
                </a:rPr>
                <a:t>(засоби</a:t>
              </a:r>
            </a:p>
            <a:p>
              <a:pPr lvl="0" algn="ctr"/>
              <a:r>
                <a:rPr lang="uk-UA" altLang="en-US" sz="2400" dirty="0">
                  <a:solidFill>
                    <a:srgbClr val="333333"/>
                  </a:solidFill>
                  <a:latin typeface="+mn-lt"/>
                  <a:cs typeface="Calibri" panose="020F0502020204030204" pitchFamily="34" charset="0"/>
                </a:rPr>
                <a:t>для прання</a:t>
              </a:r>
            </a:p>
            <a:p>
              <a:pPr lvl="0" algn="ctr"/>
              <a:r>
                <a:rPr lang="uk-UA" altLang="en-US" sz="2400" dirty="0">
                  <a:solidFill>
                    <a:srgbClr val="333333"/>
                  </a:solidFill>
                  <a:latin typeface="+mn-lt"/>
                  <a:cs typeface="Calibri" panose="020F0502020204030204" pitchFamily="34" charset="0"/>
                </a:rPr>
                <a:t>і миття)</a:t>
              </a:r>
              <a:endParaRPr lang="uk-UA" altLang="en-US" sz="2400" dirty="0">
                <a:latin typeface="+mn-lt"/>
              </a:endParaRPr>
            </a:p>
          </p:txBody>
        </p:sp>
      </p:grpSp>
      <p:pic>
        <p:nvPicPr>
          <p:cNvPr id="64" name="Picture 63" descr="A picture containing toiletry, bottle, lotion&#10;&#10;Description automatically generated">
            <a:extLst>
              <a:ext uri="{FF2B5EF4-FFF2-40B4-BE49-F238E27FC236}">
                <a16:creationId xmlns:a16="http://schemas.microsoft.com/office/drawing/2014/main" id="{33FF6964-50AC-4366-A6D4-83E3254E85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68268" y="2946477"/>
            <a:ext cx="2154188" cy="3708268"/>
          </a:xfrm>
          <a:prstGeom prst="rect">
            <a:avLst/>
          </a:prstGeom>
        </p:spPr>
      </p:pic>
      <p:pic>
        <p:nvPicPr>
          <p:cNvPr id="65" name="Picture 64" descr="A close up of a sign&#10;&#10;Description automatically generated">
            <a:extLst>
              <a:ext uri="{FF2B5EF4-FFF2-40B4-BE49-F238E27FC236}">
                <a16:creationId xmlns:a16="http://schemas.microsoft.com/office/drawing/2014/main" id="{0AF9F1F3-FCCA-4193-8D53-1C285B0FF6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18682" y="974701"/>
            <a:ext cx="1878817" cy="2187612"/>
          </a:xfrm>
          <a:prstGeom prst="rect">
            <a:avLst/>
          </a:prstGeom>
        </p:spPr>
      </p:pic>
    </p:spTree>
    <p:extLst>
      <p:ext uri="{BB962C8B-B14F-4D97-AF65-F5344CB8AC3E}">
        <p14:creationId xmlns:p14="http://schemas.microsoft.com/office/powerpoint/2010/main" val="394624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50"/>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8284029" y="2170410"/>
            <a:ext cx="859972"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892151A2-F035-4598-8209-91D305BA4A40}"/>
              </a:ext>
            </a:extLst>
          </p:cNvPr>
          <p:cNvPicPr>
            <a:picLocks noChangeAspect="1"/>
          </p:cNvPicPr>
          <p:nvPr/>
        </p:nvPicPr>
        <p:blipFill>
          <a:blip r:embed="rId2"/>
          <a:stretch>
            <a:fillRect/>
          </a:stretch>
        </p:blipFill>
        <p:spPr>
          <a:xfrm>
            <a:off x="410099" y="279577"/>
            <a:ext cx="11013237" cy="6298845"/>
          </a:xfrm>
          <a:prstGeom prst="rect">
            <a:avLst/>
          </a:prstGeom>
        </p:spPr>
      </p:pic>
      <p:pic>
        <p:nvPicPr>
          <p:cNvPr id="10" name="Рисунок 9">
            <a:extLst>
              <a:ext uri="{FF2B5EF4-FFF2-40B4-BE49-F238E27FC236}">
                <a16:creationId xmlns:a16="http://schemas.microsoft.com/office/drawing/2014/main" id="{2F24B861-6656-4A97-B164-B4ED1984EF9E}"/>
              </a:ext>
            </a:extLst>
          </p:cNvPr>
          <p:cNvPicPr>
            <a:picLocks noChangeAspect="1"/>
          </p:cNvPicPr>
          <p:nvPr/>
        </p:nvPicPr>
        <p:blipFill>
          <a:blip r:embed="rId3"/>
          <a:stretch>
            <a:fillRect/>
          </a:stretch>
        </p:blipFill>
        <p:spPr>
          <a:xfrm>
            <a:off x="9268720" y="1476930"/>
            <a:ext cx="2004118" cy="2072440"/>
          </a:xfrm>
          <a:prstGeom prst="rect">
            <a:avLst/>
          </a:prstGeom>
        </p:spPr>
      </p:pic>
    </p:spTree>
    <p:extLst>
      <p:ext uri="{BB962C8B-B14F-4D97-AF65-F5344CB8AC3E}">
        <p14:creationId xmlns:p14="http://schemas.microsoft.com/office/powerpoint/2010/main" val="3412594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988828" y="564654"/>
            <a:ext cx="10030045" cy="400110"/>
          </a:xfrm>
          <a:prstGeom prst="rect">
            <a:avLst/>
          </a:prstGeom>
          <a:solidFill>
            <a:srgbClr val="178D66"/>
          </a:solidFill>
        </p:spPr>
        <p:txBody>
          <a:bodyPr wrap="square">
            <a:spAutoFit/>
          </a:bodyPr>
          <a:lstStyle/>
          <a:p>
            <a:r>
              <a:rPr lang="uk-UA" sz="2000" b="1" kern="100" dirty="0">
                <a:solidFill>
                  <a:schemeClr val="bg1"/>
                </a:solidFill>
                <a:latin typeface="+mn-lt"/>
                <a:ea typeface="SimSun" panose="02010600030101010101" pitchFamily="2" charset="-122"/>
              </a:rPr>
              <a:t>Інформація про технічні, якісні та кількісні</a:t>
            </a:r>
            <a:r>
              <a:rPr lang="uk-UA" sz="2000" b="1" kern="100" dirty="0">
                <a:solidFill>
                  <a:schemeClr val="bg1"/>
                </a:solidFill>
                <a:latin typeface="+mn-lt"/>
                <a:ea typeface="Times New Roman" panose="02020603050405020304" pitchFamily="18" charset="0"/>
              </a:rPr>
              <a:t> </a:t>
            </a:r>
            <a:r>
              <a:rPr lang="uk-UA" sz="2000" b="1" kern="100" dirty="0">
                <a:solidFill>
                  <a:schemeClr val="bg1"/>
                </a:solidFill>
                <a:latin typeface="+mn-lt"/>
                <a:ea typeface="SimSun" panose="02010600030101010101" pitchFamily="2" charset="-122"/>
              </a:rPr>
              <a:t>характеристики предмета закупівлі</a:t>
            </a:r>
            <a:endParaRPr lang="uk-UA" sz="2000" b="1" dirty="0">
              <a:solidFill>
                <a:schemeClr val="bg1"/>
              </a:solidFill>
              <a:latin typeface="+mn-lt"/>
            </a:endParaRPr>
          </a:p>
        </p:txBody>
      </p:sp>
      <p:sp>
        <p:nvSpPr>
          <p:cNvPr id="6" name="Прямоугольник 5"/>
          <p:cNvSpPr/>
          <p:nvPr/>
        </p:nvSpPr>
        <p:spPr>
          <a:xfrm>
            <a:off x="988828" y="1188470"/>
            <a:ext cx="10143460" cy="3241913"/>
          </a:xfrm>
          <a:prstGeom prst="rect">
            <a:avLst/>
          </a:prstGeom>
          <a:solidFill>
            <a:schemeClr val="bg1"/>
          </a:solidFill>
        </p:spPr>
        <p:txBody>
          <a:bodyPr wrap="square">
            <a:spAutoFit/>
          </a:bodyPr>
          <a:lstStyle/>
          <a:p>
            <a:r>
              <a:rPr lang="uk-UA" b="1" dirty="0"/>
              <a:t>Вимога</a:t>
            </a:r>
          </a:p>
          <a:p>
            <a:pPr algn="just"/>
            <a:r>
              <a:rPr lang="ru-UA" sz="1800" dirty="0">
                <a:effectLst/>
                <a:ea typeface="Times New Roman" panose="02020603050405020304" pitchFamily="18" charset="0"/>
              </a:rPr>
              <a:t>М</a:t>
            </a:r>
            <a:r>
              <a:rPr lang="uk-UA" sz="1800" dirty="0" err="1">
                <a:effectLst/>
                <a:ea typeface="Times New Roman" panose="02020603050405020304" pitchFamily="18" charset="0"/>
              </a:rPr>
              <a:t>еблі</a:t>
            </a:r>
            <a:r>
              <a:rPr lang="uk-UA" sz="1800" dirty="0">
                <a:effectLst/>
                <a:ea typeface="Times New Roman" panose="02020603050405020304" pitchFamily="18" charset="0"/>
              </a:rPr>
              <a:t> згідно з специфікацією відповідають вимогам екологічних критеріїв що встановлені стандартом екологічного маркування для меблів, матеріалів для підлоги та іншої продукції з деревини згідно з ДСТУ ISO 14024:2018 або еквіваленту цього стандарту (ISO 14024:2018, EN ISO 14024:2018).</a:t>
            </a:r>
            <a:endParaRPr lang="uk-UA" sz="1800" dirty="0">
              <a:solidFill>
                <a:srgbClr val="212529"/>
              </a:solidFill>
              <a:effectLst/>
              <a:ea typeface="Times New Roman" panose="02020603050405020304" pitchFamily="18" charset="0"/>
            </a:endParaRPr>
          </a:p>
          <a:p>
            <a:pPr algn="just"/>
            <a:endParaRPr lang="en-US" sz="1800" dirty="0">
              <a:effectLst/>
              <a:ea typeface="Times New Roman" panose="02020603050405020304" pitchFamily="18" charset="0"/>
            </a:endParaRPr>
          </a:p>
          <a:p>
            <a:pPr algn="just">
              <a:spcAft>
                <a:spcPts val="800"/>
              </a:spcAft>
            </a:pPr>
            <a:r>
              <a:rPr lang="uk-UA" sz="1800" b="1" dirty="0">
                <a:effectLst/>
                <a:ea typeface="Times New Roman" panose="02020603050405020304" pitchFamily="18" charset="0"/>
              </a:rPr>
              <a:t>П</a:t>
            </a:r>
            <a:r>
              <a:rPr lang="uk-UA" b="1" dirty="0">
                <a:ea typeface="Times New Roman" panose="02020603050405020304" pitchFamily="18" charset="0"/>
              </a:rPr>
              <a:t>ідтвердження </a:t>
            </a:r>
            <a:endParaRPr lang="en-US" sz="1800" dirty="0">
              <a:effectLst/>
              <a:ea typeface="Times New Roman" panose="02020603050405020304" pitchFamily="18" charset="0"/>
            </a:endParaRPr>
          </a:p>
          <a:p>
            <a:pPr algn="just"/>
            <a:r>
              <a:rPr lang="uk-UA" dirty="0">
                <a:ea typeface="Times New Roman" panose="02020603050405020304" pitchFamily="18" charset="0"/>
              </a:rPr>
              <a:t>С</a:t>
            </a:r>
            <a:r>
              <a:rPr lang="uk-UA" sz="1800" dirty="0">
                <a:effectLst/>
                <a:ea typeface="Times New Roman" panose="02020603050405020304" pitchFamily="18" charset="0"/>
              </a:rPr>
              <a:t>ертифікат підтвердження відповідності шкільних меблів встановленим екологічним критеріям для меблів, матеріалів для підлоги та іншої продукції з деревини за схемою згідно з ДСТУ ISO 14024:2018 або еквіваленту цього стандарту (ISO 14024:2018, EN ISO 14024:2018), якій виданий акредитованим органом </a:t>
            </a:r>
            <a:r>
              <a:rPr lang="uk-UA" dirty="0"/>
              <a:t> </a:t>
            </a:r>
            <a:endParaRPr lang="ru-RU" dirty="0"/>
          </a:p>
        </p:txBody>
      </p:sp>
      <p:sp>
        <p:nvSpPr>
          <p:cNvPr id="2" name="TextBox 1"/>
          <p:cNvSpPr txBox="1"/>
          <p:nvPr/>
        </p:nvSpPr>
        <p:spPr>
          <a:xfrm>
            <a:off x="1183261" y="4515730"/>
            <a:ext cx="3837654" cy="369332"/>
          </a:xfrm>
          <a:prstGeom prst="rect">
            <a:avLst/>
          </a:prstGeom>
          <a:noFill/>
        </p:spPr>
        <p:txBody>
          <a:bodyPr wrap="none" rtlCol="0">
            <a:spAutoFit/>
          </a:bodyPr>
          <a:lstStyle/>
          <a:p>
            <a:r>
              <a:rPr lang="uk-UA" b="1" dirty="0">
                <a:latin typeface="+mn-lt"/>
              </a:rPr>
              <a:t>Реєстр чинних екологічних критеріїв</a:t>
            </a:r>
            <a:endParaRPr lang="ru-RU" b="1" dirty="0">
              <a:latin typeface="+mn-lt"/>
            </a:endParaRPr>
          </a:p>
        </p:txBody>
      </p:sp>
      <p:sp>
        <p:nvSpPr>
          <p:cNvPr id="7" name="TextBox 6"/>
          <p:cNvSpPr txBox="1"/>
          <p:nvPr/>
        </p:nvSpPr>
        <p:spPr>
          <a:xfrm>
            <a:off x="6726011" y="4561756"/>
            <a:ext cx="3386568" cy="369332"/>
          </a:xfrm>
          <a:prstGeom prst="rect">
            <a:avLst/>
          </a:prstGeom>
          <a:noFill/>
        </p:spPr>
        <p:txBody>
          <a:bodyPr wrap="none" rtlCol="0">
            <a:spAutoFit/>
          </a:bodyPr>
          <a:lstStyle/>
          <a:p>
            <a:r>
              <a:rPr lang="uk-UA" b="1" dirty="0">
                <a:latin typeface="+mn-lt"/>
              </a:rPr>
              <a:t>Реєстр екологічних сертифікатів</a:t>
            </a:r>
            <a:endParaRPr lang="ru-RU" b="1" dirty="0">
              <a:latin typeface="+mn-lt"/>
            </a:endParaRPr>
          </a:p>
        </p:txBody>
      </p:sp>
      <p:pic>
        <p:nvPicPr>
          <p:cNvPr id="8" name="Рисунок 7"/>
          <p:cNvPicPr>
            <a:picLocks noChangeAspect="1"/>
          </p:cNvPicPr>
          <p:nvPr/>
        </p:nvPicPr>
        <p:blipFill>
          <a:blip r:embed="rId2"/>
          <a:stretch>
            <a:fillRect/>
          </a:stretch>
        </p:blipFill>
        <p:spPr>
          <a:xfrm>
            <a:off x="2307090" y="4885062"/>
            <a:ext cx="1589996" cy="1568936"/>
          </a:xfrm>
          <a:prstGeom prst="rect">
            <a:avLst/>
          </a:prstGeom>
        </p:spPr>
      </p:pic>
      <p:pic>
        <p:nvPicPr>
          <p:cNvPr id="9" name="Рисунок 8"/>
          <p:cNvPicPr>
            <a:picLocks noChangeAspect="1"/>
          </p:cNvPicPr>
          <p:nvPr/>
        </p:nvPicPr>
        <p:blipFill>
          <a:blip r:embed="rId3"/>
          <a:stretch>
            <a:fillRect/>
          </a:stretch>
        </p:blipFill>
        <p:spPr>
          <a:xfrm>
            <a:off x="7833633" y="4885062"/>
            <a:ext cx="1563460" cy="1573883"/>
          </a:xfrm>
          <a:prstGeom prst="rect">
            <a:avLst/>
          </a:prstGeom>
        </p:spPr>
      </p:pic>
    </p:spTree>
    <p:extLst>
      <p:ext uri="{BB962C8B-B14F-4D97-AF65-F5344CB8AC3E}">
        <p14:creationId xmlns:p14="http://schemas.microsoft.com/office/powerpoint/2010/main" val="440743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74970" y="336055"/>
            <a:ext cx="10030045" cy="400110"/>
          </a:xfrm>
          <a:prstGeom prst="rect">
            <a:avLst/>
          </a:prstGeom>
          <a:solidFill>
            <a:srgbClr val="178D66"/>
          </a:solidFill>
        </p:spPr>
        <p:txBody>
          <a:bodyPr wrap="square">
            <a:spAutoFit/>
          </a:bodyPr>
          <a:lstStyle/>
          <a:p>
            <a:r>
              <a:rPr lang="uk-UA" sz="2000" b="1" kern="100" dirty="0">
                <a:solidFill>
                  <a:schemeClr val="bg1"/>
                </a:solidFill>
                <a:ea typeface="SimSun" panose="02010600030101010101" pitchFamily="2" charset="-122"/>
              </a:rPr>
              <a:t>Нецінові критерії оцінки</a:t>
            </a:r>
            <a:endParaRPr lang="uk-UA" sz="2000" b="1" dirty="0">
              <a:solidFill>
                <a:schemeClr val="bg1"/>
              </a:solidFill>
              <a:latin typeface="+mn-lt"/>
            </a:endParaRPr>
          </a:p>
        </p:txBody>
      </p:sp>
      <p:sp>
        <p:nvSpPr>
          <p:cNvPr id="6" name="Прямоугольник 5"/>
          <p:cNvSpPr/>
          <p:nvPr/>
        </p:nvSpPr>
        <p:spPr>
          <a:xfrm>
            <a:off x="874970" y="846098"/>
            <a:ext cx="10783630" cy="6011902"/>
          </a:xfrm>
          <a:prstGeom prst="rect">
            <a:avLst/>
          </a:prstGeom>
          <a:solidFill>
            <a:schemeClr val="bg1"/>
          </a:solidFill>
        </p:spPr>
        <p:txBody>
          <a:bodyPr wrap="square">
            <a:spAutoFit/>
          </a:bodyPr>
          <a:lstStyle/>
          <a:p>
            <a:pPr algn="just"/>
            <a:r>
              <a:rPr lang="uk-UA" sz="1800" b="1" dirty="0">
                <a:effectLst/>
                <a:ea typeface="Times New Roman" panose="02020603050405020304" pitchFamily="18" charset="0"/>
              </a:rPr>
              <a:t>Назва критерію оцінки: </a:t>
            </a:r>
            <a:r>
              <a:rPr lang="uk-UA" sz="1800" dirty="0">
                <a:effectLst/>
                <a:ea typeface="Times New Roman" panose="02020603050405020304" pitchFamily="18" charset="0"/>
              </a:rPr>
              <a:t>Меблі згідно з специфікацією відповідають вимогам екологічних критеріїв що встановлені стандартом екологічного маркування для меблів, матеріалів для підлоги та іншої продукції з деревини згідно з ДСТУ ISO 14024:2018 або еквіваленту цього стандарту (ISO 14024:2018, EN ISO 14024:2018).</a:t>
            </a:r>
            <a:endParaRPr lang="en-US" sz="1800" dirty="0">
              <a:effectLst/>
              <a:ea typeface="Times New Roman" panose="02020603050405020304" pitchFamily="18" charset="0"/>
            </a:endParaRPr>
          </a:p>
          <a:p>
            <a:pPr algn="just">
              <a:spcAft>
                <a:spcPts val="800"/>
              </a:spcAft>
            </a:pPr>
            <a:r>
              <a:rPr lang="uk-UA" sz="1800" b="1" dirty="0">
                <a:effectLst/>
                <a:ea typeface="Times New Roman" panose="02020603050405020304" pitchFamily="18" charset="0"/>
              </a:rPr>
              <a:t>Варіанти критерію оцінки:</a:t>
            </a:r>
            <a:endParaRPr lang="en-US" sz="1800" dirty="0">
              <a:effectLst/>
              <a:ea typeface="Times New Roman" panose="02020603050405020304" pitchFamily="18" charset="0"/>
            </a:endParaRPr>
          </a:p>
          <a:p>
            <a:pPr algn="just"/>
            <a:r>
              <a:rPr lang="uk-UA" sz="1800" i="1" dirty="0">
                <a:effectLst/>
                <a:ea typeface="Times New Roman" panose="02020603050405020304" pitchFamily="18" charset="0"/>
              </a:rPr>
              <a:t>Відсутній сертифікат підтвердження відповідності меблів встановленим екологічним критеріям для меблів, матеріалів для підлоги та іншої продукції з деревини за схемою згідно з ДСТУ ISO 14024:2018 або еквіваленту цього стандарту (ISO 14024:2018, EN ISO 14024:2018), якій виданий акредитованим органом – 0%;</a:t>
            </a:r>
            <a:endParaRPr lang="en-US" sz="1800" dirty="0">
              <a:effectLst/>
              <a:ea typeface="Times New Roman" panose="02020603050405020304" pitchFamily="18" charset="0"/>
            </a:endParaRPr>
          </a:p>
          <a:p>
            <a:pPr algn="just"/>
            <a:r>
              <a:rPr lang="uk-UA" sz="1800" i="1" dirty="0">
                <a:effectLst/>
                <a:ea typeface="Times New Roman" panose="02020603050405020304" pitchFamily="18" charset="0"/>
              </a:rPr>
              <a:t> </a:t>
            </a:r>
            <a:endParaRPr lang="en-US" sz="1800" dirty="0">
              <a:effectLst/>
              <a:ea typeface="Times New Roman" panose="02020603050405020304" pitchFamily="18" charset="0"/>
            </a:endParaRPr>
          </a:p>
          <a:p>
            <a:pPr algn="just"/>
            <a:r>
              <a:rPr lang="uk-UA" sz="1800" i="1" dirty="0">
                <a:effectLst/>
                <a:ea typeface="Times New Roman" panose="02020603050405020304" pitchFamily="18" charset="0"/>
              </a:rPr>
              <a:t>На не менш ніж 50% од. меблів за специфікацією  наявний сертифікат підтвердження відповідності шкільних меблів встановленим екологічним критеріям для меблів, матеріалів для підлоги та іншої продукції з деревини за схемою згідно з ДСТУ ISO 14024:2018 або еквіваленту цього стандарту (ISO 14024:2018, EN ISO 14024:2018), якій виданий акредитованим органом та р</a:t>
            </a:r>
            <a:r>
              <a:rPr lang="uk-UA" sz="1800" i="1" dirty="0">
                <a:solidFill>
                  <a:srgbClr val="000000"/>
                </a:solidFill>
                <a:effectLst/>
                <a:ea typeface="Times New Roman" panose="02020603050405020304" pitchFamily="18" charset="0"/>
              </a:rPr>
              <a:t>озрахунок відсотку від загального об’єму поставки шкільних меблів, меблів що мають сертифікат відповідності</a:t>
            </a:r>
            <a:r>
              <a:rPr lang="uk-UA" sz="1800" dirty="0">
                <a:solidFill>
                  <a:srgbClr val="000000"/>
                </a:solidFill>
                <a:effectLst/>
                <a:ea typeface="Times New Roman" panose="02020603050405020304" pitchFamily="18" charset="0"/>
              </a:rPr>
              <a:t> </a:t>
            </a:r>
            <a:r>
              <a:rPr lang="uk-UA" sz="1800" i="1" dirty="0">
                <a:effectLst/>
                <a:ea typeface="Times New Roman" panose="02020603050405020304" pitchFamily="18" charset="0"/>
              </a:rPr>
              <a:t>– 5% </a:t>
            </a:r>
            <a:endParaRPr lang="en-US" sz="1800" dirty="0">
              <a:effectLst/>
              <a:ea typeface="Times New Roman" panose="02020603050405020304" pitchFamily="18" charset="0"/>
            </a:endParaRPr>
          </a:p>
          <a:p>
            <a:pPr algn="just"/>
            <a:r>
              <a:rPr lang="uk-UA" sz="1800" dirty="0">
                <a:effectLst/>
                <a:ea typeface="Times New Roman" panose="02020603050405020304" pitchFamily="18" charset="0"/>
              </a:rPr>
              <a:t> </a:t>
            </a:r>
            <a:endParaRPr lang="en-US" sz="1800" dirty="0">
              <a:effectLst/>
              <a:ea typeface="Times New Roman" panose="02020603050405020304" pitchFamily="18" charset="0"/>
            </a:endParaRPr>
          </a:p>
          <a:p>
            <a:pPr algn="just"/>
            <a:r>
              <a:rPr lang="ru-UA" sz="1800" i="1" dirty="0">
                <a:effectLst/>
                <a:ea typeface="Times New Roman" panose="02020603050405020304" pitchFamily="18" charset="0"/>
              </a:rPr>
              <a:t>Н</a:t>
            </a:r>
            <a:r>
              <a:rPr lang="uk-UA" sz="1800" i="1" dirty="0">
                <a:effectLst/>
                <a:ea typeface="Times New Roman" panose="02020603050405020304" pitchFamily="18" charset="0"/>
              </a:rPr>
              <a:t>а н</a:t>
            </a:r>
            <a:r>
              <a:rPr lang="ru-UA" sz="1800" i="1" dirty="0">
                <a:effectLst/>
                <a:ea typeface="Times New Roman" panose="02020603050405020304" pitchFamily="18" charset="0"/>
              </a:rPr>
              <a:t>е </a:t>
            </a:r>
            <a:r>
              <a:rPr lang="uk-UA" sz="1800" i="1" dirty="0">
                <a:effectLst/>
                <a:ea typeface="Times New Roman" panose="02020603050405020304" pitchFamily="18" charset="0"/>
              </a:rPr>
              <a:t>менш ніж 80% од. меблів за специфікацією  наявний сертифікат підтвердження відповідності шкільних меблів встановленим екологічним критеріям для меблів, матеріалів для підлоги та іншої продукції з деревини за схемою згідно з ДСТУ ISO 14024:2018 або еквіваленту цього стандарту (ISO 14024:2018, EN ISO 14024:2018), якій виданий акредитованим органом та р</a:t>
            </a:r>
            <a:r>
              <a:rPr lang="uk-UA" sz="1800" i="1" dirty="0">
                <a:solidFill>
                  <a:srgbClr val="000000"/>
                </a:solidFill>
                <a:effectLst/>
                <a:ea typeface="Times New Roman" panose="02020603050405020304" pitchFamily="18" charset="0"/>
              </a:rPr>
              <a:t>озрахунок відсотку від загального об’єму поставки шкільних меблів, меблів що мають сертифікат відповідності</a:t>
            </a:r>
            <a:r>
              <a:rPr lang="uk-UA" sz="1800" i="1" dirty="0">
                <a:effectLst/>
                <a:ea typeface="Times New Roman" panose="02020603050405020304" pitchFamily="18" charset="0"/>
              </a:rPr>
              <a:t> – </a:t>
            </a:r>
            <a:r>
              <a:rPr lang="ru-UA" sz="1800" i="1" dirty="0">
                <a:effectLst/>
                <a:ea typeface="Times New Roman" panose="02020603050405020304" pitchFamily="18" charset="0"/>
              </a:rPr>
              <a:t>10</a:t>
            </a:r>
            <a:r>
              <a:rPr lang="uk-UA" sz="1800" i="1" dirty="0">
                <a:effectLst/>
                <a:ea typeface="Times New Roman" panose="02020603050405020304" pitchFamily="18" charset="0"/>
              </a:rPr>
              <a:t>%.</a:t>
            </a:r>
            <a:r>
              <a:rPr lang="uk-UA"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8825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7269" name="AutoShape 5"/>
          <p:cNvSpPr>
            <a:spLocks noChangeArrowheads="1"/>
          </p:cNvSpPr>
          <p:nvPr/>
        </p:nvSpPr>
        <p:spPr bwMode="auto">
          <a:xfrm>
            <a:off x="8401051" y="1590252"/>
            <a:ext cx="220462" cy="580817"/>
          </a:xfrm>
          <a:prstGeom prst="leftArrow">
            <a:avLst>
              <a:gd name="adj1" fmla="val 50000"/>
              <a:gd name="adj2" fmla="val 3333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ru-RU" sz="1300"/>
          </a:p>
        </p:txBody>
      </p:sp>
      <p:pic>
        <p:nvPicPr>
          <p:cNvPr id="61443"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8433" y="363992"/>
            <a:ext cx="4488108" cy="618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3"/>
          <a:stretch>
            <a:fillRect/>
          </a:stretch>
        </p:blipFill>
        <p:spPr>
          <a:xfrm>
            <a:off x="6875688" y="363992"/>
            <a:ext cx="4428939" cy="6317420"/>
          </a:xfrm>
          <a:prstGeom prst="rect">
            <a:avLst/>
          </a:prstGeom>
          <a:ln>
            <a:solidFill>
              <a:schemeClr val="accent6">
                <a:lumMod val="50000"/>
              </a:schemeClr>
            </a:solidFill>
          </a:ln>
        </p:spPr>
      </p:pic>
      <p:pic>
        <p:nvPicPr>
          <p:cNvPr id="8" name="Picture 2" descr="http://qrcoder.ru/code/?https%3A%2F%2Fmenr.gov.ua%2Fcontent%2Fekologichne-markuvannya2.html&amp;4&amp;0">
            <a:extLst>
              <a:ext uri="{FF2B5EF4-FFF2-40B4-BE49-F238E27FC236}">
                <a16:creationId xmlns:a16="http://schemas.microsoft.com/office/drawing/2014/main" id="{E6260C4F-CA63-433E-B875-C6DA99AD1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608" y="2040441"/>
            <a:ext cx="1933014" cy="193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51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34" y="406401"/>
            <a:ext cx="3816351" cy="262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AutoShape 6" descr="Картинки по запросу tco ecolabel"/>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
        <p:nvSpPr>
          <p:cNvPr id="57348" name="AutoShape 8" descr="Картинки по запросу tco ecolabel"/>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
        <p:nvSpPr>
          <p:cNvPr id="57349" name="AutoShape 10" descr="Картинки по запросу tco ecolabel"/>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pic>
        <p:nvPicPr>
          <p:cNvPr id="57350" name="Picture 11" descr="siegel-lap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034" y="1716618"/>
            <a:ext cx="6415617" cy="300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12"/>
          <p:cNvSpPr>
            <a:spLocks noChangeArrowheads="1"/>
          </p:cNvSpPr>
          <p:nvPr/>
        </p:nvSpPr>
        <p:spPr bwMode="auto">
          <a:xfrm>
            <a:off x="611717" y="3052233"/>
            <a:ext cx="4392083" cy="19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r>
              <a:rPr lang="uk-UA" altLang="ru-RU" sz="1733" dirty="0">
                <a:latin typeface="+mn-lt"/>
              </a:rPr>
              <a:t>Ергономіка</a:t>
            </a:r>
          </a:p>
          <a:p>
            <a:pPr defTabSz="1219170" eaLnBrk="1" hangingPunct="1"/>
            <a:endParaRPr lang="uk-UA" altLang="ru-RU" sz="1733" dirty="0">
              <a:latin typeface="+mn-lt"/>
            </a:endParaRPr>
          </a:p>
          <a:p>
            <a:pPr defTabSz="1219170" eaLnBrk="1" hangingPunct="1"/>
            <a:r>
              <a:rPr lang="uk-UA" altLang="ru-RU" sz="1733" dirty="0">
                <a:latin typeface="+mn-lt"/>
              </a:rPr>
              <a:t>Емісії</a:t>
            </a:r>
          </a:p>
          <a:p>
            <a:pPr defTabSz="1219170" eaLnBrk="1" hangingPunct="1"/>
            <a:endParaRPr lang="uk-UA" altLang="ru-RU" sz="1733" dirty="0">
              <a:latin typeface="+mn-lt"/>
            </a:endParaRPr>
          </a:p>
          <a:p>
            <a:pPr defTabSz="1219170" eaLnBrk="1" hangingPunct="1"/>
            <a:r>
              <a:rPr lang="uk-UA" altLang="ru-RU" sz="1733" dirty="0">
                <a:latin typeface="+mn-lt"/>
              </a:rPr>
              <a:t>Енергія</a:t>
            </a:r>
          </a:p>
          <a:p>
            <a:pPr defTabSz="1219170" eaLnBrk="1" hangingPunct="1"/>
            <a:endParaRPr lang="uk-UA" altLang="ru-RU" sz="1733" dirty="0">
              <a:latin typeface="+mn-lt"/>
            </a:endParaRPr>
          </a:p>
          <a:p>
            <a:pPr defTabSz="1219170" eaLnBrk="1" hangingPunct="1"/>
            <a:r>
              <a:rPr lang="uk-UA" altLang="ru-RU" sz="1733" dirty="0">
                <a:latin typeface="+mn-lt"/>
              </a:rPr>
              <a:t>Екологія</a:t>
            </a:r>
          </a:p>
        </p:txBody>
      </p:sp>
      <p:sp>
        <p:nvSpPr>
          <p:cNvPr id="57352" name="Text Box 13"/>
          <p:cNvSpPr txBox="1">
            <a:spLocks noChangeArrowheads="1"/>
          </p:cNvSpPr>
          <p:nvPr/>
        </p:nvSpPr>
        <p:spPr bwMode="auto">
          <a:xfrm>
            <a:off x="5615518" y="579967"/>
            <a:ext cx="4095929" cy="89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r>
              <a:rPr lang="ru-RU" altLang="ru-RU" sz="1733"/>
              <a:t>Про</a:t>
            </a:r>
            <a:r>
              <a:rPr lang="uk-UA" altLang="ru-RU" sz="1733"/>
              <a:t>фспілка Шведської Конфедерації </a:t>
            </a:r>
            <a:endParaRPr lang="ru-RU" altLang="ru-RU" sz="1733"/>
          </a:p>
          <a:p>
            <a:pPr defTabSz="1219170" eaLnBrk="1" hangingPunct="1"/>
            <a:endParaRPr lang="ru-RU" altLang="ru-RU" sz="1733" i="1"/>
          </a:p>
          <a:p>
            <a:pPr defTabSz="1219170" eaLnBrk="1" hangingPunct="1"/>
            <a:r>
              <a:rPr lang="ru-RU" altLang="ru-RU" sz="1733" i="1"/>
              <a:t>Tjänstemännens Centralorganisation</a:t>
            </a:r>
            <a:endParaRPr lang="ru-RU" altLang="ru-RU" sz="1733"/>
          </a:p>
        </p:txBody>
      </p:sp>
      <p:sp>
        <p:nvSpPr>
          <p:cNvPr id="57353" name="Прямоугольник 2"/>
          <p:cNvSpPr>
            <a:spLocks noChangeArrowheads="1"/>
          </p:cNvSpPr>
          <p:nvPr/>
        </p:nvSpPr>
        <p:spPr bwMode="auto">
          <a:xfrm>
            <a:off x="5293784" y="5069417"/>
            <a:ext cx="6096000"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dirty="0" err="1">
                <a:latin typeface="+mn-lt"/>
              </a:rPr>
              <a:t>Ергономіка</a:t>
            </a:r>
            <a:r>
              <a:rPr lang="ru-RU" altLang="ru-RU" dirty="0">
                <a:latin typeface="+mn-lt"/>
              </a:rPr>
              <a:t> дисплея і </a:t>
            </a:r>
            <a:r>
              <a:rPr lang="ru-RU" altLang="ru-RU" dirty="0" err="1">
                <a:latin typeface="+mn-lt"/>
              </a:rPr>
              <a:t>робочого</a:t>
            </a:r>
            <a:r>
              <a:rPr lang="ru-RU" altLang="ru-RU" dirty="0">
                <a:latin typeface="+mn-lt"/>
              </a:rPr>
              <a:t> </a:t>
            </a:r>
            <a:r>
              <a:rPr lang="ru-RU" altLang="ru-RU" dirty="0" err="1">
                <a:latin typeface="+mn-lt"/>
              </a:rPr>
              <a:t>місця</a:t>
            </a:r>
            <a:r>
              <a:rPr lang="ru-RU" altLang="ru-RU" dirty="0">
                <a:latin typeface="+mn-lt"/>
              </a:rPr>
              <a:t>, </a:t>
            </a:r>
            <a:r>
              <a:rPr lang="ru-RU" altLang="ru-RU" dirty="0" err="1">
                <a:latin typeface="+mn-lt"/>
              </a:rPr>
              <a:t>електромагнітні</a:t>
            </a:r>
            <a:r>
              <a:rPr lang="ru-RU" altLang="ru-RU" dirty="0">
                <a:latin typeface="+mn-lt"/>
              </a:rPr>
              <a:t> </a:t>
            </a:r>
            <a:r>
              <a:rPr lang="ru-RU" altLang="ru-RU" dirty="0" err="1">
                <a:latin typeface="+mn-lt"/>
              </a:rPr>
              <a:t>випромінювання</a:t>
            </a:r>
            <a:r>
              <a:rPr lang="ru-RU" altLang="ru-RU" dirty="0">
                <a:latin typeface="+mn-lt"/>
              </a:rPr>
              <a:t>, </a:t>
            </a:r>
            <a:r>
              <a:rPr lang="ru-RU" altLang="ru-RU" dirty="0" err="1">
                <a:latin typeface="+mn-lt"/>
              </a:rPr>
              <a:t>акустичний</a:t>
            </a:r>
            <a:r>
              <a:rPr lang="ru-RU" altLang="ru-RU" dirty="0">
                <a:latin typeface="+mn-lt"/>
              </a:rPr>
              <a:t> шум, </a:t>
            </a:r>
            <a:r>
              <a:rPr lang="ru-RU" altLang="ru-RU" dirty="0" err="1">
                <a:latin typeface="+mn-lt"/>
              </a:rPr>
              <a:t>електробезпека</a:t>
            </a:r>
            <a:r>
              <a:rPr lang="ru-RU" altLang="ru-RU" dirty="0">
                <a:latin typeface="+mn-lt"/>
              </a:rPr>
              <a:t>, </a:t>
            </a:r>
            <a:r>
              <a:rPr lang="ru-RU" altLang="ru-RU" dirty="0" err="1">
                <a:latin typeface="+mn-lt"/>
              </a:rPr>
              <a:t>екологічність</a:t>
            </a:r>
            <a:r>
              <a:rPr lang="ru-RU" altLang="ru-RU" dirty="0">
                <a:latin typeface="+mn-lt"/>
              </a:rPr>
              <a:t> </a:t>
            </a:r>
            <a:r>
              <a:rPr lang="ru-RU" altLang="ru-RU" dirty="0" err="1">
                <a:latin typeface="+mn-lt"/>
              </a:rPr>
              <a:t>матеріалів</a:t>
            </a:r>
            <a:r>
              <a:rPr lang="ru-RU" altLang="ru-RU" dirty="0">
                <a:latin typeface="+mn-lt"/>
              </a:rPr>
              <a:t>, </a:t>
            </a:r>
            <a:r>
              <a:rPr lang="ru-RU" altLang="ru-RU" dirty="0" err="1">
                <a:latin typeface="+mn-lt"/>
              </a:rPr>
              <a:t>енергоефективність</a:t>
            </a:r>
            <a:r>
              <a:rPr lang="ru-RU" altLang="ru-RU" dirty="0">
                <a:latin typeface="+mn-lt"/>
              </a:rPr>
              <a:t>.</a:t>
            </a:r>
          </a:p>
        </p:txBody>
      </p:sp>
      <p:pic>
        <p:nvPicPr>
          <p:cNvPr id="2" name="Рисунок 1"/>
          <p:cNvPicPr>
            <a:picLocks noChangeAspect="1"/>
          </p:cNvPicPr>
          <p:nvPr/>
        </p:nvPicPr>
        <p:blipFill>
          <a:blip r:embed="rId5"/>
          <a:stretch>
            <a:fillRect/>
          </a:stretch>
        </p:blipFill>
        <p:spPr>
          <a:xfrm>
            <a:off x="0" y="5401583"/>
            <a:ext cx="4796246" cy="999218"/>
          </a:xfrm>
          <a:prstGeom prst="rect">
            <a:avLst/>
          </a:prstGeom>
        </p:spPr>
      </p:pic>
    </p:spTree>
    <p:extLst>
      <p:ext uri="{BB962C8B-B14F-4D97-AF65-F5344CB8AC3E}">
        <p14:creationId xmlns:p14="http://schemas.microsoft.com/office/powerpoint/2010/main" val="23525550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660091" y="594063"/>
            <a:ext cx="4140510" cy="923330"/>
          </a:xfrm>
          <a:prstGeom prst="rect">
            <a:avLst/>
          </a:prstGeom>
          <a:noFill/>
        </p:spPr>
        <p:txBody>
          <a:bodyPr wrap="square" rtlCol="0">
            <a:spAutoFit/>
          </a:bodyPr>
          <a:lstStyle/>
          <a:p>
            <a:r>
              <a:rPr lang="uk-UA" b="1" dirty="0">
                <a:latin typeface="+mn-lt"/>
              </a:rPr>
              <a:t>Офісний папір, меблі, покриття для підлоги та інша  продукція з </a:t>
            </a:r>
            <a:r>
              <a:rPr lang="uk-UA" b="1" dirty="0" err="1">
                <a:latin typeface="+mn-lt"/>
              </a:rPr>
              <a:t>лісоматералів</a:t>
            </a:r>
            <a:endParaRPr lang="uk-UA" b="1" dirty="0">
              <a:latin typeface="+mn-lt"/>
            </a:endParaRPr>
          </a:p>
        </p:txBody>
      </p:sp>
      <p:sp>
        <p:nvSpPr>
          <p:cNvPr id="14" name="AutoShape 4" descr="SVG &gt; знаки логотип переработка - Свободное изображение и значок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46" name="Picture 2" descr="https://cdn.recyclemag.ru/content/5/56bcabba1edc5b752ee4cffd624e24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378" y="774139"/>
            <a:ext cx="6747782" cy="33738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60090" y="1485310"/>
            <a:ext cx="4455288" cy="2862322"/>
          </a:xfrm>
          <a:prstGeom prst="rect">
            <a:avLst/>
          </a:prstGeom>
        </p:spPr>
        <p:txBody>
          <a:bodyPr wrap="square">
            <a:spAutoFit/>
          </a:bodyPr>
          <a:lstStyle/>
          <a:p>
            <a:r>
              <a:rPr lang="uk-UA" b="1" dirty="0">
                <a:latin typeface="+mn-lt"/>
              </a:rPr>
              <a:t>FSC</a:t>
            </a:r>
            <a:r>
              <a:rPr lang="uk-UA" dirty="0">
                <a:latin typeface="+mn-lt"/>
              </a:rPr>
              <a:t> (</a:t>
            </a:r>
            <a:r>
              <a:rPr lang="uk-UA" dirty="0" err="1">
                <a:latin typeface="+mn-lt"/>
              </a:rPr>
              <a:t>Forest</a:t>
            </a:r>
            <a:r>
              <a:rPr lang="uk-UA" dirty="0">
                <a:latin typeface="+mn-lt"/>
              </a:rPr>
              <a:t> </a:t>
            </a:r>
            <a:r>
              <a:rPr lang="uk-UA" dirty="0" err="1">
                <a:latin typeface="+mn-lt"/>
              </a:rPr>
              <a:t>Stewardship</a:t>
            </a:r>
            <a:r>
              <a:rPr lang="uk-UA" dirty="0">
                <a:latin typeface="+mn-lt"/>
              </a:rPr>
              <a:t> </a:t>
            </a:r>
            <a:r>
              <a:rPr lang="uk-UA" dirty="0" err="1">
                <a:latin typeface="+mn-lt"/>
              </a:rPr>
              <a:t>Council</a:t>
            </a:r>
            <a:r>
              <a:rPr lang="uk-UA" dirty="0">
                <a:latin typeface="+mn-lt"/>
              </a:rPr>
              <a:t>, Лісова опікунська рада) створена у  1990 році.</a:t>
            </a:r>
          </a:p>
          <a:p>
            <a:endParaRPr lang="uk-UA" dirty="0">
              <a:latin typeface="+mn-lt"/>
            </a:endParaRPr>
          </a:p>
          <a:p>
            <a:r>
              <a:rPr lang="uk-UA" dirty="0">
                <a:latin typeface="+mn-lt"/>
              </a:rPr>
              <a:t>Перший сертифікат виданий у 1993.</a:t>
            </a:r>
          </a:p>
          <a:p>
            <a:endParaRPr lang="uk-UA" dirty="0">
              <a:latin typeface="+mn-lt"/>
            </a:endParaRPr>
          </a:p>
          <a:p>
            <a:r>
              <a:rPr lang="uk-UA" dirty="0">
                <a:latin typeface="+mn-lt"/>
              </a:rPr>
              <a:t>Після 20 років FSC перетворився на найбільшу сертифікаційну систему: її офіси є майже 40 країнах, сертифіковані ліси - в 79 країнах, сертифіковані компанії працюють в 112 країнах.</a:t>
            </a:r>
          </a:p>
        </p:txBody>
      </p:sp>
      <p:sp>
        <p:nvSpPr>
          <p:cNvPr id="3" name="Прямоугольник 2"/>
          <p:cNvSpPr/>
          <p:nvPr/>
        </p:nvSpPr>
        <p:spPr>
          <a:xfrm>
            <a:off x="660090" y="4619728"/>
            <a:ext cx="10465110" cy="1200329"/>
          </a:xfrm>
          <a:prstGeom prst="rect">
            <a:avLst/>
          </a:prstGeom>
        </p:spPr>
        <p:txBody>
          <a:bodyPr wrap="square">
            <a:spAutoFit/>
          </a:bodyPr>
          <a:lstStyle/>
          <a:p>
            <a:r>
              <a:rPr lang="uk-UA" dirty="0">
                <a:latin typeface="+mn-lt"/>
              </a:rPr>
              <a:t>Сертифікат видається на 5 років з можливістю пролонгації, раз на рік проходить контрольний аудит. Система FSC відкрита, існує механізм подання та розгляду скарг. Можливий і позаплановий аудит - якщо в орган по сертифікації надходить сигнал про порушення з боку компанії, - і припинення дії сертифіката (на період припинення компанії заборонено продавати що-небудь з FSC-заявою).</a:t>
            </a:r>
          </a:p>
        </p:txBody>
      </p:sp>
    </p:spTree>
    <p:extLst>
      <p:ext uri="{BB962C8B-B14F-4D97-AF65-F5344CB8AC3E}">
        <p14:creationId xmlns:p14="http://schemas.microsoft.com/office/powerpoint/2010/main" val="1752051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4" descr="Ужгородський лісгосп» отримав міжнародний сертифікат FSC – Наше житт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111" y="883557"/>
            <a:ext cx="4650829" cy="49403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279626" y="883557"/>
            <a:ext cx="6562413" cy="5042352"/>
          </a:xfrm>
          <a:prstGeom prst="rect">
            <a:avLst/>
          </a:prstGeom>
        </p:spPr>
      </p:pic>
      <p:pic>
        <p:nvPicPr>
          <p:cNvPr id="5" name="Рисунок 4"/>
          <p:cNvPicPr>
            <a:picLocks noChangeAspect="1"/>
          </p:cNvPicPr>
          <p:nvPr/>
        </p:nvPicPr>
        <p:blipFill>
          <a:blip r:embed="rId4"/>
          <a:stretch>
            <a:fillRect/>
          </a:stretch>
        </p:blipFill>
        <p:spPr>
          <a:xfrm>
            <a:off x="5953125" y="1338262"/>
            <a:ext cx="1504950" cy="1438275"/>
          </a:xfrm>
          <a:prstGeom prst="rect">
            <a:avLst/>
          </a:prstGeom>
        </p:spPr>
      </p:pic>
    </p:spTree>
    <p:extLst>
      <p:ext uri="{BB962C8B-B14F-4D97-AF65-F5344CB8AC3E}">
        <p14:creationId xmlns:p14="http://schemas.microsoft.com/office/powerpoint/2010/main" val="291790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id="{4765F91F-8331-45AF-97F5-409FB24F138C}"/>
              </a:ext>
            </a:extLst>
          </p:cNvPr>
          <p:cNvSpPr>
            <a:spLocks noGrp="1"/>
          </p:cNvSpPr>
          <p:nvPr>
            <p:ph idx="1"/>
          </p:nvPr>
        </p:nvSpPr>
        <p:spPr/>
        <p:txBody>
          <a:bodyPr/>
          <a:lstStyle/>
          <a:p>
            <a:endParaRPr lang="uk-UA"/>
          </a:p>
        </p:txBody>
      </p:sp>
      <p:sp>
        <p:nvSpPr>
          <p:cNvPr id="6" name="Заголовок 5">
            <a:extLst>
              <a:ext uri="{FF2B5EF4-FFF2-40B4-BE49-F238E27FC236}">
                <a16:creationId xmlns:a16="http://schemas.microsoft.com/office/drawing/2014/main" id="{2D4C9C11-B429-4FBD-9B38-AB819DF8D07F}"/>
              </a:ext>
            </a:extLst>
          </p:cNvPr>
          <p:cNvSpPr>
            <a:spLocks noGrp="1"/>
          </p:cNvSpPr>
          <p:nvPr>
            <p:ph type="title"/>
          </p:nvPr>
        </p:nvSpPr>
        <p:spPr/>
        <p:txBody>
          <a:bodyPr/>
          <a:lstStyle/>
          <a:p>
            <a:endParaRPr lang="uk-UA"/>
          </a:p>
        </p:txBody>
      </p:sp>
      <p:pic>
        <p:nvPicPr>
          <p:cNvPr id="8" name="Рисунок 7">
            <a:extLst>
              <a:ext uri="{FF2B5EF4-FFF2-40B4-BE49-F238E27FC236}">
                <a16:creationId xmlns:a16="http://schemas.microsoft.com/office/drawing/2014/main" id="{A1F69A5E-F726-46BF-8188-058086D9956E}"/>
              </a:ext>
            </a:extLst>
          </p:cNvPr>
          <p:cNvPicPr>
            <a:picLocks noChangeAspect="1"/>
          </p:cNvPicPr>
          <p:nvPr/>
        </p:nvPicPr>
        <p:blipFill>
          <a:blip r:embed="rId2"/>
          <a:stretch>
            <a:fillRect/>
          </a:stretch>
        </p:blipFill>
        <p:spPr>
          <a:xfrm>
            <a:off x="585019" y="238115"/>
            <a:ext cx="10997381" cy="6178304"/>
          </a:xfrm>
          <a:prstGeom prst="rect">
            <a:avLst/>
          </a:prstGeom>
        </p:spPr>
      </p:pic>
      <p:pic>
        <p:nvPicPr>
          <p:cNvPr id="4" name="Рисунок 3">
            <a:extLst>
              <a:ext uri="{FF2B5EF4-FFF2-40B4-BE49-F238E27FC236}">
                <a16:creationId xmlns:a16="http://schemas.microsoft.com/office/drawing/2014/main" id="{3C911528-E3BA-4B83-AC4D-ABF299377599}"/>
              </a:ext>
            </a:extLst>
          </p:cNvPr>
          <p:cNvPicPr>
            <a:picLocks noChangeAspect="1"/>
          </p:cNvPicPr>
          <p:nvPr/>
        </p:nvPicPr>
        <p:blipFill>
          <a:blip r:embed="rId3"/>
          <a:stretch>
            <a:fillRect/>
          </a:stretch>
        </p:blipFill>
        <p:spPr>
          <a:xfrm>
            <a:off x="3131458" y="752546"/>
            <a:ext cx="783836" cy="282852"/>
          </a:xfrm>
          <a:prstGeom prst="rect">
            <a:avLst/>
          </a:prstGeom>
        </p:spPr>
      </p:pic>
    </p:spTree>
    <p:extLst>
      <p:ext uri="{BB962C8B-B14F-4D97-AF65-F5344CB8AC3E}">
        <p14:creationId xmlns:p14="http://schemas.microsoft.com/office/powerpoint/2010/main" val="2060752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Дата 3"/>
          <p:cNvSpPr>
            <a:spLocks noGrp="1"/>
          </p:cNvSpPr>
          <p:nvPr>
            <p:ph type="dt" sz="half" idx="14"/>
          </p:nvPr>
        </p:nvSpPr>
        <p:spPr/>
        <p:txBody>
          <a:bodyPr/>
          <a:lstStyle/>
          <a:p>
            <a:pPr>
              <a:defRPr/>
            </a:pPr>
            <a:r>
              <a:rPr lang="en-GB"/>
              <a:t>22 Jan. 2019</a:t>
            </a:r>
            <a:endParaRPr lang="en-GB" dirty="0"/>
          </a:p>
        </p:txBody>
      </p:sp>
      <p:sp>
        <p:nvSpPr>
          <p:cNvPr id="5" name="Нижний колонтитул 4"/>
          <p:cNvSpPr>
            <a:spLocks noGrp="1"/>
          </p:cNvSpPr>
          <p:nvPr>
            <p:ph type="ftr" sz="quarter" idx="15"/>
          </p:nvPr>
        </p:nvSpPr>
        <p:spPr/>
        <p:txBody>
          <a:bodyPr/>
          <a:lstStyle/>
          <a:p>
            <a:pPr>
              <a:defRPr/>
            </a:pPr>
            <a:r>
              <a:rPr lang="en-GB"/>
              <a:t>Titel of the presentation</a:t>
            </a:r>
          </a:p>
        </p:txBody>
      </p:sp>
      <p:sp>
        <p:nvSpPr>
          <p:cNvPr id="76804" name="Номер слайда 5"/>
          <p:cNvSpPr>
            <a:spLocks noGrp="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ru-RU"/>
              <a:t>Page </a:t>
            </a:r>
            <a:fld id="{DE5C9222-5663-408A-8506-A5869076A27C}" type="slidenum">
              <a:rPr lang="en-GB" altLang="ru-RU" smtClean="0"/>
              <a:pPr/>
              <a:t>60</a:t>
            </a:fld>
            <a:endParaRPr lang="en-GB" altLang="ru-RU"/>
          </a:p>
        </p:txBody>
      </p:sp>
      <p:pic>
        <p:nvPicPr>
          <p:cNvPr id="76805" name="Picture 2" descr="Картинки по запросу &quot;fsc tetra pak&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1" y="275167"/>
            <a:ext cx="4349749" cy="61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1" y="275167"/>
            <a:ext cx="3892551" cy="61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Рисунок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4251" y="304800"/>
            <a:ext cx="3587749" cy="501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98587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Картинки по запросу &quot;oeko-tex standard 100&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018" y="184152"/>
            <a:ext cx="4603749" cy="625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Офисное кресло Arsen, серый | hansapost.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37204"/>
            <a:ext cx="2536572" cy="3799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Пружинные матрас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73" y="184152"/>
            <a:ext cx="3967000" cy="22395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eko-Tex, Стандарт сертификации | Интернет-магазин Био Украин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4317">
            <a:off x="3351331" y="1546866"/>
            <a:ext cx="2914444" cy="1926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Диван для офиса Магнум Н купить в интернет-магазине Oni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658" y="3230242"/>
            <a:ext cx="6408574" cy="333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17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541867" y="838201"/>
            <a:ext cx="2157790" cy="353484"/>
          </a:xfrm>
        </p:spPr>
        <p:txBody>
          <a:bodyPr>
            <a:normAutofit/>
          </a:bodyPr>
          <a:lstStyle/>
          <a:p>
            <a:pPr eaLnBrk="1" hangingPunct="1"/>
            <a:r>
              <a:rPr lang="uk-UA" altLang="ru-RU" sz="2000" b="1" dirty="0">
                <a:solidFill>
                  <a:srgbClr val="3A726B"/>
                </a:solidFill>
                <a:latin typeface="+mn-lt"/>
              </a:rPr>
              <a:t>ДСТУ </a:t>
            </a:r>
            <a:r>
              <a:rPr lang="en-US" altLang="ru-RU" sz="2000" b="1" dirty="0">
                <a:solidFill>
                  <a:srgbClr val="3A726B"/>
                </a:solidFill>
                <a:latin typeface="+mn-lt"/>
              </a:rPr>
              <a:t>ISO 14021</a:t>
            </a:r>
            <a:endParaRPr lang="ru-RU" altLang="ru-RU" sz="2000" b="1" dirty="0">
              <a:solidFill>
                <a:srgbClr val="3A726B"/>
              </a:solidFill>
              <a:latin typeface="+mn-lt"/>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600200"/>
            <a:ext cx="5266818" cy="45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833" y="1316568"/>
            <a:ext cx="6792384" cy="468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Text Box 5"/>
          <p:cNvSpPr txBox="1">
            <a:spLocks noChangeArrowheads="1"/>
          </p:cNvSpPr>
          <p:nvPr/>
        </p:nvSpPr>
        <p:spPr bwMode="auto">
          <a:xfrm>
            <a:off x="541867" y="429686"/>
            <a:ext cx="3503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r>
              <a:rPr lang="uk-UA" altLang="ru-RU" sz="2000" b="1" dirty="0">
                <a:solidFill>
                  <a:srgbClr val="3A726B"/>
                </a:solidFill>
              </a:rPr>
              <a:t>РЕСУРСОЕФЕКТИВНІСТЬ</a:t>
            </a:r>
            <a:endParaRPr lang="ru-RU" altLang="ru-RU" sz="2000" b="1" dirty="0">
              <a:solidFill>
                <a:srgbClr val="3A726B"/>
              </a:solidFill>
            </a:endParaRPr>
          </a:p>
        </p:txBody>
      </p:sp>
      <p:pic>
        <p:nvPicPr>
          <p:cNvPr id="2" name="Рисунок 1"/>
          <p:cNvPicPr>
            <a:picLocks noChangeAspect="1"/>
          </p:cNvPicPr>
          <p:nvPr/>
        </p:nvPicPr>
        <p:blipFill>
          <a:blip r:embed="rId4"/>
          <a:stretch>
            <a:fillRect/>
          </a:stretch>
        </p:blipFill>
        <p:spPr>
          <a:xfrm>
            <a:off x="73025" y="5190444"/>
            <a:ext cx="552450" cy="1114425"/>
          </a:xfrm>
          <a:prstGeom prst="rect">
            <a:avLst/>
          </a:prstGeom>
        </p:spPr>
      </p:pic>
    </p:spTree>
    <p:extLst>
      <p:ext uri="{BB962C8B-B14F-4D97-AF65-F5344CB8AC3E}">
        <p14:creationId xmlns:p14="http://schemas.microsoft.com/office/powerpoint/2010/main" val="188513395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21240" y="534644"/>
            <a:ext cx="5209027" cy="369332"/>
          </a:xfrm>
          <a:prstGeom prst="rect">
            <a:avLst/>
          </a:prstGeom>
          <a:noFill/>
        </p:spPr>
        <p:txBody>
          <a:bodyPr wrap="square" rtlCol="0">
            <a:spAutoFit/>
          </a:bodyPr>
          <a:lstStyle/>
          <a:p>
            <a:r>
              <a:rPr lang="uk-UA" b="1" dirty="0">
                <a:latin typeface="+mn-lt"/>
              </a:rPr>
              <a:t>Продукція зі збільшеним строком експлуатації</a:t>
            </a:r>
            <a:endParaRPr lang="ru-RU" dirty="0">
              <a:latin typeface="+mn-lt"/>
            </a:endParaRPr>
          </a:p>
        </p:txBody>
      </p:sp>
      <p:pic>
        <p:nvPicPr>
          <p:cNvPr id="8" name="Picture 3" descr="ÐÐ°ÑÑÐ¸Ð½ÐºÐ¸ Ð¿Ð¾ Ð·Ð°Ð¿ÑÐ¾ÑÑ IS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40" y="1761930"/>
            <a:ext cx="2902235" cy="144995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423269" y="3499462"/>
            <a:ext cx="3745959" cy="1779538"/>
          </a:xfrm>
          <a:prstGeom prst="rect">
            <a:avLst/>
          </a:prstGeom>
          <a:solidFill>
            <a:schemeClr val="bg1"/>
          </a:solidFill>
          <a:ln>
            <a:noFill/>
          </a:ln>
          <a:effectLst/>
        </p:spPr>
        <p:txBody>
          <a:bodyPr wrap="square" lIns="55449" tIns="27724" rIns="55449" bIns="27724">
            <a:spAutoFit/>
          </a:bodyPr>
          <a:lstStyle>
            <a:lvl1pPr defTabSz="311150">
              <a:defRPr sz="1300">
                <a:solidFill>
                  <a:schemeClr val="tx1"/>
                </a:solidFill>
                <a:latin typeface="Arial" panose="020B0604020202020204" pitchFamily="34" charset="0"/>
                <a:cs typeface="Arial" panose="020B0604020202020204" pitchFamily="34" charset="0"/>
              </a:defRPr>
            </a:lvl1pPr>
            <a:lvl2pPr marL="155575" indent="52388" defTabSz="311150">
              <a:defRPr sz="1300">
                <a:solidFill>
                  <a:schemeClr val="tx1"/>
                </a:solidFill>
                <a:latin typeface="Arial" panose="020B0604020202020204" pitchFamily="34" charset="0"/>
                <a:cs typeface="Arial" panose="020B0604020202020204" pitchFamily="34" charset="0"/>
              </a:defRPr>
            </a:lvl2pPr>
            <a:lvl3pPr marL="311150" indent="104775" defTabSz="311150">
              <a:defRPr sz="1300">
                <a:solidFill>
                  <a:schemeClr val="tx1"/>
                </a:solidFill>
                <a:latin typeface="Arial" panose="020B0604020202020204" pitchFamily="34" charset="0"/>
                <a:cs typeface="Arial" panose="020B0604020202020204" pitchFamily="34" charset="0"/>
              </a:defRPr>
            </a:lvl3pPr>
            <a:lvl4pPr marL="468313" indent="155575" defTabSz="311150">
              <a:defRPr sz="1300">
                <a:solidFill>
                  <a:schemeClr val="tx1"/>
                </a:solidFill>
                <a:latin typeface="Arial" panose="020B0604020202020204" pitchFamily="34" charset="0"/>
                <a:cs typeface="Arial" panose="020B0604020202020204" pitchFamily="34" charset="0"/>
              </a:defRPr>
            </a:lvl4pPr>
            <a:lvl5pPr marL="623888" indent="207963" defTabSz="311150">
              <a:defRPr sz="1300">
                <a:solidFill>
                  <a:schemeClr val="tx1"/>
                </a:solidFill>
                <a:latin typeface="Arial" panose="020B0604020202020204" pitchFamily="34" charset="0"/>
                <a:cs typeface="Arial" panose="020B0604020202020204" pitchFamily="34" charset="0"/>
              </a:defRPr>
            </a:lvl5pPr>
            <a:lvl6pPr marL="10810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5382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19954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4526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600" b="1" dirty="0">
                <a:latin typeface="+mn-lt"/>
              </a:rPr>
              <a:t>Міжнародний стандарт </a:t>
            </a:r>
            <a:r>
              <a:rPr lang="en-US" altLang="ru-RU" sz="1600" b="1" dirty="0">
                <a:latin typeface="+mn-lt"/>
              </a:rPr>
              <a:t>ISO 1402</a:t>
            </a:r>
            <a:r>
              <a:rPr lang="uk-UA" altLang="ru-RU" sz="1600" b="1" dirty="0">
                <a:latin typeface="+mn-lt"/>
              </a:rPr>
              <a:t>1</a:t>
            </a:r>
            <a:endParaRPr lang="ru-RU" altLang="ru-RU" sz="1600" b="1" dirty="0">
              <a:latin typeface="+mn-lt"/>
            </a:endParaRPr>
          </a:p>
          <a:p>
            <a:r>
              <a:rPr lang="uk-UA" altLang="ru-RU" sz="1600" b="1" dirty="0">
                <a:latin typeface="+mn-lt"/>
              </a:rPr>
              <a:t>якій визначає принципи і методи</a:t>
            </a:r>
          </a:p>
          <a:p>
            <a:r>
              <a:rPr lang="uk-UA" altLang="ru-RU" sz="1600" b="1" dirty="0">
                <a:latin typeface="+mn-lt"/>
              </a:rPr>
              <a:t>застосування. </a:t>
            </a:r>
          </a:p>
          <a:p>
            <a:endParaRPr lang="uk-UA" altLang="ru-RU" sz="1600" b="1" dirty="0">
              <a:latin typeface="+mn-lt"/>
            </a:endParaRPr>
          </a:p>
          <a:p>
            <a:r>
              <a:rPr lang="uk-UA" altLang="ru-RU" sz="1600" dirty="0">
                <a:latin typeface="+mn-lt"/>
              </a:rPr>
              <a:t>Впроваджений до національної </a:t>
            </a:r>
          </a:p>
          <a:p>
            <a:r>
              <a:rPr lang="uk-UA" altLang="ru-RU" sz="1600" dirty="0">
                <a:latin typeface="+mn-lt"/>
              </a:rPr>
              <a:t>системи стандартизації =</a:t>
            </a:r>
          </a:p>
          <a:p>
            <a:r>
              <a:rPr lang="uk-UA" altLang="ru-RU" sz="1600" dirty="0">
                <a:latin typeface="+mn-lt"/>
              </a:rPr>
              <a:t>ДСТУ </a:t>
            </a:r>
            <a:r>
              <a:rPr lang="en-US" altLang="ru-RU" sz="1600" dirty="0">
                <a:latin typeface="+mn-lt"/>
              </a:rPr>
              <a:t>ISO 1402</a:t>
            </a:r>
            <a:r>
              <a:rPr lang="uk-UA" altLang="ru-RU" sz="1600" dirty="0">
                <a:latin typeface="+mn-lt"/>
              </a:rPr>
              <a:t>1</a:t>
            </a:r>
          </a:p>
        </p:txBody>
      </p:sp>
      <p:sp>
        <p:nvSpPr>
          <p:cNvPr id="11" name="Прямоугольник 10"/>
          <p:cNvSpPr/>
          <p:nvPr/>
        </p:nvSpPr>
        <p:spPr>
          <a:xfrm>
            <a:off x="4026117" y="1063430"/>
            <a:ext cx="7031856" cy="1477328"/>
          </a:xfrm>
          <a:prstGeom prst="rect">
            <a:avLst/>
          </a:prstGeom>
          <a:solidFill>
            <a:schemeClr val="bg1"/>
          </a:solidFill>
        </p:spPr>
        <p:txBody>
          <a:bodyPr wrap="square">
            <a:spAutoFit/>
          </a:bodyPr>
          <a:lstStyle/>
          <a:p>
            <a:r>
              <a:rPr lang="uk-UA" dirty="0">
                <a:latin typeface="+mn-lt"/>
              </a:rPr>
              <a:t>Виріб має більш тривалий строк експлуатації завдяки поліпшеній надійності або придатності до модернізування, результатом чого є економія ресурсів або </a:t>
            </a:r>
            <a:r>
              <a:rPr lang="uk-UA" dirty="0" err="1">
                <a:latin typeface="+mn-lt"/>
              </a:rPr>
              <a:t>маловідходність</a:t>
            </a:r>
            <a:r>
              <a:rPr lang="uk-UA" dirty="0">
                <a:latin typeface="+mn-lt"/>
              </a:rPr>
              <a:t>.</a:t>
            </a:r>
          </a:p>
          <a:p>
            <a:endParaRPr lang="uk-UA" dirty="0"/>
          </a:p>
          <a:p>
            <a:endParaRPr lang="ru-RU" dirty="0"/>
          </a:p>
        </p:txBody>
      </p:sp>
      <p:sp>
        <p:nvSpPr>
          <p:cNvPr id="6" name="Прямоугольник 5"/>
          <p:cNvSpPr/>
          <p:nvPr/>
        </p:nvSpPr>
        <p:spPr>
          <a:xfrm>
            <a:off x="4026117" y="2240779"/>
            <a:ext cx="7980825" cy="954107"/>
          </a:xfrm>
          <a:prstGeom prst="rect">
            <a:avLst/>
          </a:prstGeom>
          <a:solidFill>
            <a:schemeClr val="accent6">
              <a:lumMod val="75000"/>
            </a:schemeClr>
          </a:solidFill>
        </p:spPr>
        <p:txBody>
          <a:bodyPr wrap="square">
            <a:spAutoFit/>
          </a:bodyPr>
          <a:lstStyle/>
          <a:p>
            <a:pPr algn="just">
              <a:spcAft>
                <a:spcPts val="0"/>
              </a:spcAft>
            </a:pPr>
            <a:r>
              <a:rPr lang="uk-UA" sz="2000" b="1" dirty="0">
                <a:solidFill>
                  <a:schemeClr val="bg1"/>
                </a:solidFill>
                <a:latin typeface="+mn-lt"/>
                <a:ea typeface="Times New Roman" panose="02020603050405020304" pitchFamily="18" charset="0"/>
              </a:rPr>
              <a:t>Придатність до модернізування </a:t>
            </a:r>
            <a:r>
              <a:rPr lang="uk-UA" sz="2000" dirty="0">
                <a:solidFill>
                  <a:schemeClr val="bg1"/>
                </a:solidFill>
                <a:latin typeface="+mn-lt"/>
                <a:ea typeface="Times New Roman" panose="02020603050405020304" pitchFamily="18" charset="0"/>
              </a:rPr>
              <a:t>(</a:t>
            </a:r>
            <a:r>
              <a:rPr lang="uk-UA" sz="2000" i="1" dirty="0" err="1">
                <a:solidFill>
                  <a:schemeClr val="bg1"/>
                </a:solidFill>
                <a:latin typeface="+mn-lt"/>
                <a:ea typeface="Times New Roman" panose="02020603050405020304" pitchFamily="18" charset="0"/>
              </a:rPr>
              <a:t>Upgradability</a:t>
            </a:r>
            <a:r>
              <a:rPr lang="uk-UA" sz="2000" i="1" dirty="0">
                <a:solidFill>
                  <a:schemeClr val="bg1"/>
                </a:solidFill>
                <a:latin typeface="+mn-lt"/>
                <a:ea typeface="Times New Roman" panose="02020603050405020304" pitchFamily="18" charset="0"/>
              </a:rPr>
              <a:t> – </a:t>
            </a:r>
            <a:r>
              <a:rPr lang="uk-UA" sz="2000" i="1" dirty="0" err="1">
                <a:solidFill>
                  <a:schemeClr val="bg1"/>
                </a:solidFill>
                <a:latin typeface="+mn-lt"/>
                <a:ea typeface="Times New Roman" panose="02020603050405020304" pitchFamily="18" charset="0"/>
              </a:rPr>
              <a:t>англ</a:t>
            </a:r>
            <a:r>
              <a:rPr lang="uk-UA" sz="2000" i="1" dirty="0">
                <a:solidFill>
                  <a:schemeClr val="bg1"/>
                </a:solidFill>
                <a:latin typeface="+mn-lt"/>
                <a:ea typeface="Times New Roman" panose="02020603050405020304" pitchFamily="18" charset="0"/>
              </a:rPr>
              <a:t>.</a:t>
            </a:r>
            <a:r>
              <a:rPr lang="uk-UA" sz="2000" dirty="0">
                <a:solidFill>
                  <a:schemeClr val="bg1"/>
                </a:solidFill>
                <a:latin typeface="+mn-lt"/>
                <a:ea typeface="Times New Roman" panose="02020603050405020304" pitchFamily="18" charset="0"/>
              </a:rPr>
              <a:t>)</a:t>
            </a:r>
            <a:endParaRPr lang="ru-RU" sz="2000" dirty="0">
              <a:solidFill>
                <a:schemeClr val="bg1"/>
              </a:solidFill>
              <a:latin typeface="+mn-lt"/>
              <a:ea typeface="Times New Roman" panose="02020603050405020304" pitchFamily="18" charset="0"/>
            </a:endParaRPr>
          </a:p>
          <a:p>
            <a:r>
              <a:rPr lang="uk-UA" dirty="0">
                <a:solidFill>
                  <a:schemeClr val="bg1"/>
                </a:solidFill>
                <a:latin typeface="+mn-lt"/>
                <a:ea typeface="Calibri" panose="020F0502020204030204" pitchFamily="34" charset="0"/>
                <a:cs typeface="Times New Roman" panose="02020603050405020304" pitchFamily="18" charset="0"/>
              </a:rPr>
              <a:t>Здатність продукції до оновлення чи заміни її частини з метою поліпшення функціональних характеристик або продовження строку експлуатації. </a:t>
            </a:r>
            <a:endParaRPr lang="ru-RU" dirty="0">
              <a:solidFill>
                <a:schemeClr val="bg1"/>
              </a:solidFill>
              <a:latin typeface="+mn-lt"/>
            </a:endParaRPr>
          </a:p>
        </p:txBody>
      </p:sp>
      <p:sp>
        <p:nvSpPr>
          <p:cNvPr id="13" name="Прямоугольник 12"/>
          <p:cNvSpPr/>
          <p:nvPr/>
        </p:nvSpPr>
        <p:spPr>
          <a:xfrm>
            <a:off x="4026117" y="3499462"/>
            <a:ext cx="7980825" cy="2308324"/>
          </a:xfrm>
          <a:prstGeom prst="rect">
            <a:avLst/>
          </a:prstGeom>
        </p:spPr>
        <p:txBody>
          <a:bodyPr wrap="square">
            <a:spAutoFit/>
          </a:bodyPr>
          <a:lstStyle/>
          <a:p>
            <a:pPr algn="just">
              <a:spcAft>
                <a:spcPts val="0"/>
              </a:spcAft>
            </a:pPr>
            <a:r>
              <a:rPr lang="uk-UA" dirty="0">
                <a:latin typeface="+mn-lt"/>
                <a:ea typeface="Times New Roman" panose="02020603050405020304" pitchFamily="18" charset="0"/>
              </a:rPr>
              <a:t>Якщо твердження пов’язане з поліпшеною надійністю продукції, необхідно зазначити строк, на який збільшено гарантований виробником строк експлуатації.</a:t>
            </a: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 </a:t>
            </a:r>
            <a:endParaRPr lang="ru-RU" dirty="0">
              <a:latin typeface="+mn-lt"/>
              <a:ea typeface="Times New Roman" panose="02020603050405020304" pitchFamily="18" charset="0"/>
            </a:endParaRPr>
          </a:p>
          <a:p>
            <a:r>
              <a:rPr lang="uk-UA" dirty="0">
                <a:latin typeface="+mn-lt"/>
                <a:ea typeface="Calibri" panose="020F0502020204030204" pitchFamily="34" charset="0"/>
                <a:cs typeface="Times New Roman" panose="02020603050405020304" pitchFamily="18" charset="0"/>
              </a:rPr>
              <a:t>Якщо твердження пов’язане з модернізуванням, слід навести інформацію про те що і як треба оновити, за якій період, щоб досягти  задекларованого збільшення строку експлуатації. Разом з цим мають бути зазначені контактні дані сервісних центрів які здатні забезпечити необхідну модернізацію.</a:t>
            </a:r>
            <a:endParaRPr lang="ru-RU" dirty="0">
              <a:latin typeface="+mn-lt"/>
            </a:endParaRPr>
          </a:p>
        </p:txBody>
      </p:sp>
    </p:spTree>
    <p:extLst>
      <p:ext uri="{BB962C8B-B14F-4D97-AF65-F5344CB8AC3E}">
        <p14:creationId xmlns:p14="http://schemas.microsoft.com/office/powerpoint/2010/main" val="3336070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987056" y="1250913"/>
            <a:ext cx="10507499" cy="2985433"/>
          </a:xfrm>
          <a:prstGeom prst="rect">
            <a:avLst/>
          </a:prstGeom>
          <a:solidFill>
            <a:schemeClr val="bg1"/>
          </a:solidFill>
        </p:spPr>
        <p:txBody>
          <a:bodyPr wrap="square">
            <a:spAutoFit/>
          </a:bodyPr>
          <a:lstStyle/>
          <a:p>
            <a:endParaRPr lang="en-US" sz="2800" b="1" dirty="0">
              <a:latin typeface="+mn-lt"/>
            </a:endParaRPr>
          </a:p>
          <a:p>
            <a:r>
              <a:rPr lang="uk-UA" sz="2000" b="1" dirty="0">
                <a:latin typeface="+mn-lt"/>
              </a:rPr>
              <a:t>Вимога</a:t>
            </a:r>
            <a:endParaRPr lang="en-US" sz="2000" b="1" dirty="0">
              <a:latin typeface="+mn-lt"/>
            </a:endParaRPr>
          </a:p>
          <a:p>
            <a:r>
              <a:rPr lang="uk-UA" sz="2000" dirty="0">
                <a:latin typeface="+mn-lt"/>
              </a:rPr>
              <a:t>Гарантійний строк експлуатації виробу повинен бути не менш ніж ____ міс. </a:t>
            </a:r>
          </a:p>
          <a:p>
            <a:endParaRPr lang="uk-UA" sz="2000" dirty="0">
              <a:latin typeface="+mn-lt"/>
            </a:endParaRPr>
          </a:p>
          <a:p>
            <a:r>
              <a:rPr lang="uk-UA" sz="2000" b="1" dirty="0">
                <a:latin typeface="+mn-lt"/>
              </a:rPr>
              <a:t>Підтвердні документи</a:t>
            </a:r>
          </a:p>
          <a:p>
            <a:endParaRPr lang="uk-UA" sz="2000" dirty="0">
              <a:latin typeface="+mn-lt"/>
            </a:endParaRPr>
          </a:p>
          <a:p>
            <a:r>
              <a:rPr lang="uk-UA" sz="2000" dirty="0">
                <a:latin typeface="+mn-lt"/>
              </a:rPr>
              <a:t>1) Надана виробником гарантія на визначений строк експлуатації.</a:t>
            </a:r>
          </a:p>
          <a:p>
            <a:r>
              <a:rPr lang="uk-UA" sz="2000" dirty="0">
                <a:latin typeface="+mn-lt"/>
              </a:rPr>
              <a:t>2) Договір у складі тендерної документації із визначеними умовами щодо гарантованого строку експлуатації.</a:t>
            </a:r>
          </a:p>
        </p:txBody>
      </p:sp>
      <p:sp>
        <p:nvSpPr>
          <p:cNvPr id="4" name="Прямоугольник 3">
            <a:extLst>
              <a:ext uri="{FF2B5EF4-FFF2-40B4-BE49-F238E27FC236}">
                <a16:creationId xmlns:a16="http://schemas.microsoft.com/office/drawing/2014/main" id="{068EDE24-45E9-4542-85F1-8DD2F06677A6}"/>
              </a:ext>
            </a:extLst>
          </p:cNvPr>
          <p:cNvSpPr/>
          <p:nvPr/>
        </p:nvSpPr>
        <p:spPr>
          <a:xfrm>
            <a:off x="987056" y="850803"/>
            <a:ext cx="10030045" cy="400110"/>
          </a:xfrm>
          <a:prstGeom prst="rect">
            <a:avLst/>
          </a:prstGeom>
          <a:solidFill>
            <a:srgbClr val="178D66"/>
          </a:solidFill>
        </p:spPr>
        <p:txBody>
          <a:bodyPr wrap="square">
            <a:spAutoFit/>
          </a:bodyPr>
          <a:lstStyle/>
          <a:p>
            <a:r>
              <a:rPr lang="uk-UA" sz="2000" b="1" kern="100" dirty="0">
                <a:solidFill>
                  <a:schemeClr val="bg1"/>
                </a:solidFill>
                <a:latin typeface="+mn-lt"/>
                <a:ea typeface="SimSun" panose="02010600030101010101" pitchFamily="2" charset="-122"/>
              </a:rPr>
              <a:t>Інформація про технічні, якісні та кількісні</a:t>
            </a:r>
            <a:r>
              <a:rPr lang="uk-UA" sz="2000" b="1" kern="100" dirty="0">
                <a:solidFill>
                  <a:schemeClr val="bg1"/>
                </a:solidFill>
                <a:latin typeface="+mn-lt"/>
                <a:ea typeface="Times New Roman" panose="02020603050405020304" pitchFamily="18" charset="0"/>
              </a:rPr>
              <a:t> </a:t>
            </a:r>
            <a:r>
              <a:rPr lang="uk-UA" sz="2000" b="1" kern="100" dirty="0">
                <a:solidFill>
                  <a:schemeClr val="bg1"/>
                </a:solidFill>
                <a:latin typeface="+mn-lt"/>
                <a:ea typeface="SimSun" panose="02010600030101010101" pitchFamily="2" charset="-122"/>
              </a:rPr>
              <a:t>характеристики предмета закупівлі</a:t>
            </a:r>
            <a:endParaRPr lang="uk-UA" sz="2000" b="1" dirty="0">
              <a:solidFill>
                <a:schemeClr val="bg1"/>
              </a:solidFill>
              <a:latin typeface="+mn-lt"/>
            </a:endParaRPr>
          </a:p>
        </p:txBody>
      </p:sp>
    </p:spTree>
    <p:extLst>
      <p:ext uri="{BB962C8B-B14F-4D97-AF65-F5344CB8AC3E}">
        <p14:creationId xmlns:p14="http://schemas.microsoft.com/office/powerpoint/2010/main" val="545840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21240" y="352251"/>
            <a:ext cx="5209027" cy="646331"/>
          </a:xfrm>
          <a:prstGeom prst="rect">
            <a:avLst/>
          </a:prstGeom>
          <a:noFill/>
        </p:spPr>
        <p:txBody>
          <a:bodyPr wrap="square" rtlCol="0">
            <a:spAutoFit/>
          </a:bodyPr>
          <a:lstStyle/>
          <a:p>
            <a:r>
              <a:rPr lang="uk-UA" b="1" dirty="0">
                <a:latin typeface="+mn-lt"/>
              </a:rPr>
              <a:t>Ресурсоефективність</a:t>
            </a:r>
          </a:p>
          <a:p>
            <a:pPr lvl="0"/>
            <a:r>
              <a:rPr lang="uk-UA" b="1" dirty="0">
                <a:latin typeface="+mn-lt"/>
              </a:rPr>
              <a:t>(</a:t>
            </a:r>
            <a:r>
              <a:rPr lang="uk-UA" b="1" dirty="0">
                <a:latin typeface="+mn-lt"/>
                <a:ea typeface="Times New Roman" panose="02020603050405020304" pitchFamily="18" charset="0"/>
              </a:rPr>
              <a:t>вміст повторно переробленого матеріалу</a:t>
            </a:r>
            <a:r>
              <a:rPr lang="uk-UA" b="1" dirty="0">
                <a:latin typeface="+mn-lt"/>
              </a:rPr>
              <a:t>)</a:t>
            </a:r>
          </a:p>
        </p:txBody>
      </p:sp>
      <p:pic>
        <p:nvPicPr>
          <p:cNvPr id="8" name="Picture 3" descr="ÐÐ°ÑÑÐ¸Ð½ÐºÐ¸ Ð¿Ð¾ Ð·Ð°Ð¿ÑÐ¾ÑÑ IS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41" y="1999751"/>
            <a:ext cx="2902235" cy="144995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521240" y="3718107"/>
            <a:ext cx="3745959" cy="1779538"/>
          </a:xfrm>
          <a:prstGeom prst="rect">
            <a:avLst/>
          </a:prstGeom>
          <a:solidFill>
            <a:schemeClr val="bg1"/>
          </a:solidFill>
          <a:ln>
            <a:noFill/>
          </a:ln>
          <a:effectLst/>
        </p:spPr>
        <p:txBody>
          <a:bodyPr wrap="square" lIns="55449" tIns="27724" rIns="55449" bIns="27724">
            <a:spAutoFit/>
          </a:bodyPr>
          <a:lstStyle>
            <a:lvl1pPr defTabSz="311150">
              <a:defRPr sz="1300">
                <a:solidFill>
                  <a:schemeClr val="tx1"/>
                </a:solidFill>
                <a:latin typeface="Arial" panose="020B0604020202020204" pitchFamily="34" charset="0"/>
                <a:cs typeface="Arial" panose="020B0604020202020204" pitchFamily="34" charset="0"/>
              </a:defRPr>
            </a:lvl1pPr>
            <a:lvl2pPr marL="155575" indent="52388" defTabSz="311150">
              <a:defRPr sz="1300">
                <a:solidFill>
                  <a:schemeClr val="tx1"/>
                </a:solidFill>
                <a:latin typeface="Arial" panose="020B0604020202020204" pitchFamily="34" charset="0"/>
                <a:cs typeface="Arial" panose="020B0604020202020204" pitchFamily="34" charset="0"/>
              </a:defRPr>
            </a:lvl2pPr>
            <a:lvl3pPr marL="311150" indent="104775" defTabSz="311150">
              <a:defRPr sz="1300">
                <a:solidFill>
                  <a:schemeClr val="tx1"/>
                </a:solidFill>
                <a:latin typeface="Arial" panose="020B0604020202020204" pitchFamily="34" charset="0"/>
                <a:cs typeface="Arial" panose="020B0604020202020204" pitchFamily="34" charset="0"/>
              </a:defRPr>
            </a:lvl3pPr>
            <a:lvl4pPr marL="468313" indent="155575" defTabSz="311150">
              <a:defRPr sz="1300">
                <a:solidFill>
                  <a:schemeClr val="tx1"/>
                </a:solidFill>
                <a:latin typeface="Arial" panose="020B0604020202020204" pitchFamily="34" charset="0"/>
                <a:cs typeface="Arial" panose="020B0604020202020204" pitchFamily="34" charset="0"/>
              </a:defRPr>
            </a:lvl4pPr>
            <a:lvl5pPr marL="623888" indent="207963" defTabSz="311150">
              <a:defRPr sz="1300">
                <a:solidFill>
                  <a:schemeClr val="tx1"/>
                </a:solidFill>
                <a:latin typeface="Arial" panose="020B0604020202020204" pitchFamily="34" charset="0"/>
                <a:cs typeface="Arial" panose="020B0604020202020204" pitchFamily="34" charset="0"/>
              </a:defRPr>
            </a:lvl5pPr>
            <a:lvl6pPr marL="10810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5382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19954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4526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600" b="1" dirty="0">
                <a:latin typeface="+mn-lt"/>
              </a:rPr>
              <a:t>Міжнародний стандарт </a:t>
            </a:r>
            <a:r>
              <a:rPr lang="en-US" altLang="ru-RU" sz="1600" b="1" dirty="0">
                <a:latin typeface="+mn-lt"/>
              </a:rPr>
              <a:t>ISO 1402</a:t>
            </a:r>
            <a:r>
              <a:rPr lang="uk-UA" altLang="ru-RU" sz="1600" b="1" dirty="0">
                <a:latin typeface="+mn-lt"/>
              </a:rPr>
              <a:t>1</a:t>
            </a:r>
            <a:endParaRPr lang="ru-RU" altLang="ru-RU" sz="1600" b="1" dirty="0">
              <a:latin typeface="+mn-lt"/>
            </a:endParaRPr>
          </a:p>
          <a:p>
            <a:r>
              <a:rPr lang="uk-UA" altLang="ru-RU" sz="1600" b="1" dirty="0">
                <a:latin typeface="+mn-lt"/>
              </a:rPr>
              <a:t>якій визначає принципи і методи</a:t>
            </a:r>
          </a:p>
          <a:p>
            <a:r>
              <a:rPr lang="uk-UA" altLang="ru-RU" sz="1600" b="1" dirty="0">
                <a:latin typeface="+mn-lt"/>
              </a:rPr>
              <a:t>застосування. </a:t>
            </a:r>
          </a:p>
          <a:p>
            <a:endParaRPr lang="uk-UA" altLang="ru-RU" sz="1600" b="1" dirty="0">
              <a:latin typeface="+mn-lt"/>
            </a:endParaRPr>
          </a:p>
          <a:p>
            <a:r>
              <a:rPr lang="uk-UA" altLang="ru-RU" sz="1600" dirty="0">
                <a:latin typeface="+mn-lt"/>
              </a:rPr>
              <a:t>Впроваджений до національної </a:t>
            </a:r>
          </a:p>
          <a:p>
            <a:r>
              <a:rPr lang="uk-UA" altLang="ru-RU" sz="1600" dirty="0">
                <a:latin typeface="+mn-lt"/>
              </a:rPr>
              <a:t>системи стандартизації =</a:t>
            </a:r>
          </a:p>
          <a:p>
            <a:r>
              <a:rPr lang="uk-UA" altLang="ru-RU" sz="1600" dirty="0">
                <a:latin typeface="+mn-lt"/>
              </a:rPr>
              <a:t>ДСТУ </a:t>
            </a:r>
            <a:r>
              <a:rPr lang="en-US" altLang="ru-RU" sz="1600" dirty="0">
                <a:latin typeface="+mn-lt"/>
              </a:rPr>
              <a:t>ISO 1402</a:t>
            </a:r>
            <a:r>
              <a:rPr lang="uk-UA" altLang="ru-RU" sz="1600" dirty="0">
                <a:latin typeface="+mn-lt"/>
              </a:rPr>
              <a:t>1</a:t>
            </a:r>
          </a:p>
        </p:txBody>
      </p:sp>
      <p:sp>
        <p:nvSpPr>
          <p:cNvPr id="11" name="Прямоугольник 10"/>
          <p:cNvSpPr/>
          <p:nvPr/>
        </p:nvSpPr>
        <p:spPr>
          <a:xfrm>
            <a:off x="4026118" y="1455949"/>
            <a:ext cx="7031855" cy="4524315"/>
          </a:xfrm>
          <a:prstGeom prst="rect">
            <a:avLst/>
          </a:prstGeom>
          <a:solidFill>
            <a:schemeClr val="bg1"/>
          </a:solidFill>
        </p:spPr>
        <p:txBody>
          <a:bodyPr wrap="square">
            <a:spAutoFit/>
          </a:bodyPr>
          <a:lstStyle/>
          <a:p>
            <a:pPr algn="just">
              <a:spcAft>
                <a:spcPts val="0"/>
              </a:spcAft>
            </a:pPr>
            <a:r>
              <a:rPr lang="uk-UA" dirty="0">
                <a:latin typeface="+mn-lt"/>
                <a:ea typeface="Times New Roman" panose="02020603050405020304" pitchFamily="18" charset="0"/>
              </a:rPr>
              <a:t>Цей твердження може бути тлумачне  таким чином:</a:t>
            </a:r>
            <a:endParaRPr lang="ru-RU" dirty="0">
              <a:latin typeface="+mn-lt"/>
              <a:ea typeface="Times New Roman" panose="02020603050405020304" pitchFamily="18" charset="0"/>
            </a:endParaRPr>
          </a:p>
          <a:p>
            <a:pPr lvl="0" algn="just">
              <a:spcAft>
                <a:spcPts val="0"/>
              </a:spcAft>
            </a:pP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Масова частка повторно переробленого матеріалу в продукції. </a:t>
            </a:r>
          </a:p>
          <a:p>
            <a:pPr algn="just">
              <a:spcAft>
                <a:spcPts val="0"/>
              </a:spcAft>
            </a:pPr>
            <a:endParaRPr lang="uk-UA"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а) </a:t>
            </a:r>
            <a:r>
              <a:rPr lang="uk-UA" dirty="0" err="1">
                <a:latin typeface="+mn-lt"/>
                <a:ea typeface="Times New Roman" panose="02020603050405020304" pitchFamily="18" charset="0"/>
              </a:rPr>
              <a:t>Передспоживчий</a:t>
            </a:r>
            <a:r>
              <a:rPr lang="uk-UA" dirty="0">
                <a:latin typeface="+mn-lt"/>
                <a:ea typeface="Times New Roman" panose="02020603050405020304" pitchFamily="18" charset="0"/>
              </a:rPr>
              <a:t> матеріал</a:t>
            </a: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Матеріал, відведений від потоку відходів під час виробничого процесу. Винятком є повторне використання матеріалу, наприклад, придатного для переробляння, що утворюється під час технологічного процесу і якій може  бути відновлений у межах того самого процесу, в межах якого він утворюється.</a:t>
            </a:r>
          </a:p>
          <a:p>
            <a:pPr algn="just">
              <a:spcAft>
                <a:spcPts val="0"/>
              </a:spcAft>
            </a:pP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б) </a:t>
            </a:r>
            <a:r>
              <a:rPr lang="uk-UA" dirty="0" err="1">
                <a:latin typeface="+mn-lt"/>
                <a:ea typeface="Times New Roman" panose="02020603050405020304" pitchFamily="18" charset="0"/>
              </a:rPr>
              <a:t>Постспоживчий</a:t>
            </a:r>
            <a:r>
              <a:rPr lang="uk-UA" dirty="0">
                <a:latin typeface="+mn-lt"/>
                <a:ea typeface="Times New Roman" panose="02020603050405020304" pitchFamily="18" charset="0"/>
              </a:rPr>
              <a:t> матеріал</a:t>
            </a: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Матеріал, утворюваний домашніми господарствами чи підприємствами або організаціями які є кінцевими споживачами продукції. Це поняття охоплює усі види відходів що можуть бути перероблені за доступними технологіями.</a:t>
            </a:r>
            <a:r>
              <a:rPr lang="uk-UA" dirty="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p:txBody>
      </p:sp>
      <p:sp>
        <p:nvSpPr>
          <p:cNvPr id="14" name="AutoShape 4" descr="SVG &gt; знаки логотип переработка - Свободное изображение и значок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 name="Рисунок 14"/>
          <p:cNvPicPr>
            <a:picLocks noChangeAspect="1"/>
          </p:cNvPicPr>
          <p:nvPr/>
        </p:nvPicPr>
        <p:blipFill>
          <a:blip r:embed="rId3"/>
          <a:stretch>
            <a:fillRect/>
          </a:stretch>
        </p:blipFill>
        <p:spPr>
          <a:xfrm>
            <a:off x="9775371" y="189012"/>
            <a:ext cx="2121757" cy="1854449"/>
          </a:xfrm>
          <a:prstGeom prst="rect">
            <a:avLst/>
          </a:prstGeom>
        </p:spPr>
      </p:pic>
      <p:sp>
        <p:nvSpPr>
          <p:cNvPr id="16" name="TextBox 15"/>
          <p:cNvSpPr txBox="1"/>
          <p:nvPr/>
        </p:nvSpPr>
        <p:spPr>
          <a:xfrm>
            <a:off x="10591800" y="931570"/>
            <a:ext cx="646331" cy="369332"/>
          </a:xfrm>
          <a:prstGeom prst="rect">
            <a:avLst/>
          </a:prstGeom>
          <a:noFill/>
        </p:spPr>
        <p:txBody>
          <a:bodyPr wrap="none" rtlCol="0">
            <a:spAutoFit/>
          </a:bodyPr>
          <a:lstStyle/>
          <a:p>
            <a:r>
              <a:rPr lang="uk-UA" b="1" dirty="0"/>
              <a:t>80%</a:t>
            </a:r>
            <a:endParaRPr lang="ru-RU" b="1" dirty="0"/>
          </a:p>
        </p:txBody>
      </p:sp>
    </p:spTree>
    <p:extLst>
      <p:ext uri="{BB962C8B-B14F-4D97-AF65-F5344CB8AC3E}">
        <p14:creationId xmlns:p14="http://schemas.microsoft.com/office/powerpoint/2010/main" val="2229958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988828" y="564654"/>
            <a:ext cx="9519683" cy="369332"/>
          </a:xfrm>
          <a:prstGeom prst="rect">
            <a:avLst/>
          </a:prstGeom>
          <a:solidFill>
            <a:srgbClr val="178D66"/>
          </a:solidFill>
        </p:spPr>
        <p:txBody>
          <a:bodyPr wrap="square">
            <a:spAutoFit/>
          </a:bodyPr>
          <a:lstStyle/>
          <a:p>
            <a:r>
              <a:rPr lang="uk-UA" b="1" kern="100" dirty="0">
                <a:solidFill>
                  <a:schemeClr val="bg1"/>
                </a:solidFill>
                <a:latin typeface="+mn-lt"/>
                <a:ea typeface="SimSun" panose="02010600030101010101" pitchFamily="2" charset="-122"/>
              </a:rPr>
              <a:t>Інформація про технічні, якісні та кількісні</a:t>
            </a:r>
            <a:r>
              <a:rPr lang="uk-UA" b="1" kern="100" dirty="0">
                <a:solidFill>
                  <a:schemeClr val="bg1"/>
                </a:solidFill>
                <a:latin typeface="+mn-lt"/>
                <a:ea typeface="Times New Roman" panose="02020603050405020304" pitchFamily="18" charset="0"/>
              </a:rPr>
              <a:t> </a:t>
            </a:r>
            <a:r>
              <a:rPr lang="uk-UA" b="1" kern="100" dirty="0">
                <a:solidFill>
                  <a:schemeClr val="bg1"/>
                </a:solidFill>
                <a:latin typeface="+mn-lt"/>
                <a:ea typeface="SimSun" panose="02010600030101010101" pitchFamily="2" charset="-122"/>
              </a:rPr>
              <a:t>характеристики предмета закупівлі</a:t>
            </a:r>
            <a:endParaRPr lang="uk-UA" b="1" dirty="0">
              <a:solidFill>
                <a:schemeClr val="bg1"/>
              </a:solidFill>
              <a:latin typeface="+mn-lt"/>
            </a:endParaRPr>
          </a:p>
        </p:txBody>
      </p:sp>
      <p:sp>
        <p:nvSpPr>
          <p:cNvPr id="3" name="Прямоугольник 2"/>
          <p:cNvSpPr/>
          <p:nvPr/>
        </p:nvSpPr>
        <p:spPr>
          <a:xfrm>
            <a:off x="911615" y="1120285"/>
            <a:ext cx="10143460" cy="5463034"/>
          </a:xfrm>
          <a:prstGeom prst="rect">
            <a:avLst/>
          </a:prstGeom>
          <a:solidFill>
            <a:schemeClr val="bg1"/>
          </a:solidFill>
        </p:spPr>
        <p:txBody>
          <a:bodyPr wrap="square">
            <a:spAutoFit/>
          </a:bodyPr>
          <a:lstStyle/>
          <a:p>
            <a:r>
              <a:rPr lang="uk-UA" sz="2000" b="1" dirty="0">
                <a:latin typeface="+mn-lt"/>
              </a:rPr>
              <a:t>Вимога</a:t>
            </a:r>
          </a:p>
          <a:p>
            <a:r>
              <a:rPr lang="uk-UA" sz="2000" dirty="0">
                <a:latin typeface="+mn-lt"/>
              </a:rPr>
              <a:t>Виріб</a:t>
            </a:r>
            <a:r>
              <a:rPr lang="uk-UA" sz="2000" b="1" dirty="0">
                <a:latin typeface="+mn-lt"/>
              </a:rPr>
              <a:t> </a:t>
            </a:r>
            <a:r>
              <a:rPr lang="uk-UA" sz="2000" dirty="0">
                <a:latin typeface="+mn-lt"/>
              </a:rPr>
              <a:t>повинен містити не менш ніж </a:t>
            </a:r>
            <a:r>
              <a:rPr lang="uk-UA" sz="2000" u="sng" dirty="0">
                <a:latin typeface="+mn-lt"/>
              </a:rPr>
              <a:t>ХХ</a:t>
            </a:r>
            <a:r>
              <a:rPr lang="uk-UA" sz="2000" dirty="0">
                <a:latin typeface="+mn-lt"/>
              </a:rPr>
              <a:t>% повторно переробленого матеріалу.</a:t>
            </a:r>
          </a:p>
          <a:p>
            <a:endParaRPr lang="uk-UA" sz="2000" dirty="0">
              <a:latin typeface="+mn-lt"/>
            </a:endParaRPr>
          </a:p>
          <a:p>
            <a:r>
              <a:rPr lang="uk-UA" sz="2000" b="1" dirty="0">
                <a:latin typeface="+mn-lt"/>
              </a:rPr>
              <a:t>Підтвердний документ</a:t>
            </a:r>
          </a:p>
          <a:p>
            <a:endParaRPr lang="uk-UA" sz="2000" b="1" dirty="0">
              <a:latin typeface="+mn-lt"/>
            </a:endParaRPr>
          </a:p>
          <a:p>
            <a:r>
              <a:rPr lang="uk-UA" sz="2000" b="1" dirty="0">
                <a:latin typeface="+mn-lt"/>
              </a:rPr>
              <a:t>Варіант А</a:t>
            </a:r>
            <a:r>
              <a:rPr lang="uk-UA" sz="2000" dirty="0">
                <a:latin typeface="+mn-lt"/>
              </a:rPr>
              <a:t>.  </a:t>
            </a:r>
            <a:r>
              <a:rPr lang="uk-UA" sz="2000" dirty="0" err="1">
                <a:latin typeface="+mn-lt"/>
              </a:rPr>
              <a:t>Самодекларація</a:t>
            </a:r>
            <a:r>
              <a:rPr lang="uk-UA" sz="2000" dirty="0">
                <a:latin typeface="+mn-lt"/>
              </a:rPr>
              <a:t> </a:t>
            </a:r>
            <a:r>
              <a:rPr lang="uk-UA" sz="2000" b="1" u="sng" dirty="0">
                <a:latin typeface="+mn-lt"/>
              </a:rPr>
              <a:t>виробника</a:t>
            </a:r>
            <a:r>
              <a:rPr lang="uk-UA" sz="2000" dirty="0">
                <a:latin typeface="+mn-lt"/>
              </a:rPr>
              <a:t> оформлена згідно з п. 7.8 ДСТУ ISO 14021.</a:t>
            </a:r>
          </a:p>
          <a:p>
            <a:endParaRPr lang="uk-UA" sz="2000" dirty="0">
              <a:latin typeface="+mn-lt"/>
            </a:endParaRPr>
          </a:p>
          <a:p>
            <a:r>
              <a:rPr lang="uk-UA" sz="2000" b="1" dirty="0">
                <a:latin typeface="+mn-lt"/>
              </a:rPr>
              <a:t>Варіант Б</a:t>
            </a:r>
            <a:r>
              <a:rPr lang="uk-UA" sz="2000" dirty="0">
                <a:latin typeface="+mn-lt"/>
              </a:rPr>
              <a:t>. Висновок виданий незалежним компетентним органом, оформлений згідно з п. 7.8 ДСТУ ISO 14021.</a:t>
            </a:r>
          </a:p>
          <a:p>
            <a:endParaRPr lang="uk-UA" sz="2000" dirty="0">
              <a:latin typeface="+mn-lt"/>
            </a:endParaRPr>
          </a:p>
          <a:p>
            <a:r>
              <a:rPr lang="uk-UA" sz="2000" b="1" dirty="0">
                <a:latin typeface="+mn-lt"/>
              </a:rPr>
              <a:t>Варіант В</a:t>
            </a:r>
            <a:r>
              <a:rPr lang="uk-UA" sz="2000" dirty="0">
                <a:latin typeface="+mn-lt"/>
              </a:rPr>
              <a:t>. В окремих випадках  презумпцією відповідності може сертифікату відповідності екологічним критеріям, встановлених згідно з чинною редакцією ДСТУ ISO 14024. </a:t>
            </a:r>
          </a:p>
          <a:p>
            <a:endParaRPr lang="uk-UA" sz="2000" dirty="0">
              <a:latin typeface="+mn-lt"/>
            </a:endParaRPr>
          </a:p>
          <a:p>
            <a:r>
              <a:rPr lang="uk-UA" sz="2000" b="1" dirty="0">
                <a:latin typeface="+mn-lt"/>
              </a:rPr>
              <a:t>Документ</a:t>
            </a:r>
          </a:p>
          <a:p>
            <a:r>
              <a:rPr lang="uk-UA" sz="2000" dirty="0">
                <a:latin typeface="+mn-lt"/>
              </a:rPr>
              <a:t>Протокол оцінки відповідності екологічним критеріям для виробів з полімерних матеріалів, встановлених згідно з чинною редакцією ДСТУ ISO 14024 (або втяг з нього щодо оцінювання придатності для повторного переробляння виробу). </a:t>
            </a:r>
          </a:p>
        </p:txBody>
      </p:sp>
    </p:spTree>
    <p:extLst>
      <p:ext uri="{BB962C8B-B14F-4D97-AF65-F5344CB8AC3E}">
        <p14:creationId xmlns:p14="http://schemas.microsoft.com/office/powerpoint/2010/main" val="3776580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17643" y="605660"/>
            <a:ext cx="5209027" cy="369332"/>
          </a:xfrm>
          <a:prstGeom prst="rect">
            <a:avLst/>
          </a:prstGeom>
          <a:noFill/>
        </p:spPr>
        <p:txBody>
          <a:bodyPr wrap="square" rtlCol="0">
            <a:spAutoFit/>
          </a:bodyPr>
          <a:lstStyle/>
          <a:p>
            <a:r>
              <a:rPr lang="uk-UA" b="1" dirty="0">
                <a:latin typeface="+mn-lt"/>
              </a:rPr>
              <a:t>Матеріал (вид полімеру)</a:t>
            </a:r>
          </a:p>
        </p:txBody>
      </p:sp>
      <p:pic>
        <p:nvPicPr>
          <p:cNvPr id="2" name="Рисунок 1"/>
          <p:cNvPicPr>
            <a:picLocks noChangeAspect="1"/>
          </p:cNvPicPr>
          <p:nvPr/>
        </p:nvPicPr>
        <p:blipFill>
          <a:blip r:embed="rId2"/>
          <a:stretch>
            <a:fillRect/>
          </a:stretch>
        </p:blipFill>
        <p:spPr>
          <a:xfrm>
            <a:off x="5124449" y="446314"/>
            <a:ext cx="6109607" cy="869710"/>
          </a:xfrm>
          <a:prstGeom prst="rect">
            <a:avLst/>
          </a:prstGeom>
        </p:spPr>
      </p:pic>
      <p:pic>
        <p:nvPicPr>
          <p:cNvPr id="5122" name="Picture 2" descr="Самый частый вопрос, который задаёт неофит.. | ОЙКУМЕНА | ВКонтакт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623" y="881169"/>
            <a:ext cx="7336971" cy="4737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4768" y="2802608"/>
            <a:ext cx="989373" cy="600164"/>
          </a:xfrm>
          <a:prstGeom prst="rect">
            <a:avLst/>
          </a:prstGeom>
          <a:solidFill>
            <a:schemeClr val="bg1"/>
          </a:solidFill>
        </p:spPr>
        <p:txBody>
          <a:bodyPr wrap="none" rtlCol="0">
            <a:spAutoFit/>
          </a:bodyPr>
          <a:lstStyle/>
          <a:p>
            <a:r>
              <a:rPr lang="uk-UA" sz="1100" dirty="0"/>
              <a:t>поліетилен </a:t>
            </a:r>
          </a:p>
          <a:p>
            <a:r>
              <a:rPr lang="uk-UA" sz="1100" dirty="0" err="1"/>
              <a:t>терефталат</a:t>
            </a:r>
            <a:endParaRPr lang="uk-UA" sz="1100" dirty="0"/>
          </a:p>
          <a:p>
            <a:endParaRPr lang="uk-UA" sz="1100" dirty="0"/>
          </a:p>
        </p:txBody>
      </p:sp>
      <p:sp>
        <p:nvSpPr>
          <p:cNvPr id="11" name="TextBox 10"/>
          <p:cNvSpPr txBox="1"/>
          <p:nvPr/>
        </p:nvSpPr>
        <p:spPr>
          <a:xfrm>
            <a:off x="5707730" y="2802608"/>
            <a:ext cx="952505" cy="600164"/>
          </a:xfrm>
          <a:prstGeom prst="rect">
            <a:avLst/>
          </a:prstGeom>
          <a:solidFill>
            <a:schemeClr val="bg1"/>
          </a:solidFill>
        </p:spPr>
        <p:txBody>
          <a:bodyPr wrap="none" rtlCol="0">
            <a:spAutoFit/>
          </a:bodyPr>
          <a:lstStyle/>
          <a:p>
            <a:pPr algn="ctr"/>
            <a:r>
              <a:rPr lang="uk-UA" sz="1100" dirty="0"/>
              <a:t>поліетилен </a:t>
            </a:r>
          </a:p>
          <a:p>
            <a:pPr algn="ctr"/>
            <a:r>
              <a:rPr lang="uk-UA" sz="1100" dirty="0"/>
              <a:t>високої </a:t>
            </a:r>
          </a:p>
          <a:p>
            <a:pPr algn="ctr"/>
            <a:r>
              <a:rPr lang="uk-UA" sz="1100" dirty="0"/>
              <a:t>щільності</a:t>
            </a:r>
            <a:endParaRPr lang="ru-RU" sz="1100" dirty="0"/>
          </a:p>
        </p:txBody>
      </p:sp>
      <p:sp>
        <p:nvSpPr>
          <p:cNvPr id="12" name="TextBox 11"/>
          <p:cNvSpPr txBox="1"/>
          <p:nvPr/>
        </p:nvSpPr>
        <p:spPr>
          <a:xfrm>
            <a:off x="6854992" y="2802608"/>
            <a:ext cx="753731" cy="600164"/>
          </a:xfrm>
          <a:prstGeom prst="rect">
            <a:avLst/>
          </a:prstGeom>
          <a:solidFill>
            <a:schemeClr val="bg1"/>
          </a:solidFill>
        </p:spPr>
        <p:txBody>
          <a:bodyPr wrap="none" rtlCol="0">
            <a:spAutoFit/>
          </a:bodyPr>
          <a:lstStyle/>
          <a:p>
            <a:pPr algn="ctr"/>
            <a:r>
              <a:rPr lang="uk-UA" sz="1100" dirty="0" err="1"/>
              <a:t>полівініл</a:t>
            </a:r>
            <a:endParaRPr lang="uk-UA" sz="1100" dirty="0"/>
          </a:p>
          <a:p>
            <a:pPr algn="ctr"/>
            <a:r>
              <a:rPr lang="uk-UA" sz="1100" dirty="0"/>
              <a:t>хлорид</a:t>
            </a:r>
          </a:p>
          <a:p>
            <a:pPr algn="ctr"/>
            <a:endParaRPr lang="ru-RU" sz="1100" dirty="0"/>
          </a:p>
        </p:txBody>
      </p:sp>
      <p:sp>
        <p:nvSpPr>
          <p:cNvPr id="13" name="TextBox 12"/>
          <p:cNvSpPr txBox="1"/>
          <p:nvPr/>
        </p:nvSpPr>
        <p:spPr>
          <a:xfrm>
            <a:off x="7785855" y="2796702"/>
            <a:ext cx="952505" cy="600164"/>
          </a:xfrm>
          <a:prstGeom prst="rect">
            <a:avLst/>
          </a:prstGeom>
          <a:solidFill>
            <a:schemeClr val="bg1"/>
          </a:solidFill>
        </p:spPr>
        <p:txBody>
          <a:bodyPr wrap="none" rtlCol="0">
            <a:spAutoFit/>
          </a:bodyPr>
          <a:lstStyle/>
          <a:p>
            <a:pPr algn="ctr"/>
            <a:r>
              <a:rPr lang="uk-UA" sz="1100" dirty="0"/>
              <a:t>поліетилен </a:t>
            </a:r>
          </a:p>
          <a:p>
            <a:pPr algn="ctr"/>
            <a:r>
              <a:rPr lang="uk-UA" sz="1100" dirty="0"/>
              <a:t>низької  </a:t>
            </a:r>
          </a:p>
          <a:p>
            <a:pPr algn="ctr"/>
            <a:r>
              <a:rPr lang="uk-UA" sz="1100" dirty="0"/>
              <a:t>щільності</a:t>
            </a:r>
            <a:endParaRPr lang="ru-RU" sz="1100" dirty="0"/>
          </a:p>
        </p:txBody>
      </p:sp>
      <p:sp>
        <p:nvSpPr>
          <p:cNvPr id="14" name="TextBox 13"/>
          <p:cNvSpPr txBox="1"/>
          <p:nvPr/>
        </p:nvSpPr>
        <p:spPr>
          <a:xfrm>
            <a:off x="8734866" y="2796702"/>
            <a:ext cx="1093267" cy="600164"/>
          </a:xfrm>
          <a:prstGeom prst="rect">
            <a:avLst/>
          </a:prstGeom>
          <a:solidFill>
            <a:schemeClr val="bg1"/>
          </a:solidFill>
        </p:spPr>
        <p:txBody>
          <a:bodyPr wrap="square" rtlCol="0">
            <a:spAutoFit/>
          </a:bodyPr>
          <a:lstStyle/>
          <a:p>
            <a:pPr algn="ctr"/>
            <a:r>
              <a:rPr lang="uk-UA" sz="1100" dirty="0"/>
              <a:t>поліпропілен</a:t>
            </a:r>
          </a:p>
          <a:p>
            <a:endParaRPr lang="uk-UA" sz="1100" dirty="0"/>
          </a:p>
          <a:p>
            <a:r>
              <a:rPr lang="uk-UA" sz="1100" dirty="0"/>
              <a:t> </a:t>
            </a:r>
            <a:endParaRPr lang="ru-RU" sz="1100" dirty="0"/>
          </a:p>
        </p:txBody>
      </p:sp>
      <p:sp>
        <p:nvSpPr>
          <p:cNvPr id="15" name="TextBox 14"/>
          <p:cNvSpPr txBox="1"/>
          <p:nvPr/>
        </p:nvSpPr>
        <p:spPr>
          <a:xfrm>
            <a:off x="9840312" y="2795775"/>
            <a:ext cx="941283" cy="600164"/>
          </a:xfrm>
          <a:prstGeom prst="rect">
            <a:avLst/>
          </a:prstGeom>
          <a:solidFill>
            <a:schemeClr val="bg1"/>
          </a:solidFill>
        </p:spPr>
        <p:txBody>
          <a:bodyPr wrap="none" rtlCol="0">
            <a:spAutoFit/>
          </a:bodyPr>
          <a:lstStyle/>
          <a:p>
            <a:r>
              <a:rPr lang="uk-UA" sz="1100" dirty="0" err="1"/>
              <a:t>полістирен</a:t>
            </a:r>
            <a:r>
              <a:rPr lang="uk-UA" sz="1100" dirty="0"/>
              <a:t> </a:t>
            </a:r>
          </a:p>
          <a:p>
            <a:endParaRPr lang="uk-UA" sz="1100" dirty="0"/>
          </a:p>
          <a:p>
            <a:endParaRPr lang="ru-RU" sz="1100" dirty="0"/>
          </a:p>
        </p:txBody>
      </p:sp>
      <p:sp>
        <p:nvSpPr>
          <p:cNvPr id="16" name="TextBox 15"/>
          <p:cNvSpPr txBox="1"/>
          <p:nvPr/>
        </p:nvSpPr>
        <p:spPr>
          <a:xfrm>
            <a:off x="10860074" y="2778983"/>
            <a:ext cx="929967" cy="600164"/>
          </a:xfrm>
          <a:prstGeom prst="rect">
            <a:avLst/>
          </a:prstGeom>
          <a:solidFill>
            <a:schemeClr val="bg1"/>
          </a:solidFill>
        </p:spPr>
        <p:txBody>
          <a:bodyPr wrap="square" rtlCol="0">
            <a:spAutoFit/>
          </a:bodyPr>
          <a:lstStyle/>
          <a:p>
            <a:pPr algn="ctr"/>
            <a:r>
              <a:rPr lang="uk-UA" sz="1100" dirty="0"/>
              <a:t>інші види </a:t>
            </a:r>
          </a:p>
          <a:p>
            <a:pPr algn="ctr"/>
            <a:r>
              <a:rPr lang="uk-UA" sz="1100" dirty="0"/>
              <a:t>пластику</a:t>
            </a:r>
          </a:p>
          <a:p>
            <a:pPr algn="ctr"/>
            <a:r>
              <a:rPr lang="uk-UA" sz="1100" dirty="0"/>
              <a:t> </a:t>
            </a:r>
            <a:endParaRPr lang="ru-RU" sz="1100" dirty="0"/>
          </a:p>
        </p:txBody>
      </p:sp>
      <p:sp>
        <p:nvSpPr>
          <p:cNvPr id="6" name="TextBox 5"/>
          <p:cNvSpPr txBox="1"/>
          <p:nvPr/>
        </p:nvSpPr>
        <p:spPr>
          <a:xfrm>
            <a:off x="10860074" y="3402772"/>
            <a:ext cx="1070520" cy="1277273"/>
          </a:xfrm>
          <a:prstGeom prst="rect">
            <a:avLst/>
          </a:prstGeom>
          <a:solidFill>
            <a:srgbClr val="3A726B"/>
          </a:solidFill>
        </p:spPr>
        <p:txBody>
          <a:bodyPr wrap="square" rtlCol="0">
            <a:spAutoFit/>
          </a:bodyPr>
          <a:lstStyle/>
          <a:p>
            <a:pPr algn="ctr"/>
            <a:r>
              <a:rPr lang="uk-UA" sz="1100" dirty="0">
                <a:solidFill>
                  <a:schemeClr val="bg1"/>
                </a:solidFill>
              </a:rPr>
              <a:t>іграшки, </a:t>
            </a:r>
            <a:r>
              <a:rPr lang="uk-UA" sz="1100" dirty="0" err="1">
                <a:solidFill>
                  <a:schemeClr val="bg1"/>
                </a:solidFill>
              </a:rPr>
              <a:t>паковання</a:t>
            </a:r>
            <a:r>
              <a:rPr lang="uk-UA" sz="1100" dirty="0">
                <a:solidFill>
                  <a:schemeClr val="bg1"/>
                </a:solidFill>
              </a:rPr>
              <a:t>, пляшки для </a:t>
            </a:r>
            <a:r>
              <a:rPr lang="uk-UA" sz="1100" dirty="0" err="1">
                <a:solidFill>
                  <a:schemeClr val="bg1"/>
                </a:solidFill>
              </a:rPr>
              <a:t>кулерів</a:t>
            </a:r>
            <a:r>
              <a:rPr lang="uk-UA" sz="1100" dirty="0">
                <a:solidFill>
                  <a:schemeClr val="bg1"/>
                </a:solidFill>
              </a:rPr>
              <a:t>, різна тара та вироби</a:t>
            </a:r>
          </a:p>
          <a:p>
            <a:endParaRPr lang="ru-RU" sz="1100" dirty="0">
              <a:solidFill>
                <a:schemeClr val="bg1"/>
              </a:solidFill>
            </a:endParaRPr>
          </a:p>
        </p:txBody>
      </p:sp>
      <p:sp>
        <p:nvSpPr>
          <p:cNvPr id="17" name="TextBox 16"/>
          <p:cNvSpPr txBox="1"/>
          <p:nvPr/>
        </p:nvSpPr>
        <p:spPr>
          <a:xfrm>
            <a:off x="4579913" y="3402772"/>
            <a:ext cx="1066799" cy="1277273"/>
          </a:xfrm>
          <a:prstGeom prst="rect">
            <a:avLst/>
          </a:prstGeom>
          <a:solidFill>
            <a:srgbClr val="3A726B"/>
          </a:solidFill>
        </p:spPr>
        <p:txBody>
          <a:bodyPr wrap="square" rtlCol="0">
            <a:spAutoFit/>
          </a:bodyPr>
          <a:lstStyle/>
          <a:p>
            <a:pPr algn="ctr"/>
            <a:r>
              <a:rPr lang="uk-UA" sz="1100" dirty="0">
                <a:solidFill>
                  <a:schemeClr val="bg1"/>
                </a:solidFill>
              </a:rPr>
              <a:t>різні види </a:t>
            </a:r>
            <a:r>
              <a:rPr lang="uk-UA" sz="1100" dirty="0" err="1">
                <a:solidFill>
                  <a:schemeClr val="bg1"/>
                </a:solidFill>
              </a:rPr>
              <a:t>ємностей</a:t>
            </a:r>
            <a:r>
              <a:rPr lang="uk-UA" sz="1100" dirty="0">
                <a:solidFill>
                  <a:schemeClr val="bg1"/>
                </a:solidFill>
              </a:rPr>
              <a:t>, вироби для ізоляції та будівництва</a:t>
            </a:r>
          </a:p>
          <a:p>
            <a:pPr algn="ctr"/>
            <a:endParaRPr lang="uk-UA" sz="1100" dirty="0">
              <a:solidFill>
                <a:schemeClr val="bg1"/>
              </a:solidFill>
            </a:endParaRPr>
          </a:p>
          <a:p>
            <a:pPr algn="ctr"/>
            <a:endParaRPr lang="ru-RU" sz="1100" dirty="0">
              <a:solidFill>
                <a:schemeClr val="bg1"/>
              </a:solidFill>
            </a:endParaRPr>
          </a:p>
        </p:txBody>
      </p:sp>
      <p:sp>
        <p:nvSpPr>
          <p:cNvPr id="18" name="TextBox 17"/>
          <p:cNvSpPr txBox="1"/>
          <p:nvPr/>
        </p:nvSpPr>
        <p:spPr>
          <a:xfrm>
            <a:off x="5631143" y="3402772"/>
            <a:ext cx="1066799" cy="1277273"/>
          </a:xfrm>
          <a:prstGeom prst="rect">
            <a:avLst/>
          </a:prstGeom>
          <a:solidFill>
            <a:schemeClr val="accent6">
              <a:lumMod val="75000"/>
            </a:schemeClr>
          </a:solidFill>
        </p:spPr>
        <p:txBody>
          <a:bodyPr wrap="square" rtlCol="0">
            <a:spAutoFit/>
          </a:bodyPr>
          <a:lstStyle/>
          <a:p>
            <a:pPr algn="ctr"/>
            <a:r>
              <a:rPr lang="uk-UA" sz="1100" dirty="0">
                <a:solidFill>
                  <a:schemeClr val="bg1"/>
                </a:solidFill>
              </a:rPr>
              <a:t>штучні вироби виготовлені шляхом лиття, труби, тара і пакети</a:t>
            </a:r>
          </a:p>
          <a:p>
            <a:pPr algn="ctr"/>
            <a:endParaRPr lang="ru-RU" sz="1100" dirty="0">
              <a:solidFill>
                <a:schemeClr val="bg1"/>
              </a:solidFill>
            </a:endParaRPr>
          </a:p>
        </p:txBody>
      </p:sp>
      <p:sp>
        <p:nvSpPr>
          <p:cNvPr id="19" name="TextBox 18"/>
          <p:cNvSpPr txBox="1"/>
          <p:nvPr/>
        </p:nvSpPr>
        <p:spPr>
          <a:xfrm>
            <a:off x="6696082" y="3402772"/>
            <a:ext cx="1066799" cy="1277273"/>
          </a:xfrm>
          <a:prstGeom prst="rect">
            <a:avLst/>
          </a:prstGeom>
          <a:solidFill>
            <a:srgbClr val="A87946"/>
          </a:solidFill>
          <a:ln>
            <a:solidFill>
              <a:schemeClr val="bg1">
                <a:lumMod val="50000"/>
              </a:schemeClr>
            </a:solidFill>
          </a:ln>
        </p:spPr>
        <p:txBody>
          <a:bodyPr wrap="square" rtlCol="0">
            <a:spAutoFit/>
          </a:bodyPr>
          <a:lstStyle/>
          <a:p>
            <a:pPr algn="ctr"/>
            <a:r>
              <a:rPr lang="uk-UA" sz="1100" dirty="0">
                <a:solidFill>
                  <a:schemeClr val="bg1"/>
                </a:solidFill>
              </a:rPr>
              <a:t>контейнери, труби, меблі, промислова тара, плівка, вироби будівельні</a:t>
            </a:r>
          </a:p>
          <a:p>
            <a:pPr algn="ctr"/>
            <a:endParaRPr lang="ru-RU" sz="1100" dirty="0">
              <a:solidFill>
                <a:schemeClr val="bg1"/>
              </a:solidFill>
            </a:endParaRPr>
          </a:p>
        </p:txBody>
      </p:sp>
      <p:sp>
        <p:nvSpPr>
          <p:cNvPr id="21" name="TextBox 20"/>
          <p:cNvSpPr txBox="1"/>
          <p:nvPr/>
        </p:nvSpPr>
        <p:spPr>
          <a:xfrm>
            <a:off x="7766062" y="3402772"/>
            <a:ext cx="1066799" cy="1277273"/>
          </a:xfrm>
          <a:prstGeom prst="rect">
            <a:avLst/>
          </a:prstGeom>
          <a:solidFill>
            <a:schemeClr val="accent6">
              <a:lumMod val="75000"/>
            </a:schemeClr>
          </a:solidFill>
          <a:ln>
            <a:solidFill>
              <a:schemeClr val="bg1">
                <a:lumMod val="50000"/>
              </a:schemeClr>
            </a:solidFill>
          </a:ln>
        </p:spPr>
        <p:txBody>
          <a:bodyPr wrap="square" rtlCol="0">
            <a:spAutoFit/>
          </a:bodyPr>
          <a:lstStyle/>
          <a:p>
            <a:pPr algn="ctr"/>
            <a:r>
              <a:rPr lang="uk-UA" sz="1100" dirty="0">
                <a:solidFill>
                  <a:schemeClr val="bg1"/>
                </a:solidFill>
              </a:rPr>
              <a:t>робочі поверхні, ігрові майданчики, пакети, будівельні вироби</a:t>
            </a:r>
            <a:endParaRPr lang="ru-RU" sz="1100" dirty="0">
              <a:solidFill>
                <a:schemeClr val="bg1"/>
              </a:solidFill>
            </a:endParaRPr>
          </a:p>
        </p:txBody>
      </p:sp>
      <p:sp>
        <p:nvSpPr>
          <p:cNvPr id="22" name="TextBox 21"/>
          <p:cNvSpPr txBox="1"/>
          <p:nvPr/>
        </p:nvSpPr>
        <p:spPr>
          <a:xfrm>
            <a:off x="8797657" y="3402772"/>
            <a:ext cx="1066799" cy="1277273"/>
          </a:xfrm>
          <a:prstGeom prst="rect">
            <a:avLst/>
          </a:prstGeom>
          <a:solidFill>
            <a:srgbClr val="178D66"/>
          </a:solidFill>
          <a:ln>
            <a:solidFill>
              <a:schemeClr val="bg1">
                <a:lumMod val="50000"/>
              </a:schemeClr>
            </a:solidFill>
          </a:ln>
        </p:spPr>
        <p:txBody>
          <a:bodyPr wrap="square" rtlCol="0">
            <a:spAutoFit/>
          </a:bodyPr>
          <a:lstStyle/>
          <a:p>
            <a:pPr algn="ctr"/>
            <a:r>
              <a:rPr lang="uk-UA" sz="1100" dirty="0">
                <a:solidFill>
                  <a:schemeClr val="bg1"/>
                </a:solidFill>
              </a:rPr>
              <a:t>медичні ємності, труби, басейни, душові кімнати</a:t>
            </a:r>
          </a:p>
          <a:p>
            <a:pPr algn="ctr"/>
            <a:endParaRPr lang="ru-RU" sz="1100" dirty="0">
              <a:solidFill>
                <a:schemeClr val="bg1"/>
              </a:solidFill>
            </a:endParaRPr>
          </a:p>
        </p:txBody>
      </p:sp>
      <p:sp>
        <p:nvSpPr>
          <p:cNvPr id="23" name="TextBox 22"/>
          <p:cNvSpPr txBox="1"/>
          <p:nvPr/>
        </p:nvSpPr>
        <p:spPr>
          <a:xfrm>
            <a:off x="9801077" y="3395939"/>
            <a:ext cx="1066799" cy="1277273"/>
          </a:xfrm>
          <a:prstGeom prst="rect">
            <a:avLst/>
          </a:prstGeom>
          <a:solidFill>
            <a:srgbClr val="A87946"/>
          </a:solidFill>
          <a:ln>
            <a:solidFill>
              <a:schemeClr val="bg1">
                <a:lumMod val="50000"/>
              </a:schemeClr>
            </a:solidFill>
          </a:ln>
        </p:spPr>
        <p:txBody>
          <a:bodyPr wrap="square" rtlCol="0">
            <a:spAutoFit/>
          </a:bodyPr>
          <a:lstStyle/>
          <a:p>
            <a:pPr algn="ctr"/>
            <a:r>
              <a:rPr lang="uk-UA" sz="1100" dirty="0">
                <a:solidFill>
                  <a:schemeClr val="bg1"/>
                </a:solidFill>
              </a:rPr>
              <a:t>посуд, іграшки, плитки для будівництва, </a:t>
            </a:r>
            <a:r>
              <a:rPr lang="uk-UA" sz="1100" dirty="0" err="1">
                <a:solidFill>
                  <a:schemeClr val="bg1"/>
                </a:solidFill>
              </a:rPr>
              <a:t>паковання</a:t>
            </a:r>
            <a:r>
              <a:rPr lang="uk-UA" sz="1100" dirty="0">
                <a:solidFill>
                  <a:schemeClr val="bg1"/>
                </a:solidFill>
              </a:rPr>
              <a:t> і тара</a:t>
            </a:r>
          </a:p>
          <a:p>
            <a:pPr algn="ctr"/>
            <a:endParaRPr lang="ru-RU" sz="1100" dirty="0">
              <a:solidFill>
                <a:schemeClr val="bg1"/>
              </a:solidFill>
            </a:endParaRPr>
          </a:p>
        </p:txBody>
      </p:sp>
      <p:sp>
        <p:nvSpPr>
          <p:cNvPr id="9" name="Прямоугольник 8"/>
          <p:cNvSpPr/>
          <p:nvPr/>
        </p:nvSpPr>
        <p:spPr>
          <a:xfrm>
            <a:off x="295822" y="1648301"/>
            <a:ext cx="4245547" cy="3970318"/>
          </a:xfrm>
          <a:prstGeom prst="rect">
            <a:avLst/>
          </a:prstGeom>
          <a:solidFill>
            <a:schemeClr val="bg1"/>
          </a:solidFill>
        </p:spPr>
        <p:txBody>
          <a:bodyPr wrap="square">
            <a:spAutoFit/>
          </a:bodyPr>
          <a:lstStyle/>
          <a:p>
            <a:r>
              <a:rPr lang="uk-UA" dirty="0">
                <a:latin typeface="+mn-lt"/>
              </a:rPr>
              <a:t>Більш безпечним є пластик за </a:t>
            </a:r>
          </a:p>
          <a:p>
            <a:r>
              <a:rPr lang="uk-UA" b="1" dirty="0">
                <a:latin typeface="+mn-lt"/>
              </a:rPr>
              <a:t>№№ 4 </a:t>
            </a:r>
            <a:r>
              <a:rPr lang="en-US" b="1" dirty="0">
                <a:latin typeface="+mn-lt"/>
              </a:rPr>
              <a:t>(PE-LD) </a:t>
            </a:r>
            <a:r>
              <a:rPr lang="uk-UA" b="1" dirty="0">
                <a:latin typeface="+mn-lt"/>
              </a:rPr>
              <a:t>і 5</a:t>
            </a:r>
            <a:r>
              <a:rPr lang="en-US" b="1" dirty="0">
                <a:latin typeface="+mn-lt"/>
              </a:rPr>
              <a:t> (PP)</a:t>
            </a:r>
            <a:r>
              <a:rPr lang="uk-UA" dirty="0">
                <a:latin typeface="+mn-lt"/>
              </a:rPr>
              <a:t>. Не підлягає тривалому і сильному нагріванню. Підлягає багаторазовому перероблянню.</a:t>
            </a:r>
          </a:p>
          <a:p>
            <a:endParaRPr lang="uk-UA" dirty="0">
              <a:latin typeface="+mn-lt"/>
            </a:endParaRPr>
          </a:p>
          <a:p>
            <a:r>
              <a:rPr lang="uk-UA" dirty="0">
                <a:latin typeface="+mn-lt"/>
              </a:rPr>
              <a:t>Пластик за </a:t>
            </a:r>
            <a:r>
              <a:rPr lang="uk-UA" b="1" dirty="0">
                <a:latin typeface="+mn-lt"/>
              </a:rPr>
              <a:t>№№ 1 (</a:t>
            </a:r>
            <a:r>
              <a:rPr lang="en-US" b="1" dirty="0">
                <a:latin typeface="+mn-lt"/>
              </a:rPr>
              <a:t>PETE)</a:t>
            </a:r>
            <a:r>
              <a:rPr lang="uk-UA" b="1" dirty="0">
                <a:latin typeface="+mn-lt"/>
              </a:rPr>
              <a:t> і 2 </a:t>
            </a:r>
            <a:r>
              <a:rPr lang="en-US" b="1" dirty="0">
                <a:latin typeface="+mn-lt"/>
              </a:rPr>
              <a:t>(PE-HD) </a:t>
            </a:r>
            <a:r>
              <a:rPr lang="uk-UA" dirty="0">
                <a:latin typeface="+mn-lt"/>
              </a:rPr>
              <a:t>може бути перероблений не більше одного разу.</a:t>
            </a:r>
          </a:p>
          <a:p>
            <a:endParaRPr lang="uk-UA" dirty="0">
              <a:latin typeface="+mn-lt"/>
            </a:endParaRPr>
          </a:p>
          <a:p>
            <a:r>
              <a:rPr lang="uk-UA" dirty="0">
                <a:latin typeface="+mn-lt"/>
              </a:rPr>
              <a:t>Пластик за </a:t>
            </a:r>
            <a:r>
              <a:rPr lang="uk-UA" b="1" dirty="0">
                <a:latin typeface="+mn-lt"/>
              </a:rPr>
              <a:t>№№ 3 (PVC), 6 (PS) і 7 (</a:t>
            </a:r>
            <a:r>
              <a:rPr lang="uk-UA" b="1" dirty="0" err="1">
                <a:latin typeface="+mn-lt"/>
              </a:rPr>
              <a:t>Other</a:t>
            </a:r>
            <a:r>
              <a:rPr lang="uk-UA" b="1" dirty="0">
                <a:latin typeface="+mn-lt"/>
              </a:rPr>
              <a:t>) </a:t>
            </a:r>
            <a:r>
              <a:rPr lang="uk-UA" dirty="0">
                <a:latin typeface="+mn-lt"/>
              </a:rPr>
              <a:t>зовсім не підходять для контактів з питною водою і їжею. Вони містять небезпечні для здоров'я речовини - хлор, стирол, </a:t>
            </a:r>
            <a:r>
              <a:rPr lang="uk-UA" dirty="0" err="1">
                <a:latin typeface="+mn-lt"/>
              </a:rPr>
              <a:t>бісфенол</a:t>
            </a:r>
            <a:r>
              <a:rPr lang="uk-UA" dirty="0">
                <a:latin typeface="+mn-lt"/>
              </a:rPr>
              <a:t> та інші.</a:t>
            </a:r>
          </a:p>
        </p:txBody>
      </p:sp>
      <p:sp>
        <p:nvSpPr>
          <p:cNvPr id="20" name="TextBox 19"/>
          <p:cNvSpPr txBox="1"/>
          <p:nvPr/>
        </p:nvSpPr>
        <p:spPr>
          <a:xfrm>
            <a:off x="5928892" y="974992"/>
            <a:ext cx="4619598" cy="584775"/>
          </a:xfrm>
          <a:prstGeom prst="rect">
            <a:avLst/>
          </a:prstGeom>
          <a:solidFill>
            <a:schemeClr val="bg1"/>
          </a:solidFill>
        </p:spPr>
        <p:txBody>
          <a:bodyPr wrap="none" rtlCol="0">
            <a:spAutoFit/>
          </a:bodyPr>
          <a:lstStyle/>
          <a:p>
            <a:r>
              <a:rPr lang="uk-UA" sz="3200" b="1" dirty="0">
                <a:solidFill>
                  <a:srgbClr val="2FA345"/>
                </a:solidFill>
                <a:latin typeface="+mn-lt"/>
              </a:rPr>
              <a:t>МАРКУВАННЯ ПЛАСТІКУ </a:t>
            </a:r>
            <a:endParaRPr lang="ru-RU" sz="3200" b="1" dirty="0">
              <a:solidFill>
                <a:srgbClr val="2FA345"/>
              </a:solidFill>
              <a:latin typeface="+mn-lt"/>
            </a:endParaRPr>
          </a:p>
        </p:txBody>
      </p:sp>
    </p:spTree>
    <p:extLst>
      <p:ext uri="{BB962C8B-B14F-4D97-AF65-F5344CB8AC3E}">
        <p14:creationId xmlns:p14="http://schemas.microsoft.com/office/powerpoint/2010/main" val="4059609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988828" y="564654"/>
            <a:ext cx="9519683" cy="400110"/>
          </a:xfrm>
          <a:prstGeom prst="rect">
            <a:avLst/>
          </a:prstGeom>
          <a:solidFill>
            <a:srgbClr val="178D66"/>
          </a:solidFill>
        </p:spPr>
        <p:txBody>
          <a:bodyPr wrap="square">
            <a:spAutoFit/>
          </a:bodyPr>
          <a:lstStyle/>
          <a:p>
            <a:r>
              <a:rPr lang="uk-UA" sz="2000" b="1" kern="100" dirty="0">
                <a:solidFill>
                  <a:schemeClr val="bg1"/>
                </a:solidFill>
                <a:latin typeface="+mn-lt"/>
                <a:ea typeface="SimSun" panose="02010600030101010101" pitchFamily="2" charset="-122"/>
              </a:rPr>
              <a:t>Інформація про технічні, якісні та кількісні</a:t>
            </a:r>
            <a:r>
              <a:rPr lang="uk-UA" sz="2000" b="1" kern="100" dirty="0">
                <a:solidFill>
                  <a:schemeClr val="bg1"/>
                </a:solidFill>
                <a:latin typeface="+mn-lt"/>
                <a:ea typeface="Times New Roman" panose="02020603050405020304" pitchFamily="18" charset="0"/>
              </a:rPr>
              <a:t> </a:t>
            </a:r>
            <a:r>
              <a:rPr lang="uk-UA" sz="2000" b="1" kern="100" dirty="0">
                <a:solidFill>
                  <a:schemeClr val="bg1"/>
                </a:solidFill>
                <a:latin typeface="+mn-lt"/>
                <a:ea typeface="SimSun" panose="02010600030101010101" pitchFamily="2" charset="-122"/>
              </a:rPr>
              <a:t>характеристики предмета закупівлі</a:t>
            </a:r>
            <a:endParaRPr lang="uk-UA" sz="2000" b="1" dirty="0">
              <a:solidFill>
                <a:schemeClr val="bg1"/>
              </a:solidFill>
              <a:latin typeface="+mn-lt"/>
            </a:endParaRPr>
          </a:p>
        </p:txBody>
      </p:sp>
      <p:sp>
        <p:nvSpPr>
          <p:cNvPr id="3" name="Прямоугольник 2"/>
          <p:cNvSpPr/>
          <p:nvPr/>
        </p:nvSpPr>
        <p:spPr>
          <a:xfrm>
            <a:off x="911615" y="1120285"/>
            <a:ext cx="10143460" cy="5170646"/>
          </a:xfrm>
          <a:prstGeom prst="rect">
            <a:avLst/>
          </a:prstGeom>
          <a:solidFill>
            <a:schemeClr val="bg1"/>
          </a:solidFill>
        </p:spPr>
        <p:txBody>
          <a:bodyPr wrap="square">
            <a:spAutoFit/>
          </a:bodyPr>
          <a:lstStyle/>
          <a:p>
            <a:r>
              <a:rPr lang="uk-UA" sz="2200" b="1" dirty="0">
                <a:latin typeface="+mn-lt"/>
              </a:rPr>
              <a:t>Вимога</a:t>
            </a:r>
          </a:p>
          <a:p>
            <a:r>
              <a:rPr lang="uk-UA" sz="2200" dirty="0">
                <a:latin typeface="+mn-lt"/>
              </a:rPr>
              <a:t>Вироби повинні бути придатні для повторного переробляння і марковані щодо полімерного матеріалу згідно з ДСТУ 4260.</a:t>
            </a:r>
          </a:p>
          <a:p>
            <a:endParaRPr lang="uk-UA" sz="2200" dirty="0">
              <a:latin typeface="+mn-lt"/>
            </a:endParaRPr>
          </a:p>
          <a:p>
            <a:r>
              <a:rPr lang="uk-UA" sz="2200" b="1" dirty="0">
                <a:latin typeface="+mn-lt"/>
              </a:rPr>
              <a:t>Підтвердний документ</a:t>
            </a:r>
          </a:p>
          <a:p>
            <a:endParaRPr lang="uk-UA" sz="2200" b="1" dirty="0">
              <a:latin typeface="+mn-lt"/>
            </a:endParaRPr>
          </a:p>
          <a:p>
            <a:r>
              <a:rPr lang="uk-UA" sz="2200" b="1" dirty="0">
                <a:latin typeface="+mn-lt"/>
              </a:rPr>
              <a:t>Варіант А</a:t>
            </a:r>
            <a:r>
              <a:rPr lang="uk-UA" sz="2200" dirty="0">
                <a:latin typeface="+mn-lt"/>
              </a:rPr>
              <a:t>.  </a:t>
            </a:r>
            <a:r>
              <a:rPr lang="uk-UA" sz="2200" dirty="0" err="1">
                <a:latin typeface="+mn-lt"/>
              </a:rPr>
              <a:t>Самодекларація</a:t>
            </a:r>
            <a:r>
              <a:rPr lang="uk-UA" sz="2200" dirty="0">
                <a:latin typeface="+mn-lt"/>
              </a:rPr>
              <a:t> </a:t>
            </a:r>
            <a:r>
              <a:rPr lang="uk-UA" sz="2200" b="1" u="sng" dirty="0">
                <a:latin typeface="+mn-lt"/>
              </a:rPr>
              <a:t>виробника</a:t>
            </a:r>
            <a:r>
              <a:rPr lang="uk-UA" sz="2200" dirty="0">
                <a:latin typeface="+mn-lt"/>
              </a:rPr>
              <a:t> оформлена згідно з п. 7.7 ДСТУ ISO 14021.</a:t>
            </a:r>
          </a:p>
          <a:p>
            <a:endParaRPr lang="uk-UA" sz="2200" dirty="0">
              <a:latin typeface="+mn-lt"/>
            </a:endParaRPr>
          </a:p>
          <a:p>
            <a:r>
              <a:rPr lang="uk-UA" sz="2200" b="1" dirty="0">
                <a:latin typeface="+mn-lt"/>
              </a:rPr>
              <a:t>Варіант Б</a:t>
            </a:r>
            <a:r>
              <a:rPr lang="uk-UA" sz="2200" dirty="0">
                <a:latin typeface="+mn-lt"/>
              </a:rPr>
              <a:t>. Висновок виданий незалежним компетентним органом, оформлений згідно з п. 7.7 ДСТУ ISO 14021.</a:t>
            </a:r>
          </a:p>
          <a:p>
            <a:endParaRPr lang="uk-UA" sz="2200" dirty="0">
              <a:latin typeface="+mn-lt"/>
            </a:endParaRPr>
          </a:p>
          <a:p>
            <a:r>
              <a:rPr lang="uk-UA" sz="2200" b="1" dirty="0">
                <a:latin typeface="+mn-lt"/>
              </a:rPr>
              <a:t>Варіант В</a:t>
            </a:r>
            <a:r>
              <a:rPr lang="uk-UA" sz="2200" dirty="0">
                <a:latin typeface="+mn-lt"/>
              </a:rPr>
              <a:t>. Протокол оцінки відповідності екологічним критеріям для виробів з полімерних матеріалів встановленим згідно з чинною редакцією ДСТУ ISO 14024 (або втяг з нього щодо оцінювання придатності для повторного переробляння виробу). </a:t>
            </a:r>
          </a:p>
        </p:txBody>
      </p:sp>
    </p:spTree>
    <p:extLst>
      <p:ext uri="{BB962C8B-B14F-4D97-AF65-F5344CB8AC3E}">
        <p14:creationId xmlns:p14="http://schemas.microsoft.com/office/powerpoint/2010/main" val="2719481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988828" y="564654"/>
            <a:ext cx="9519683" cy="400110"/>
          </a:xfrm>
          <a:prstGeom prst="rect">
            <a:avLst/>
          </a:prstGeom>
          <a:solidFill>
            <a:srgbClr val="178D66"/>
          </a:solidFill>
        </p:spPr>
        <p:txBody>
          <a:bodyPr wrap="square">
            <a:spAutoFit/>
          </a:bodyPr>
          <a:lstStyle/>
          <a:p>
            <a:r>
              <a:rPr lang="uk-UA" sz="2000" b="1" kern="100" dirty="0">
                <a:solidFill>
                  <a:schemeClr val="bg1"/>
                </a:solidFill>
                <a:latin typeface="+mn-lt"/>
                <a:ea typeface="SimSun" panose="02010600030101010101" pitchFamily="2" charset="-122"/>
              </a:rPr>
              <a:t>Інформація про технічні, якісні та кількісні</a:t>
            </a:r>
            <a:r>
              <a:rPr lang="uk-UA" sz="2000" b="1" kern="100" dirty="0">
                <a:solidFill>
                  <a:schemeClr val="bg1"/>
                </a:solidFill>
                <a:latin typeface="+mn-lt"/>
                <a:ea typeface="Times New Roman" panose="02020603050405020304" pitchFamily="18" charset="0"/>
              </a:rPr>
              <a:t> </a:t>
            </a:r>
            <a:r>
              <a:rPr lang="uk-UA" sz="2000" b="1" kern="100" dirty="0">
                <a:solidFill>
                  <a:schemeClr val="bg1"/>
                </a:solidFill>
                <a:latin typeface="+mn-lt"/>
                <a:ea typeface="SimSun" panose="02010600030101010101" pitchFamily="2" charset="-122"/>
              </a:rPr>
              <a:t>характеристики предмета закупівлі</a:t>
            </a:r>
            <a:endParaRPr lang="uk-UA" sz="2000" b="1" dirty="0">
              <a:solidFill>
                <a:schemeClr val="bg1"/>
              </a:solidFill>
              <a:latin typeface="+mn-lt"/>
            </a:endParaRPr>
          </a:p>
        </p:txBody>
      </p:sp>
      <p:sp>
        <p:nvSpPr>
          <p:cNvPr id="3" name="Прямоугольник 2"/>
          <p:cNvSpPr/>
          <p:nvPr/>
        </p:nvSpPr>
        <p:spPr>
          <a:xfrm>
            <a:off x="988828" y="1414199"/>
            <a:ext cx="10143460" cy="5262979"/>
          </a:xfrm>
          <a:prstGeom prst="rect">
            <a:avLst/>
          </a:prstGeom>
          <a:solidFill>
            <a:schemeClr val="bg1"/>
          </a:solidFill>
        </p:spPr>
        <p:txBody>
          <a:bodyPr wrap="square">
            <a:spAutoFit/>
          </a:bodyPr>
          <a:lstStyle/>
          <a:p>
            <a:r>
              <a:rPr lang="uk-UA" sz="2200" b="1" dirty="0">
                <a:latin typeface="+mn-lt"/>
              </a:rPr>
              <a:t>Вимога </a:t>
            </a:r>
          </a:p>
          <a:p>
            <a:r>
              <a:rPr lang="uk-UA" sz="2200" dirty="0">
                <a:latin typeface="+mn-lt"/>
              </a:rPr>
              <a:t>Виріб</a:t>
            </a:r>
            <a:r>
              <a:rPr lang="uk-UA" sz="2200" b="1" dirty="0">
                <a:latin typeface="+mn-lt"/>
              </a:rPr>
              <a:t> </a:t>
            </a:r>
            <a:r>
              <a:rPr lang="uk-UA" sz="2200" dirty="0">
                <a:latin typeface="+mn-lt"/>
              </a:rPr>
              <a:t>повинен бути маркований за кодом матеріалу з якого він виготовлений.</a:t>
            </a:r>
          </a:p>
          <a:p>
            <a:endParaRPr lang="uk-UA" sz="2200" dirty="0">
              <a:latin typeface="+mn-lt"/>
            </a:endParaRPr>
          </a:p>
          <a:p>
            <a:r>
              <a:rPr lang="uk-UA" sz="2200" b="1" dirty="0">
                <a:latin typeface="+mn-lt"/>
              </a:rPr>
              <a:t>Підтвердний документ</a:t>
            </a:r>
          </a:p>
          <a:p>
            <a:r>
              <a:rPr lang="uk-UA" sz="2200" dirty="0">
                <a:latin typeface="+mn-lt"/>
              </a:rPr>
              <a:t>Фото виробу з маркуванням або копія/макет його </a:t>
            </a:r>
            <a:r>
              <a:rPr lang="uk-UA" sz="2200" dirty="0" err="1">
                <a:latin typeface="+mn-lt"/>
              </a:rPr>
              <a:t>паковання</a:t>
            </a:r>
            <a:r>
              <a:rPr lang="uk-UA" sz="2200" dirty="0">
                <a:latin typeface="+mn-lt"/>
              </a:rPr>
              <a:t>, етикетки чи ярлику.</a:t>
            </a:r>
          </a:p>
          <a:p>
            <a:endParaRPr lang="uk-UA" sz="2200" b="1" dirty="0">
              <a:latin typeface="+mn-lt"/>
            </a:endParaRPr>
          </a:p>
          <a:p>
            <a:endParaRPr lang="uk-UA" sz="2200" b="1" dirty="0">
              <a:latin typeface="+mn-lt"/>
            </a:endParaRPr>
          </a:p>
          <a:p>
            <a:r>
              <a:rPr lang="uk-UA" sz="2200" b="1" dirty="0">
                <a:latin typeface="+mn-lt"/>
              </a:rPr>
              <a:t>Вимога </a:t>
            </a:r>
          </a:p>
          <a:p>
            <a:r>
              <a:rPr lang="uk-UA" sz="2200" dirty="0">
                <a:latin typeface="+mn-lt"/>
              </a:rPr>
              <a:t>Пакування виробу повинно бути марковано згідно з </a:t>
            </a:r>
            <a:r>
              <a:rPr lang="ru-RU" sz="2200" dirty="0">
                <a:solidFill>
                  <a:srgbClr val="333333"/>
                </a:solidFill>
                <a:latin typeface="+mn-lt"/>
              </a:rPr>
              <a:t>ДСТУ 4260</a:t>
            </a:r>
            <a:r>
              <a:rPr lang="uk-UA" sz="2200" dirty="0">
                <a:latin typeface="+mn-lt"/>
              </a:rPr>
              <a:t>.</a:t>
            </a:r>
          </a:p>
          <a:p>
            <a:endParaRPr lang="uk-UA" sz="2200" dirty="0">
              <a:latin typeface="+mn-lt"/>
            </a:endParaRPr>
          </a:p>
          <a:p>
            <a:r>
              <a:rPr lang="uk-UA" sz="2200" b="1" dirty="0">
                <a:latin typeface="+mn-lt"/>
              </a:rPr>
              <a:t>Підтвердний документ</a:t>
            </a:r>
          </a:p>
          <a:p>
            <a:r>
              <a:rPr lang="uk-UA" sz="2200" dirty="0">
                <a:latin typeface="+mn-lt"/>
              </a:rPr>
              <a:t>Фото або копія/макет </a:t>
            </a:r>
            <a:r>
              <a:rPr lang="uk-UA" sz="2200" dirty="0" err="1">
                <a:latin typeface="+mn-lt"/>
              </a:rPr>
              <a:t>паковання</a:t>
            </a:r>
            <a:r>
              <a:rPr lang="uk-UA" sz="2200" dirty="0">
                <a:latin typeface="+mn-lt"/>
              </a:rPr>
              <a:t> виробу.</a:t>
            </a:r>
          </a:p>
          <a:p>
            <a:endParaRPr lang="uk-UA" sz="2200" dirty="0">
              <a:latin typeface="+mn-lt"/>
            </a:endParaRPr>
          </a:p>
          <a:p>
            <a:endParaRPr lang="uk-UA" sz="2200" dirty="0">
              <a:latin typeface="+mn-lt"/>
            </a:endParaRPr>
          </a:p>
          <a:p>
            <a:endParaRPr lang="uk-UA" sz="2800" dirty="0">
              <a:latin typeface="+mn-lt"/>
            </a:endParaRPr>
          </a:p>
        </p:txBody>
      </p:sp>
    </p:spTree>
    <p:extLst>
      <p:ext uri="{BB962C8B-B14F-4D97-AF65-F5344CB8AC3E}">
        <p14:creationId xmlns:p14="http://schemas.microsoft.com/office/powerpoint/2010/main" val="398546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C3A97451-B901-46E4-9FCD-6652BC34A04D}"/>
              </a:ext>
            </a:extLst>
          </p:cNvPr>
          <p:cNvSpPr>
            <a:spLocks noGrp="1"/>
          </p:cNvSpPr>
          <p:nvPr>
            <p:ph type="sldNum" sz="quarter" idx="12"/>
          </p:nvPr>
        </p:nvSpPr>
        <p:spPr/>
        <p:txBody>
          <a:bodyPr/>
          <a:lstStyle/>
          <a:p>
            <a:fld id="{45EA09BF-6E4A-4E1B-8433-1EB060FA9B44}" type="slidenum">
              <a:rPr lang="en-US" smtClean="0"/>
              <a:t>7</a:t>
            </a:fld>
            <a:endParaRPr lang="en-US"/>
          </a:p>
        </p:txBody>
      </p:sp>
      <p:pic>
        <p:nvPicPr>
          <p:cNvPr id="3074" name="Picture 2">
            <a:extLst>
              <a:ext uri="{FF2B5EF4-FFF2-40B4-BE49-F238E27FC236}">
                <a16:creationId xmlns:a16="http://schemas.microsoft.com/office/drawing/2014/main" id="{58646EB2-B10F-445E-9819-48F3A3ECE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911" y="65314"/>
            <a:ext cx="5684006" cy="672737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539173C3-34F0-4518-B788-4EE1224C1DAD}"/>
              </a:ext>
            </a:extLst>
          </p:cNvPr>
          <p:cNvSpPr/>
          <p:nvPr/>
        </p:nvSpPr>
        <p:spPr>
          <a:xfrm>
            <a:off x="7026729" y="1595028"/>
            <a:ext cx="4784271" cy="3451201"/>
          </a:xfrm>
          <a:prstGeom prst="rect">
            <a:avLst/>
          </a:prstGeom>
        </p:spPr>
        <p:txBody>
          <a:bodyPr wrap="square">
            <a:spAutoFit/>
          </a:bodyPr>
          <a:lstStyle/>
          <a:p>
            <a:pPr marL="457200" lvl="0" indent="-457200">
              <a:lnSpc>
                <a:spcPct val="90000"/>
              </a:lnSpc>
              <a:spcBef>
                <a:spcPts val="1000"/>
              </a:spcBef>
              <a:buFont typeface="Arial" panose="020B0604020202020204" pitchFamily="34" charset="0"/>
              <a:buChar char="•"/>
            </a:pPr>
            <a:r>
              <a:rPr lang="uk-UA" sz="2800" dirty="0">
                <a:solidFill>
                  <a:prstClr val="black"/>
                </a:solidFill>
                <a:latin typeface="Calibri"/>
              </a:rPr>
              <a:t>відповідають міжнародному стандарту ISO 14024;</a:t>
            </a:r>
          </a:p>
          <a:p>
            <a:pPr marL="457200" lvl="0" indent="-457200">
              <a:lnSpc>
                <a:spcPct val="90000"/>
              </a:lnSpc>
              <a:spcBef>
                <a:spcPts val="1000"/>
              </a:spcBef>
              <a:buFont typeface="Arial" panose="020B0604020202020204" pitchFamily="34" charset="0"/>
              <a:buChar char="•"/>
            </a:pPr>
            <a:r>
              <a:rPr lang="uk-UA" sz="2800" dirty="0">
                <a:solidFill>
                  <a:prstClr val="black"/>
                </a:solidFill>
                <a:latin typeface="Calibri"/>
              </a:rPr>
              <a:t>інтегровані з вимогами стандартів екологічного маркування Ecolabel.EU;</a:t>
            </a:r>
          </a:p>
          <a:p>
            <a:pPr marL="457200" lvl="0" indent="-457200">
              <a:lnSpc>
                <a:spcPct val="90000"/>
              </a:lnSpc>
              <a:spcBef>
                <a:spcPts val="1000"/>
              </a:spcBef>
              <a:buFont typeface="Arial" panose="020B0604020202020204" pitchFamily="34" charset="0"/>
              <a:buChar char="•"/>
            </a:pPr>
            <a:r>
              <a:rPr lang="uk-UA" sz="2800" dirty="0">
                <a:solidFill>
                  <a:prstClr val="black"/>
                </a:solidFill>
                <a:latin typeface="Calibri"/>
              </a:rPr>
              <a:t>визнані на міжнародному рівні.</a:t>
            </a:r>
          </a:p>
        </p:txBody>
      </p:sp>
      <p:pic>
        <p:nvPicPr>
          <p:cNvPr id="3076" name="Picture 4">
            <a:extLst>
              <a:ext uri="{FF2B5EF4-FFF2-40B4-BE49-F238E27FC236}">
                <a16:creationId xmlns:a16="http://schemas.microsoft.com/office/drawing/2014/main" id="{B748D43D-956E-4D69-8A48-B89C31697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015" y="5291668"/>
            <a:ext cx="2857500" cy="1047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4A624E-6CC0-47CA-BAB5-83453C601BAF}"/>
              </a:ext>
            </a:extLst>
          </p:cNvPr>
          <p:cNvSpPr txBox="1"/>
          <p:nvPr/>
        </p:nvSpPr>
        <p:spPr>
          <a:xfrm>
            <a:off x="7026729" y="604379"/>
            <a:ext cx="4652127" cy="867930"/>
          </a:xfrm>
          <a:prstGeom prst="rect">
            <a:avLst/>
          </a:prstGeom>
          <a:noFill/>
        </p:spPr>
        <p:txBody>
          <a:bodyPr wrap="square">
            <a:spAutoFit/>
          </a:bodyPr>
          <a:lstStyle/>
          <a:p>
            <a:pPr lvl="0">
              <a:lnSpc>
                <a:spcPct val="90000"/>
              </a:lnSpc>
              <a:spcBef>
                <a:spcPts val="1000"/>
              </a:spcBef>
            </a:pPr>
            <a:r>
              <a:rPr lang="uk-UA" sz="2800" b="1" dirty="0"/>
              <a:t>Європейські програми</a:t>
            </a:r>
            <a:r>
              <a:rPr lang="ru-UA" sz="2800" b="1" dirty="0"/>
              <a:t> </a:t>
            </a:r>
            <a:r>
              <a:rPr lang="uk-UA" sz="2800" b="1" dirty="0"/>
              <a:t>екологічного маркування</a:t>
            </a:r>
          </a:p>
        </p:txBody>
      </p:sp>
    </p:spTree>
    <p:extLst>
      <p:ext uri="{BB962C8B-B14F-4D97-AF65-F5344CB8AC3E}">
        <p14:creationId xmlns:p14="http://schemas.microsoft.com/office/powerpoint/2010/main" val="60123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Возможно, это изображение текст">
            <a:extLst>
              <a:ext uri="{FF2B5EF4-FFF2-40B4-BE49-F238E27FC236}">
                <a16:creationId xmlns:a16="http://schemas.microsoft.com/office/drawing/2014/main" id="{DC4D1F39-4141-4CF2-9882-B260872F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464"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984F28-A7E1-43A3-B2EA-0A9B82EA872A}"/>
              </a:ext>
            </a:extLst>
          </p:cNvPr>
          <p:cNvSpPr txBox="1"/>
          <p:nvPr/>
        </p:nvSpPr>
        <p:spPr>
          <a:xfrm>
            <a:off x="333171" y="284497"/>
            <a:ext cx="4747711" cy="6432530"/>
          </a:xfrm>
          <a:prstGeom prst="rect">
            <a:avLst/>
          </a:prstGeom>
          <a:noFill/>
        </p:spPr>
        <p:txBody>
          <a:bodyPr wrap="square">
            <a:spAutoFit/>
          </a:bodyPr>
          <a:lstStyle/>
          <a:p>
            <a:r>
              <a:rPr lang="en-US" sz="2400" b="1" i="0" dirty="0">
                <a:solidFill>
                  <a:srgbClr val="0096D3"/>
                </a:solidFill>
                <a:effectLst/>
              </a:rPr>
              <a:t>ISO/TS 19657:2017 </a:t>
            </a:r>
            <a:r>
              <a:rPr lang="uk-UA" sz="2000" b="0" i="0" dirty="0">
                <a:solidFill>
                  <a:srgbClr val="4C3B2F"/>
                </a:solidFill>
                <a:effectLst/>
                <a:latin typeface="Arial" panose="020B0604020202020204" pitchFamily="34" charset="0"/>
                <a:cs typeface="Arial" panose="020B0604020202020204" pitchFamily="34" charset="0"/>
              </a:rPr>
              <a:t>Визначення та технічні критерії для харчових інгредієнтів, які вважаються натуральними (</a:t>
            </a:r>
            <a:r>
              <a:rPr lang="en-US" sz="2000" b="0" i="0" dirty="0">
                <a:solidFill>
                  <a:srgbClr val="4C3B2F"/>
                </a:solidFill>
                <a:effectLst/>
                <a:latin typeface="Arial" panose="020B0604020202020204" pitchFamily="34" charset="0"/>
                <a:cs typeface="Arial" panose="020B0604020202020204" pitchFamily="34" charset="0"/>
              </a:rPr>
              <a:t>Definitions and technical criteria for food ingredients to be considered as natural)</a:t>
            </a:r>
            <a:r>
              <a:rPr lang="uk-UA" sz="2000" b="0" i="0" dirty="0">
                <a:solidFill>
                  <a:srgbClr val="4C3B2F"/>
                </a:solidFill>
                <a:effectLst/>
                <a:latin typeface="Arial" panose="020B0604020202020204" pitchFamily="34" charset="0"/>
                <a:cs typeface="Arial" panose="020B0604020202020204" pitchFamily="34" charset="0"/>
              </a:rPr>
              <a:t>.</a:t>
            </a:r>
          </a:p>
          <a:p>
            <a:r>
              <a:rPr lang="en-US" sz="2000" b="0" i="0" dirty="0">
                <a:solidFill>
                  <a:srgbClr val="4C3B2F"/>
                </a:solidFill>
                <a:effectLst/>
                <a:latin typeface="Arial" panose="020B0604020202020204" pitchFamily="34" charset="0"/>
                <a:cs typeface="Arial" panose="020B0604020202020204" pitchFamily="34" charset="0"/>
              </a:rPr>
              <a:t> </a:t>
            </a:r>
            <a:endParaRPr lang="uk-UA" sz="2000" dirty="0">
              <a:solidFill>
                <a:srgbClr val="4C3B2F"/>
              </a:solidFill>
              <a:latin typeface="Arial" panose="020B0604020202020204" pitchFamily="34" charset="0"/>
              <a:cs typeface="Arial" panose="020B0604020202020204" pitchFamily="34" charset="0"/>
            </a:endParaRPr>
          </a:p>
          <a:p>
            <a:r>
              <a:rPr lang="uk-UA" sz="2000" b="0" i="0" dirty="0">
                <a:solidFill>
                  <a:srgbClr val="4C3B2F"/>
                </a:solidFill>
                <a:effectLst/>
                <a:latin typeface="Arial" panose="020B0604020202020204" pitchFamily="34" charset="0"/>
                <a:cs typeface="Arial" panose="020B0604020202020204" pitchFamily="34" charset="0"/>
              </a:rPr>
              <a:t>Схема оцінювання враховує вимоги вищезазначеного міжнародного стандарту та вимоги </a:t>
            </a:r>
            <a:r>
              <a:rPr lang="uk-UA" sz="2000" b="0" i="0" u="none" strike="noStrike" dirty="0">
                <a:solidFill>
                  <a:srgbClr val="4AAB38"/>
                </a:solidFill>
                <a:effectLst/>
                <a:latin typeface="Arial" panose="020B0604020202020204" pitchFamily="34" charset="0"/>
                <a:cs typeface="Arial" panose="020B0604020202020204" pitchFamily="34" charset="0"/>
                <a:hlinkClick r:id="rId3"/>
              </a:rPr>
              <a:t>Закону України «Про інформацію для споживачів щодо харчових продуктів»</a:t>
            </a:r>
            <a:r>
              <a:rPr lang="uk-UA" sz="2000" b="0" i="0" dirty="0">
                <a:solidFill>
                  <a:srgbClr val="4C3B2F"/>
                </a:solidFill>
                <a:effectLst/>
                <a:latin typeface="Arial" panose="020B0604020202020204" pitchFamily="34" charset="0"/>
                <a:cs typeface="Arial" panose="020B0604020202020204" pitchFamily="34" charset="0"/>
              </a:rPr>
              <a:t>.</a:t>
            </a:r>
          </a:p>
          <a:p>
            <a:endParaRPr lang="uk-UA" sz="2000" dirty="0">
              <a:solidFill>
                <a:srgbClr val="4C3B2F"/>
              </a:solidFill>
              <a:latin typeface="Arial" panose="020B0604020202020204" pitchFamily="34" charset="0"/>
              <a:cs typeface="Arial" panose="020B0604020202020204" pitchFamily="34" charset="0"/>
            </a:endParaRPr>
          </a:p>
          <a:p>
            <a:pPr algn="l"/>
            <a:r>
              <a:rPr lang="uk-UA" sz="1600" b="0" i="0" dirty="0">
                <a:solidFill>
                  <a:srgbClr val="4C3B2F"/>
                </a:solidFill>
                <a:effectLst/>
                <a:latin typeface="Roboto" panose="02000000000000000000" pitchFamily="2" charset="0"/>
              </a:rPr>
              <a:t>Закон визначає чіткі умови застосування слова «натуральний» у позначенні ароматизатора, харчового продукту і, окремо, молочних продуктів. В іншому випадку заборонено використовувати назву «натуральна продукція». І накладаються штрафні санкції от штраф 3-5 мін. зарплат в випадку порушень цих вимог</a:t>
            </a:r>
            <a:r>
              <a:rPr lang="uk-UA" sz="1600" dirty="0">
                <a:solidFill>
                  <a:srgbClr val="4C3B2F"/>
                </a:solidFill>
                <a:latin typeface="Roboto" panose="02000000000000000000" pitchFamily="2" charset="0"/>
              </a:rPr>
              <a:t>.</a:t>
            </a:r>
            <a:endParaRPr lang="uk-UA" sz="2000" dirty="0">
              <a:solidFill>
                <a:srgbClr val="4C3B2F"/>
              </a:solidFill>
            </a:endParaRPr>
          </a:p>
          <a:p>
            <a:endParaRPr lang="en-US" sz="2000" dirty="0"/>
          </a:p>
        </p:txBody>
      </p:sp>
    </p:spTree>
    <p:extLst>
      <p:ext uri="{BB962C8B-B14F-4D97-AF65-F5344CB8AC3E}">
        <p14:creationId xmlns:p14="http://schemas.microsoft.com/office/powerpoint/2010/main" val="1653446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83C520-123E-4B91-AE4E-E8E16FB85F23}"/>
              </a:ext>
            </a:extLst>
          </p:cNvPr>
          <p:cNvSpPr>
            <a:spLocks noGrp="1"/>
          </p:cNvSpPr>
          <p:nvPr>
            <p:ph type="title"/>
          </p:nvPr>
        </p:nvSpPr>
        <p:spPr/>
        <p:txBody>
          <a:bodyPr/>
          <a:lstStyle/>
          <a:p>
            <a:endParaRPr lang="en-US"/>
          </a:p>
        </p:txBody>
      </p:sp>
      <p:pic>
        <p:nvPicPr>
          <p:cNvPr id="3" name="Рисунок 2">
            <a:extLst>
              <a:ext uri="{FF2B5EF4-FFF2-40B4-BE49-F238E27FC236}">
                <a16:creationId xmlns:a16="http://schemas.microsoft.com/office/drawing/2014/main" id="{E3CA8EBD-5BBB-4063-B8AC-E63D69D08452}"/>
              </a:ext>
            </a:extLst>
          </p:cNvPr>
          <p:cNvPicPr>
            <a:picLocks noChangeAspect="1"/>
          </p:cNvPicPr>
          <p:nvPr/>
        </p:nvPicPr>
        <p:blipFill>
          <a:blip r:embed="rId2"/>
          <a:stretch>
            <a:fillRect/>
          </a:stretch>
        </p:blipFill>
        <p:spPr>
          <a:xfrm>
            <a:off x="655655" y="0"/>
            <a:ext cx="10880689" cy="6858000"/>
          </a:xfrm>
          <a:prstGeom prst="rect">
            <a:avLst/>
          </a:prstGeom>
        </p:spPr>
      </p:pic>
      <p:pic>
        <p:nvPicPr>
          <p:cNvPr id="1026" name="Picture 2">
            <a:extLst>
              <a:ext uri="{FF2B5EF4-FFF2-40B4-BE49-F238E27FC236}">
                <a16:creationId xmlns:a16="http://schemas.microsoft.com/office/drawing/2014/main" id="{E2ADEC0B-2F9B-4E19-AE9B-1EB8DCCB8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214" y="207733"/>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FA2D0739-AAEE-4314-A912-56082FDA9383}"/>
              </a:ext>
            </a:extLst>
          </p:cNvPr>
          <p:cNvPicPr>
            <a:picLocks noChangeAspect="1"/>
          </p:cNvPicPr>
          <p:nvPr/>
        </p:nvPicPr>
        <p:blipFill>
          <a:blip r:embed="rId4"/>
          <a:stretch>
            <a:fillRect/>
          </a:stretch>
        </p:blipFill>
        <p:spPr>
          <a:xfrm>
            <a:off x="1101367" y="210356"/>
            <a:ext cx="1427146" cy="1480332"/>
          </a:xfrm>
          <a:prstGeom prst="rect">
            <a:avLst/>
          </a:prstGeom>
        </p:spPr>
      </p:pic>
    </p:spTree>
    <p:extLst>
      <p:ext uri="{BB962C8B-B14F-4D97-AF65-F5344CB8AC3E}">
        <p14:creationId xmlns:p14="http://schemas.microsoft.com/office/powerpoint/2010/main" val="3977720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4" name="Rectangle 6"/>
          <p:cNvSpPr>
            <a:spLocks noChangeArrowheads="1"/>
          </p:cNvSpPr>
          <p:nvPr/>
        </p:nvSpPr>
        <p:spPr bwMode="auto">
          <a:xfrm>
            <a:off x="1207408" y="419795"/>
            <a:ext cx="9012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ru-RU" altLang="ru-RU" b="1" dirty="0" err="1">
                <a:solidFill>
                  <a:srgbClr val="4C3B2F"/>
                </a:solidFill>
              </a:rPr>
              <a:t>Дозволені</a:t>
            </a:r>
            <a:r>
              <a:rPr lang="ru-RU" altLang="ru-RU" b="1" dirty="0">
                <a:solidFill>
                  <a:srgbClr val="4C3B2F"/>
                </a:solidFill>
              </a:rPr>
              <a:t> </a:t>
            </a:r>
            <a:r>
              <a:rPr lang="ru-RU" altLang="ru-RU" b="1" dirty="0" err="1">
                <a:solidFill>
                  <a:srgbClr val="4C3B2F"/>
                </a:solidFill>
              </a:rPr>
              <a:t>харчові</a:t>
            </a:r>
            <a:r>
              <a:rPr lang="ru-RU" altLang="ru-RU" b="1" dirty="0">
                <a:solidFill>
                  <a:srgbClr val="4C3B2F"/>
                </a:solidFill>
              </a:rPr>
              <a:t> добавки</a:t>
            </a:r>
            <a:endParaRPr lang="ru-RU" altLang="ru-RU" b="1" dirty="0"/>
          </a:p>
        </p:txBody>
      </p:sp>
      <p:graphicFrame>
        <p:nvGraphicFramePr>
          <p:cNvPr id="79168" name="Group 320"/>
          <p:cNvGraphicFramePr>
            <a:graphicFrameLocks noGrp="1"/>
          </p:cNvGraphicFramePr>
          <p:nvPr/>
        </p:nvGraphicFramePr>
        <p:xfrm>
          <a:off x="1263067" y="927627"/>
          <a:ext cx="10396743" cy="5687800"/>
        </p:xfrm>
        <a:graphic>
          <a:graphicData uri="http://schemas.openxmlformats.org/drawingml/2006/table">
            <a:tbl>
              <a:tblPr/>
              <a:tblGrid>
                <a:gridCol w="994430">
                  <a:extLst>
                    <a:ext uri="{9D8B030D-6E8A-4147-A177-3AD203B41FA5}">
                      <a16:colId xmlns:a16="http://schemas.microsoft.com/office/drawing/2014/main" val="20000"/>
                    </a:ext>
                  </a:extLst>
                </a:gridCol>
                <a:gridCol w="5870309">
                  <a:extLst>
                    <a:ext uri="{9D8B030D-6E8A-4147-A177-3AD203B41FA5}">
                      <a16:colId xmlns:a16="http://schemas.microsoft.com/office/drawing/2014/main" val="20001"/>
                    </a:ext>
                  </a:extLst>
                </a:gridCol>
                <a:gridCol w="3532004">
                  <a:extLst>
                    <a:ext uri="{9D8B030D-6E8A-4147-A177-3AD203B41FA5}">
                      <a16:colId xmlns:a16="http://schemas.microsoft.com/office/drawing/2014/main" val="20002"/>
                    </a:ext>
                  </a:extLst>
                </a:gridCol>
              </a:tblGrid>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dirty="0" err="1">
                          <a:ln>
                            <a:noFill/>
                          </a:ln>
                          <a:solidFill>
                            <a:srgbClr val="4C3B2F"/>
                          </a:solidFill>
                          <a:effectLst/>
                          <a:latin typeface="Calibri" panose="020F0502020204030204" pitchFamily="34" charset="0"/>
                          <a:ea typeface="Roboto"/>
                          <a:cs typeface="Roboto"/>
                        </a:rPr>
                        <a:t>Індекс</a:t>
                      </a:r>
                      <a:endParaRPr kumimoji="0" lang="ru-RU" altLang="ru-RU" sz="15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a:ln>
                            <a:noFill/>
                          </a:ln>
                          <a:solidFill>
                            <a:srgbClr val="4C3B2F"/>
                          </a:solidFill>
                          <a:effectLst/>
                          <a:latin typeface="Calibri" panose="020F0502020204030204" pitchFamily="34" charset="0"/>
                          <a:ea typeface="Roboto"/>
                          <a:cs typeface="Roboto"/>
                        </a:rPr>
                        <a:t>Найменування харчової добавки</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a:ln>
                            <a:noFill/>
                          </a:ln>
                          <a:solidFill>
                            <a:srgbClr val="4C3B2F"/>
                          </a:solidFill>
                          <a:effectLst/>
                          <a:latin typeface="Calibri" panose="020F0502020204030204" pitchFamily="34" charset="0"/>
                          <a:ea typeface="Roboto"/>
                          <a:cs typeface="Roboto"/>
                        </a:rPr>
                        <a:t>Примітка</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99044">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dirty="0">
                          <a:ln>
                            <a:noFill/>
                          </a:ln>
                          <a:solidFill>
                            <a:srgbClr val="4C3B2F"/>
                          </a:solidFill>
                          <a:effectLst/>
                          <a:latin typeface="Calibri" panose="020F0502020204030204" pitchFamily="34" charset="0"/>
                          <a:ea typeface="Roboto"/>
                          <a:cs typeface="Roboto"/>
                        </a:rPr>
                        <a:t>Е 250</a:t>
                      </a:r>
                      <a:endParaRPr kumimoji="0" lang="ru-RU" altLang="ru-RU" sz="15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Нітрит натрію (Sodium nitrite)</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Дозволяться для виробництва продуктів переробки м’яса</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dirty="0">
                          <a:ln>
                            <a:noFill/>
                          </a:ln>
                          <a:solidFill>
                            <a:srgbClr val="4C3B2F"/>
                          </a:solidFill>
                          <a:effectLst/>
                          <a:latin typeface="Calibri" panose="020F0502020204030204" pitchFamily="34" charset="0"/>
                          <a:ea typeface="Roboto"/>
                          <a:cs typeface="Roboto"/>
                        </a:rPr>
                        <a:t>Е 270</a:t>
                      </a:r>
                      <a:endParaRPr kumimoji="0" lang="ru-RU" altLang="ru-RU" sz="15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Молочна кислота L-, D- (Lactic acid, L-, D- and DL-)</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290</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Діоксид вуглецю (Carbon dioxide)</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dirty="0">
                          <a:ln>
                            <a:noFill/>
                          </a:ln>
                          <a:solidFill>
                            <a:srgbClr val="4C3B2F"/>
                          </a:solidFill>
                          <a:effectLst/>
                          <a:latin typeface="Calibri" panose="020F0502020204030204" pitchFamily="34" charset="0"/>
                          <a:ea typeface="Roboto"/>
                          <a:cs typeface="Roboto"/>
                        </a:rPr>
                        <a:t>Е 296</a:t>
                      </a:r>
                      <a:endParaRPr kumimoji="0" lang="ru-RU" altLang="ru-RU" sz="15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Яблучна кислота (Malic acid, DL-)</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99044">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300</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Аскорбінова кислота L- (Ascoric acid, L-)</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За виключенням продуктів переробки м’яса</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99044">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322</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Лецитини, фосфатиди (Lecithins)</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За виключенням продуктів переробки молока</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330</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Лимона кислота (Citric acid)</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499044">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341 (і)</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Орто-фосфат кальцію 1-заміщений </a:t>
                      </a:r>
                      <a:r>
                        <a:rPr kumimoji="0" lang="ru-RU" altLang="ru-RU" sz="1500" b="0" i="0" u="none" strike="noStrike" cap="none" normalizeH="0" baseline="0">
                          <a:ln>
                            <a:noFill/>
                          </a:ln>
                          <a:solidFill>
                            <a:srgbClr val="4C3B2F"/>
                          </a:solidFill>
                          <a:effectLst/>
                          <a:latin typeface="Calibri" panose="020F0502020204030204" pitchFamily="34" charset="0"/>
                          <a:cs typeface="Arial" panose="020B0604020202020204" pitchFamily="34" charset="0"/>
                        </a:rPr>
                        <a:t>                                             </a:t>
                      </a: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(Monocalcium orthophosphate)</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Розпушувач для кондитерських виробів</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99044">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440</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Пектини (Pectins)</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За виключенням продуктів переробки молока</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509</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Хлорид кальцію (Calcium hloride)</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536</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Ферроціанід калію (Potassium ferrocyanide)</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Для посолу</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938</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Аргон (Argon)</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2"/>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939</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Гелій (Gellium)</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3"/>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Е 941</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Азот (Nitrogen)</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a:ln>
                          <a:noFill/>
                        </a:ln>
                        <a:solidFill>
                          <a:schemeClr val="tx1"/>
                        </a:solidFill>
                        <a:effectLst/>
                        <a:latin typeface="Calibri" panose="020F050202020403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4"/>
                  </a:ext>
                </a:extLst>
              </a:tr>
              <a:tr h="277246">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dirty="0">
                          <a:ln>
                            <a:noFill/>
                          </a:ln>
                          <a:solidFill>
                            <a:srgbClr val="4C3B2F"/>
                          </a:solidFill>
                          <a:effectLst/>
                          <a:latin typeface="Calibri" panose="020F0502020204030204" pitchFamily="34" charset="0"/>
                          <a:ea typeface="Roboto"/>
                          <a:cs typeface="Roboto"/>
                        </a:rPr>
                        <a:t>Е 948</a:t>
                      </a:r>
                      <a:endParaRPr kumimoji="0" lang="ru-RU" altLang="ru-RU" sz="15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0" i="0" u="none" strike="noStrike" cap="none" normalizeH="0" baseline="0">
                          <a:ln>
                            <a:noFill/>
                          </a:ln>
                          <a:solidFill>
                            <a:srgbClr val="4C3B2F"/>
                          </a:solidFill>
                          <a:effectLst/>
                          <a:latin typeface="Calibri" panose="020F0502020204030204" pitchFamily="34" charset="0"/>
                          <a:ea typeface="Roboto"/>
                          <a:cs typeface="Roboto"/>
                        </a:rPr>
                        <a:t>Кисень (Oxygen)</a:t>
                      </a:r>
                      <a:endParaRPr kumimoji="0" lang="ru-RU" altLang="ru-RU" sz="15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L="55449" marR="55449" marT="27725" marB="27725" anchor="ctr" horzOverflow="overflow">
                    <a:lnL w="0" cap="flat" cmpd="sng" algn="ctr">
                      <a:solidFill>
                        <a:srgbClr val="E0E0E0"/>
                      </a:solidFill>
                      <a:prstDash val="solid"/>
                      <a:round/>
                      <a:headEnd type="none" w="med" len="med"/>
                      <a:tailEnd type="none" w="med" len="med"/>
                    </a:lnL>
                    <a:lnR w="0" cap="flat" cmpd="sng" algn="ctr">
                      <a:solidFill>
                        <a:srgbClr val="E0E0E0"/>
                      </a:solidFill>
                      <a:prstDash val="solid"/>
                      <a:round/>
                      <a:headEnd type="none" w="med" len="med"/>
                      <a:tailEnd type="none" w="med" len="med"/>
                    </a:lnR>
                    <a:lnT w="0" cap="flat" cmpd="sng" algn="ctr">
                      <a:solidFill>
                        <a:srgbClr val="E0E0E0"/>
                      </a:solidFill>
                      <a:prstDash val="solid"/>
                      <a:round/>
                      <a:headEnd type="none" w="med" len="med"/>
                      <a:tailEnd type="none" w="med" len="med"/>
                    </a:lnT>
                    <a:lnB w="0" cap="flat" cmpd="sng" algn="ctr">
                      <a:solidFill>
                        <a:srgbClr val="E0E0E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1600">
                          <a:solidFill>
                            <a:schemeClr val="tx1"/>
                          </a:solidFill>
                          <a:latin typeface="Calibri" panose="020F0502020204030204" pitchFamily="34" charset="0"/>
                        </a:defRPr>
                      </a:lvl1pPr>
                      <a:lvl2pPr eaLnBrk="0" hangingPunct="0">
                        <a:spcBef>
                          <a:spcPct val="20000"/>
                        </a:spcBef>
                        <a:defRPr sz="1600">
                          <a:solidFill>
                            <a:schemeClr val="tx1"/>
                          </a:solidFill>
                          <a:latin typeface="Calibri" panose="020F0502020204030204" pitchFamily="34" charset="0"/>
                        </a:defRPr>
                      </a:lvl2pPr>
                      <a:lvl3pPr eaLnBrk="0" hangingPunct="0">
                        <a:spcBef>
                          <a:spcPct val="20000"/>
                        </a:spcBef>
                        <a:defRPr sz="1600">
                          <a:solidFill>
                            <a:schemeClr val="tx1"/>
                          </a:solidFill>
                          <a:latin typeface="Calibri" panose="020F0502020204030204" pitchFamily="34" charset="0"/>
                        </a:defRPr>
                      </a:lvl3pPr>
                      <a:lvl4pPr eaLnBrk="0" hangingPunct="0">
                        <a:spcBef>
                          <a:spcPct val="20000"/>
                        </a:spcBef>
                        <a:defRPr sz="1600">
                          <a:solidFill>
                            <a:schemeClr val="tx1"/>
                          </a:solidFill>
                          <a:latin typeface="Calibri" panose="020F0502020204030204" pitchFamily="34" charset="0"/>
                        </a:defRPr>
                      </a:lvl4pPr>
                      <a:lvl5pPr eaLnBrk="0" hangingPunct="0">
                        <a:spcBef>
                          <a:spcPct val="20000"/>
                        </a:spcBef>
                        <a:defRPr sz="1600">
                          <a:solidFill>
                            <a:schemeClr val="tx1"/>
                          </a:solidFill>
                          <a:latin typeface="Calibri" panose="020F0502020204030204" pitchFamily="34" charset="0"/>
                        </a:defRPr>
                      </a:lvl5pPr>
                      <a:lvl6pPr eaLnBrk="0" fontAlgn="base" hangingPunct="0">
                        <a:spcBef>
                          <a:spcPct val="20000"/>
                        </a:spcBef>
                        <a:spcAft>
                          <a:spcPct val="0"/>
                        </a:spcAft>
                        <a:defRPr sz="1600">
                          <a:solidFill>
                            <a:schemeClr val="tx1"/>
                          </a:solidFill>
                          <a:latin typeface="Calibri" panose="020F0502020204030204" pitchFamily="34" charset="0"/>
                        </a:defRPr>
                      </a:lvl6pPr>
                      <a:lvl7pPr eaLnBrk="0" fontAlgn="base" hangingPunct="0">
                        <a:spcBef>
                          <a:spcPct val="20000"/>
                        </a:spcBef>
                        <a:spcAft>
                          <a:spcPct val="0"/>
                        </a:spcAft>
                        <a:defRPr sz="1600">
                          <a:solidFill>
                            <a:schemeClr val="tx1"/>
                          </a:solidFill>
                          <a:latin typeface="Calibri" panose="020F0502020204030204" pitchFamily="34" charset="0"/>
                        </a:defRPr>
                      </a:lvl7pPr>
                      <a:lvl8pPr eaLnBrk="0" fontAlgn="base" hangingPunct="0">
                        <a:spcBef>
                          <a:spcPct val="20000"/>
                        </a:spcBef>
                        <a:spcAft>
                          <a:spcPct val="0"/>
                        </a:spcAft>
                        <a:defRPr sz="1600">
                          <a:solidFill>
                            <a:schemeClr val="tx1"/>
                          </a:solidFill>
                          <a:latin typeface="Calibri" panose="020F0502020204030204" pitchFamily="34" charset="0"/>
                        </a:defRPr>
                      </a:lvl8pPr>
                      <a:lvl9pPr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500" b="0" i="0" u="none" strike="noStrike" cap="none" normalizeH="0" baseline="0" dirty="0">
                        <a:ln>
                          <a:noFill/>
                        </a:ln>
                        <a:solidFill>
                          <a:schemeClr val="tx1"/>
                        </a:solidFill>
                        <a:effectLst/>
                        <a:latin typeface="Calibri" panose="020F0502020204030204" pitchFamily="34" charset="0"/>
                      </a:endParaRPr>
                    </a:p>
                  </a:txBody>
                  <a:tcPr marL="55449" marR="55449" marT="27725" marB="27725" horzOverflow="overflow">
                    <a:lnL w="0" cap="flat" cmpd="sng" algn="ctr">
                      <a:solidFill>
                        <a:srgbClr val="E0E0E0"/>
                      </a:solidFill>
                      <a:prstDash val="solid"/>
                      <a:round/>
                      <a:headEnd type="none" w="med" len="med"/>
                      <a:tailEnd type="none" w="med" len="med"/>
                    </a:lnL>
                    <a:lnR cap="flat">
                      <a:noFill/>
                    </a:lnR>
                    <a:lnT w="0" cap="flat" cmpd="sng" algn="ctr">
                      <a:solidFill>
                        <a:srgbClr val="E0E0E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348327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031357" y="564654"/>
            <a:ext cx="10419401" cy="430887"/>
          </a:xfrm>
          <a:prstGeom prst="rect">
            <a:avLst/>
          </a:prstGeom>
          <a:solidFill>
            <a:srgbClr val="178D66"/>
          </a:solidFill>
        </p:spPr>
        <p:txBody>
          <a:bodyPr wrap="square">
            <a:spAutoFit/>
          </a:bodyPr>
          <a:lstStyle/>
          <a:p>
            <a:r>
              <a:rPr lang="uk-UA" sz="2200" b="1" kern="100" dirty="0">
                <a:solidFill>
                  <a:schemeClr val="bg1"/>
                </a:solidFill>
                <a:latin typeface="+mn-lt"/>
                <a:ea typeface="SimSun" panose="02010600030101010101" pitchFamily="2" charset="-122"/>
              </a:rPr>
              <a:t>Інформація про технічні, якісні та кількісні</a:t>
            </a:r>
            <a:r>
              <a:rPr lang="uk-UA" sz="2200" b="1" kern="100" dirty="0">
                <a:solidFill>
                  <a:schemeClr val="bg1"/>
                </a:solidFill>
                <a:latin typeface="+mn-lt"/>
                <a:ea typeface="Times New Roman" panose="02020603050405020304" pitchFamily="18" charset="0"/>
              </a:rPr>
              <a:t> </a:t>
            </a:r>
            <a:r>
              <a:rPr lang="uk-UA" sz="2200" b="1" kern="100" dirty="0">
                <a:solidFill>
                  <a:schemeClr val="bg1"/>
                </a:solidFill>
                <a:latin typeface="+mn-lt"/>
                <a:ea typeface="SimSun" panose="02010600030101010101" pitchFamily="2" charset="-122"/>
              </a:rPr>
              <a:t>характеристики предмета закупівлі</a:t>
            </a:r>
            <a:endParaRPr lang="uk-UA" sz="2200" b="1" dirty="0">
              <a:solidFill>
                <a:schemeClr val="bg1"/>
              </a:solidFill>
              <a:latin typeface="+mn-lt"/>
            </a:endParaRPr>
          </a:p>
        </p:txBody>
      </p:sp>
      <p:sp>
        <p:nvSpPr>
          <p:cNvPr id="3" name="Прямоугольник 2"/>
          <p:cNvSpPr/>
          <p:nvPr/>
        </p:nvSpPr>
        <p:spPr>
          <a:xfrm>
            <a:off x="1031357" y="1305342"/>
            <a:ext cx="9560443" cy="2964914"/>
          </a:xfrm>
          <a:prstGeom prst="rect">
            <a:avLst/>
          </a:prstGeom>
          <a:solidFill>
            <a:schemeClr val="bg1"/>
          </a:solidFill>
        </p:spPr>
        <p:txBody>
          <a:bodyPr wrap="square">
            <a:spAutoFit/>
          </a:bodyPr>
          <a:lstStyle/>
          <a:p>
            <a:r>
              <a:rPr lang="uk-UA" sz="2000" b="1" dirty="0"/>
              <a:t>Вимога</a:t>
            </a:r>
          </a:p>
          <a:p>
            <a:pPr algn="just"/>
            <a:r>
              <a:rPr lang="uk-UA" sz="2000" dirty="0">
                <a:effectLst/>
                <a:ea typeface="Times New Roman" panose="02020603050405020304" pitchFamily="18" charset="0"/>
              </a:rPr>
              <a:t>Харчові продукти згідно з специфікацією відповідають вимогам критеріїв натуральності згідно з законодавством та</a:t>
            </a:r>
            <a:r>
              <a:rPr lang="uk-UA" sz="2000" dirty="0">
                <a:effectLst/>
                <a:ea typeface="OpenSans"/>
              </a:rPr>
              <a:t> ДСТУ ISO/TS 19657:2018</a:t>
            </a:r>
            <a:r>
              <a:rPr lang="uk-UA" sz="2000" dirty="0">
                <a:effectLst/>
                <a:ea typeface="Times New Roman" panose="02020603050405020304" pitchFamily="18" charset="0"/>
              </a:rPr>
              <a:t> або еквіваленту цього стандарту (</a:t>
            </a:r>
            <a:r>
              <a:rPr lang="uk-UA" sz="2000" dirty="0">
                <a:effectLst/>
                <a:ea typeface="OpenSans"/>
              </a:rPr>
              <a:t>ISO/TS 19657:2017</a:t>
            </a:r>
            <a:r>
              <a:rPr lang="uk-UA" sz="2000" dirty="0">
                <a:effectLst/>
                <a:ea typeface="Times New Roman" panose="02020603050405020304" pitchFamily="18" charset="0"/>
              </a:rPr>
              <a:t>, EN </a:t>
            </a:r>
            <a:r>
              <a:rPr lang="uk-UA" sz="2000" dirty="0">
                <a:effectLst/>
                <a:ea typeface="OpenSans"/>
              </a:rPr>
              <a:t>ISO/TS 19657:2017</a:t>
            </a:r>
            <a:r>
              <a:rPr lang="uk-UA" sz="2000" dirty="0">
                <a:effectLst/>
                <a:ea typeface="Times New Roman" panose="02020603050405020304" pitchFamily="18" charset="0"/>
              </a:rPr>
              <a:t>).</a:t>
            </a:r>
            <a:endParaRPr lang="uk-UA" sz="2000" dirty="0">
              <a:solidFill>
                <a:srgbClr val="212529"/>
              </a:solidFill>
              <a:ea typeface="Times New Roman" panose="02020603050405020304" pitchFamily="18" charset="0"/>
            </a:endParaRPr>
          </a:p>
          <a:p>
            <a:pPr algn="just"/>
            <a:endParaRPr lang="en-US" sz="2000" dirty="0">
              <a:effectLst/>
              <a:ea typeface="Times New Roman" panose="02020603050405020304" pitchFamily="18" charset="0"/>
            </a:endParaRPr>
          </a:p>
          <a:p>
            <a:pPr algn="just">
              <a:spcAft>
                <a:spcPts val="800"/>
              </a:spcAft>
            </a:pPr>
            <a:r>
              <a:rPr lang="uk-UA" sz="2000" b="1" dirty="0">
                <a:effectLst/>
                <a:ea typeface="Times New Roman" panose="02020603050405020304" pitchFamily="18" charset="0"/>
              </a:rPr>
              <a:t>П</a:t>
            </a:r>
            <a:r>
              <a:rPr lang="uk-UA" sz="2000" b="1" dirty="0">
                <a:ea typeface="Times New Roman" panose="02020603050405020304" pitchFamily="18" charset="0"/>
              </a:rPr>
              <a:t>ідтвердження </a:t>
            </a:r>
            <a:endParaRPr lang="en-US" sz="2000" dirty="0">
              <a:effectLst/>
              <a:ea typeface="Times New Roman" panose="02020603050405020304" pitchFamily="18" charset="0"/>
            </a:endParaRPr>
          </a:p>
          <a:p>
            <a:pPr algn="just"/>
            <a:r>
              <a:rPr lang="uk-UA" sz="2000" dirty="0">
                <a:ea typeface="Times New Roman" panose="02020603050405020304" pitchFamily="18" charset="0"/>
              </a:rPr>
              <a:t>С</a:t>
            </a:r>
            <a:r>
              <a:rPr lang="uk-UA" sz="2000" dirty="0">
                <a:effectLst/>
                <a:ea typeface="Times New Roman" panose="02020603050405020304" pitchFamily="18" charset="0"/>
              </a:rPr>
              <a:t>ертифікат підтвердження відповідності харчових продуктів критеріям натуральності згідно з законодавством та</a:t>
            </a:r>
            <a:r>
              <a:rPr lang="uk-UA" sz="2000" dirty="0">
                <a:effectLst/>
                <a:ea typeface="OpenSans"/>
              </a:rPr>
              <a:t> ДСТУ ISO/TS 19657:2018</a:t>
            </a:r>
            <a:r>
              <a:rPr lang="uk-UA" sz="2000" dirty="0">
                <a:effectLst/>
                <a:ea typeface="Times New Roman" panose="02020603050405020304" pitchFamily="18" charset="0"/>
              </a:rPr>
              <a:t> або еквіваленту цього стандарту (</a:t>
            </a:r>
            <a:r>
              <a:rPr lang="uk-UA" sz="2000" dirty="0">
                <a:effectLst/>
                <a:ea typeface="OpenSans"/>
              </a:rPr>
              <a:t>ISO/TS 19657:2017</a:t>
            </a:r>
            <a:r>
              <a:rPr lang="uk-UA" sz="2000" dirty="0">
                <a:effectLst/>
                <a:ea typeface="Times New Roman" panose="02020603050405020304" pitchFamily="18" charset="0"/>
              </a:rPr>
              <a:t>, EN </a:t>
            </a:r>
            <a:r>
              <a:rPr lang="uk-UA" sz="2000" dirty="0">
                <a:effectLst/>
                <a:ea typeface="OpenSans"/>
              </a:rPr>
              <a:t>ISO/TS 19657:2017</a:t>
            </a:r>
            <a:r>
              <a:rPr lang="uk-UA" sz="2000" dirty="0">
                <a:effectLst/>
                <a:ea typeface="Times New Roman" panose="02020603050405020304" pitchFamily="18" charset="0"/>
              </a:rPr>
              <a:t>).</a:t>
            </a:r>
            <a:r>
              <a:rPr lang="en-US" dirty="0"/>
              <a:t> </a:t>
            </a:r>
            <a:endParaRPr lang="ru-RU" dirty="0"/>
          </a:p>
        </p:txBody>
      </p:sp>
    </p:spTree>
    <p:extLst>
      <p:ext uri="{BB962C8B-B14F-4D97-AF65-F5344CB8AC3E}">
        <p14:creationId xmlns:p14="http://schemas.microsoft.com/office/powerpoint/2010/main" val="58572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descr="C:\ORGANIC STANDARD\Administration\LOGOS\Different logos\EU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50410"/>
            <a:ext cx="18954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11"/>
          <p:cNvSpPr>
            <a:spLocks noChangeArrowheads="1"/>
          </p:cNvSpPr>
          <p:nvPr/>
        </p:nvSpPr>
        <p:spPr bwMode="auto">
          <a:xfrm>
            <a:off x="838200" y="1845701"/>
            <a:ext cx="20682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solidFill>
                  <a:schemeClr val="tx1"/>
                </a:solidFill>
                <a:cs typeface="Arial" charset="0"/>
              </a:rPr>
              <a:t>UA-BIO-</a:t>
            </a:r>
            <a:r>
              <a:rPr lang="ru-RU" sz="1600" dirty="0">
                <a:solidFill>
                  <a:schemeClr val="tx1"/>
                </a:solidFill>
                <a:cs typeface="Arial" charset="0"/>
              </a:rPr>
              <a:t>№ ХХХХХ</a:t>
            </a:r>
            <a:endParaRPr lang="ru-RU" sz="1600" dirty="0">
              <a:solidFill>
                <a:schemeClr val="tx1"/>
              </a:solidFill>
              <a:latin typeface="Calibri" pitchFamily="34" charset="0"/>
            </a:endParaRPr>
          </a:p>
        </p:txBody>
      </p:sp>
      <p:sp>
        <p:nvSpPr>
          <p:cNvPr id="6" name="Прямоугольник 5"/>
          <p:cNvSpPr/>
          <p:nvPr/>
        </p:nvSpPr>
        <p:spPr>
          <a:xfrm>
            <a:off x="762000" y="2284159"/>
            <a:ext cx="6096000" cy="830997"/>
          </a:xfrm>
          <a:prstGeom prst="rect">
            <a:avLst/>
          </a:prstGeom>
        </p:spPr>
        <p:txBody>
          <a:bodyPr>
            <a:spAutoFit/>
          </a:bodyPr>
          <a:lstStyle/>
          <a:p>
            <a:pPr marL="285750" indent="-285750">
              <a:buFont typeface="Wingdings" panose="05000000000000000000" pitchFamily="2" charset="2"/>
              <a:buChar char="q"/>
            </a:pPr>
            <a:r>
              <a:rPr lang="uk-UA" dirty="0">
                <a:latin typeface="+mn-lt"/>
              </a:rPr>
              <a:t>Постанова Ради ЄС</a:t>
            </a:r>
            <a:r>
              <a:rPr lang="uk-UA" sz="2400" b="1" dirty="0">
                <a:latin typeface="+mn-lt"/>
              </a:rPr>
              <a:t> </a:t>
            </a:r>
            <a:r>
              <a:rPr lang="uk-UA" dirty="0">
                <a:latin typeface="+mn-lt"/>
              </a:rPr>
              <a:t>№ 834/2007 </a:t>
            </a:r>
          </a:p>
          <a:p>
            <a:pPr marL="285750" indent="-285750">
              <a:buFont typeface="Wingdings" panose="05000000000000000000" pitchFamily="2" charset="2"/>
              <a:buChar char="q"/>
            </a:pPr>
            <a:r>
              <a:rPr lang="uk-UA" dirty="0">
                <a:latin typeface="+mn-lt"/>
              </a:rPr>
              <a:t>Постанова Комісії ЄС № 889/2008</a:t>
            </a:r>
            <a:r>
              <a:rPr lang="uk-UA" sz="2400" dirty="0">
                <a:latin typeface="+mn-lt"/>
              </a:rPr>
              <a:t> </a:t>
            </a:r>
          </a:p>
        </p:txBody>
      </p:sp>
      <p:sp>
        <p:nvSpPr>
          <p:cNvPr id="7" name="Прямоугольник 6"/>
          <p:cNvSpPr/>
          <p:nvPr/>
        </p:nvSpPr>
        <p:spPr>
          <a:xfrm>
            <a:off x="5257800" y="999316"/>
            <a:ext cx="6096000" cy="2031325"/>
          </a:xfrm>
          <a:prstGeom prst="rect">
            <a:avLst/>
          </a:prstGeom>
        </p:spPr>
        <p:txBody>
          <a:bodyPr>
            <a:spAutoFit/>
          </a:bodyPr>
          <a:lstStyle/>
          <a:p>
            <a:r>
              <a:rPr lang="uk-UA" dirty="0">
                <a:latin typeface="+mn-lt"/>
              </a:rPr>
              <a:t>Щоб називатися органічними, не менш ніж 95% сільськогосподарських інгредієнтів, що входять до складу продукту, повинні мати органічне походження. </a:t>
            </a:r>
          </a:p>
          <a:p>
            <a:endParaRPr lang="uk-UA" dirty="0">
              <a:latin typeface="+mn-lt"/>
            </a:endParaRPr>
          </a:p>
          <a:p>
            <a:r>
              <a:rPr lang="uk-UA" dirty="0">
                <a:latin typeface="+mn-lt"/>
              </a:rPr>
              <a:t>Лише ті складники, що перелічені в додатку ІX до Постанови Ради ЄС 889/2008 можуть використовуватись в неорганічній якості. Вода при розрахунку не враховується. </a:t>
            </a:r>
          </a:p>
        </p:txBody>
      </p:sp>
      <p:sp>
        <p:nvSpPr>
          <p:cNvPr id="8" name="Прямоугольник 7"/>
          <p:cNvSpPr/>
          <p:nvPr/>
        </p:nvSpPr>
        <p:spPr>
          <a:xfrm>
            <a:off x="838200" y="3215060"/>
            <a:ext cx="10515600" cy="2862322"/>
          </a:xfrm>
          <a:prstGeom prst="rect">
            <a:avLst/>
          </a:prstGeom>
        </p:spPr>
        <p:txBody>
          <a:bodyPr wrap="square">
            <a:spAutoFit/>
          </a:bodyPr>
          <a:lstStyle/>
          <a:p>
            <a:r>
              <a:rPr lang="uk-UA" dirty="0">
                <a:latin typeface="+mn-lt"/>
              </a:rPr>
              <a:t>Переробка органічних харчових продуктів повинна бути відокремленою у часі або просторі від переробки звичайних (неорганічних за походженням) харчових продуктів.</a:t>
            </a:r>
          </a:p>
          <a:p>
            <a:endParaRPr lang="uk-UA" dirty="0">
              <a:latin typeface="+mn-lt"/>
            </a:endParaRPr>
          </a:p>
          <a:p>
            <a:r>
              <a:rPr lang="uk-UA" dirty="0">
                <a:latin typeface="+mn-lt"/>
              </a:rPr>
              <a:t>Органічна переробка повинна здійснюватися по партіях, щоб забезпечити </a:t>
            </a:r>
            <a:r>
              <a:rPr lang="uk-UA" dirty="0" err="1">
                <a:latin typeface="+mn-lt"/>
              </a:rPr>
              <a:t>простежуваність</a:t>
            </a:r>
            <a:r>
              <a:rPr lang="uk-UA" dirty="0">
                <a:latin typeface="+mn-lt"/>
              </a:rPr>
              <a:t> продукту на всіх етапах виробництва. </a:t>
            </a:r>
          </a:p>
          <a:p>
            <a:endParaRPr lang="uk-UA" dirty="0">
              <a:latin typeface="+mn-lt"/>
            </a:endParaRPr>
          </a:p>
          <a:p>
            <a:r>
              <a:rPr lang="uk-UA" dirty="0">
                <a:latin typeface="+mn-lt"/>
              </a:rPr>
              <a:t>Виключення речовин і технологічних прийомів, які могли б вводити в оману щодо справжньої природи продукту. </a:t>
            </a:r>
          </a:p>
          <a:p>
            <a:endParaRPr lang="uk-UA" dirty="0">
              <a:latin typeface="+mn-lt"/>
            </a:endParaRPr>
          </a:p>
          <a:p>
            <a:r>
              <a:rPr lang="uk-UA" dirty="0">
                <a:latin typeface="+mn-lt"/>
              </a:rPr>
              <a:t>Дбайлива переробка харчових продуктів, переважно біологічними, механічними і фізичними методами.</a:t>
            </a:r>
          </a:p>
        </p:txBody>
      </p:sp>
      <p:sp>
        <p:nvSpPr>
          <p:cNvPr id="9" name="Text Box 2"/>
          <p:cNvSpPr txBox="1">
            <a:spLocks noChangeArrowheads="1"/>
          </p:cNvSpPr>
          <p:nvPr/>
        </p:nvSpPr>
        <p:spPr bwMode="auto">
          <a:xfrm>
            <a:off x="3720496" y="389576"/>
            <a:ext cx="4254141" cy="42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449" tIns="27724" rIns="55449" bIns="27724">
            <a:spAutoFit/>
          </a:bodyPr>
          <a:lstStyle>
            <a:lvl1pPr defTabSz="311150">
              <a:defRPr sz="1300">
                <a:solidFill>
                  <a:schemeClr val="tx1"/>
                </a:solidFill>
                <a:latin typeface="Arial" panose="020B0604020202020204" pitchFamily="34" charset="0"/>
                <a:cs typeface="Arial" panose="020B0604020202020204" pitchFamily="34" charset="0"/>
              </a:defRPr>
            </a:lvl1pPr>
            <a:lvl2pPr marL="155575" indent="52388" defTabSz="311150">
              <a:defRPr sz="1300">
                <a:solidFill>
                  <a:schemeClr val="tx1"/>
                </a:solidFill>
                <a:latin typeface="Arial" panose="020B0604020202020204" pitchFamily="34" charset="0"/>
                <a:cs typeface="Arial" panose="020B0604020202020204" pitchFamily="34" charset="0"/>
              </a:defRPr>
            </a:lvl2pPr>
            <a:lvl3pPr marL="311150" indent="104775" defTabSz="311150">
              <a:defRPr sz="1300">
                <a:solidFill>
                  <a:schemeClr val="tx1"/>
                </a:solidFill>
                <a:latin typeface="Arial" panose="020B0604020202020204" pitchFamily="34" charset="0"/>
                <a:cs typeface="Arial" panose="020B0604020202020204" pitchFamily="34" charset="0"/>
              </a:defRPr>
            </a:lvl3pPr>
            <a:lvl4pPr marL="468313" indent="155575" defTabSz="311150">
              <a:defRPr sz="1300">
                <a:solidFill>
                  <a:schemeClr val="tx1"/>
                </a:solidFill>
                <a:latin typeface="Arial" panose="020B0604020202020204" pitchFamily="34" charset="0"/>
                <a:cs typeface="Arial" panose="020B0604020202020204" pitchFamily="34" charset="0"/>
              </a:defRPr>
            </a:lvl4pPr>
            <a:lvl5pPr marL="623888" indent="207963" defTabSz="311150">
              <a:defRPr sz="1300">
                <a:solidFill>
                  <a:schemeClr val="tx1"/>
                </a:solidFill>
                <a:latin typeface="Arial" panose="020B0604020202020204" pitchFamily="34" charset="0"/>
                <a:cs typeface="Arial" panose="020B0604020202020204" pitchFamily="34" charset="0"/>
              </a:defRPr>
            </a:lvl5pPr>
            <a:lvl6pPr marL="10810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5382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19954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4526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2400" b="1" dirty="0">
                <a:solidFill>
                  <a:srgbClr val="008000"/>
                </a:solidFill>
                <a:latin typeface="+mn-lt"/>
              </a:rPr>
              <a:t>ОРГАНІЧНІ ХАРЧОВІ ПРОДУКТИ</a:t>
            </a:r>
            <a:endParaRPr lang="ru-RU" altLang="ru-RU" sz="2400" b="1" dirty="0">
              <a:solidFill>
                <a:srgbClr val="008000"/>
              </a:solidFill>
              <a:latin typeface="+mn-lt"/>
            </a:endParaRPr>
          </a:p>
        </p:txBody>
      </p:sp>
    </p:spTree>
    <p:extLst>
      <p:ext uri="{BB962C8B-B14F-4D97-AF65-F5344CB8AC3E}">
        <p14:creationId xmlns:p14="http://schemas.microsoft.com/office/powerpoint/2010/main" val="955563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887" y="471705"/>
            <a:ext cx="8640849" cy="606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707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Дата 3"/>
          <p:cNvSpPr>
            <a:spLocks noGrp="1"/>
          </p:cNvSpPr>
          <p:nvPr>
            <p:ph type="dt" sz="half" idx="14"/>
          </p:nvPr>
        </p:nvSpPr>
        <p:spPr/>
        <p:txBody>
          <a:bodyPr/>
          <a:lstStyle/>
          <a:p>
            <a:pPr>
              <a:defRPr/>
            </a:pPr>
            <a:r>
              <a:rPr lang="en-GB"/>
              <a:t>22 Jan. 2019</a:t>
            </a:r>
            <a:endParaRPr lang="en-GB" dirty="0"/>
          </a:p>
        </p:txBody>
      </p:sp>
      <p:sp>
        <p:nvSpPr>
          <p:cNvPr id="5" name="Нижний колонтитул 4"/>
          <p:cNvSpPr>
            <a:spLocks noGrp="1"/>
          </p:cNvSpPr>
          <p:nvPr>
            <p:ph type="ftr" sz="quarter" idx="15"/>
          </p:nvPr>
        </p:nvSpPr>
        <p:spPr/>
        <p:txBody>
          <a:bodyPr/>
          <a:lstStyle/>
          <a:p>
            <a:pPr>
              <a:defRPr/>
            </a:pPr>
            <a:r>
              <a:rPr lang="en-GB"/>
              <a:t>Titel of the presentation</a:t>
            </a:r>
          </a:p>
        </p:txBody>
      </p:sp>
      <p:sp>
        <p:nvSpPr>
          <p:cNvPr id="78852" name="Номер слайда 5"/>
          <p:cNvSpPr>
            <a:spLocks noGrp="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ru-RU"/>
              <a:t>Page </a:t>
            </a:r>
            <a:fld id="{6CC01349-3B5F-4CD2-8D43-4050C68CDDF8}" type="slidenum">
              <a:rPr lang="en-GB" altLang="ru-RU" smtClean="0"/>
              <a:pPr/>
              <a:t>76</a:t>
            </a:fld>
            <a:endParaRPr lang="en-GB" altLang="ru-RU"/>
          </a:p>
        </p:txBody>
      </p:sp>
      <p:pic>
        <p:nvPicPr>
          <p:cNvPr id="78853" name="Picture 4" descr="Картинки по запросу &quot;ecolabel frog&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7451" y="283634"/>
            <a:ext cx="6965949" cy="385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45029">
            <a:off x="1475317" y="448734"/>
            <a:ext cx="2918883" cy="262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2" descr="Картинки по запросу &quot;ecolabel frog&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818" y="2861733"/>
            <a:ext cx="5670549" cy="351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Рисунок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44367" y="4224868"/>
            <a:ext cx="2882900"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6"/>
          <a:stretch>
            <a:fillRect/>
          </a:stretch>
        </p:blipFill>
        <p:spPr>
          <a:xfrm>
            <a:off x="154518" y="5372101"/>
            <a:ext cx="1257300" cy="914400"/>
          </a:xfrm>
          <a:prstGeom prst="rect">
            <a:avLst/>
          </a:prstGeom>
        </p:spPr>
      </p:pic>
    </p:spTree>
    <p:extLst>
      <p:ext uri="{BB962C8B-B14F-4D97-AF65-F5344CB8AC3E}">
        <p14:creationId xmlns:p14="http://schemas.microsoft.com/office/powerpoint/2010/main" val="100258972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A picture containing food&#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347913"/>
            <a:ext cx="107616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a:extLst>
              <a:ext uri="{FF2B5EF4-FFF2-40B4-BE49-F238E27FC236}">
                <a16:creationId xmlns:a16="http://schemas.microsoft.com/office/drawing/2014/main" id="{137EDF37-0E33-429E-9AE7-4C0F2A5FDA04}"/>
              </a:ext>
            </a:extLst>
          </p:cNvPr>
          <p:cNvSpPr/>
          <p:nvPr/>
        </p:nvSpPr>
        <p:spPr bwMode="auto">
          <a:xfrm>
            <a:off x="0" y="438150"/>
            <a:ext cx="12192000" cy="623887"/>
          </a:xfrm>
          <a:prstGeom prst="rect">
            <a:avLst/>
          </a:prstGeom>
          <a:solidFill>
            <a:srgbClr val="178D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 name="TextBox 4">
            <a:extLst>
              <a:ext uri="{FF2B5EF4-FFF2-40B4-BE49-F238E27FC236}">
                <a16:creationId xmlns:a16="http://schemas.microsoft.com/office/drawing/2014/main" id="{04644B66-8730-4F3F-B32D-9A036023F198}"/>
              </a:ext>
            </a:extLst>
          </p:cNvPr>
          <p:cNvSpPr txBox="1">
            <a:spLocks noChangeArrowheads="1"/>
          </p:cNvSpPr>
          <p:nvPr/>
        </p:nvSpPr>
        <p:spPr bwMode="auto">
          <a:xfrm>
            <a:off x="204788" y="490538"/>
            <a:ext cx="11782425"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uk-UA" altLang="en-US" b="1" dirty="0">
                <a:solidFill>
                  <a:schemeClr val="bg1"/>
                </a:solidFill>
                <a:latin typeface="+mn-lt"/>
              </a:rPr>
              <a:t>ВУГЛЕЦЕВИЙ СЛІД </a:t>
            </a:r>
            <a:r>
              <a:rPr lang="ru-RU" altLang="en-US" b="1" dirty="0">
                <a:solidFill>
                  <a:schemeClr val="bg1"/>
                </a:solidFill>
                <a:latin typeface="+mn-lt"/>
              </a:rPr>
              <a:t>ХАРЧОВИХ ПРОДУК</a:t>
            </a:r>
            <a:r>
              <a:rPr lang="uk-UA" altLang="en-US" b="1" dirty="0">
                <a:solidFill>
                  <a:schemeClr val="bg1"/>
                </a:solidFill>
                <a:latin typeface="+mn-lt"/>
              </a:rPr>
              <a:t>ТІВ</a:t>
            </a:r>
            <a:endParaRPr lang="en-US" altLang="ru-RU" b="1" dirty="0">
              <a:solidFill>
                <a:schemeClr val="bg1"/>
              </a:solidFill>
              <a:latin typeface="+mn-lt"/>
            </a:endParaRPr>
          </a:p>
        </p:txBody>
      </p:sp>
      <p:sp>
        <p:nvSpPr>
          <p:cNvPr id="7" name="Rectangle 6">
            <a:extLst>
              <a:ext uri="{FF2B5EF4-FFF2-40B4-BE49-F238E27FC236}">
                <a16:creationId xmlns:a16="http://schemas.microsoft.com/office/drawing/2014/main" id="{E59FE487-3941-4B50-8160-CA70D76B5FFF}"/>
              </a:ext>
            </a:extLst>
          </p:cNvPr>
          <p:cNvSpPr/>
          <p:nvPr/>
        </p:nvSpPr>
        <p:spPr>
          <a:xfrm>
            <a:off x="5864225" y="1681163"/>
            <a:ext cx="5734050" cy="1384300"/>
          </a:xfrm>
          <a:prstGeom prst="rect">
            <a:avLst/>
          </a:prstGeom>
        </p:spPr>
        <p:txBody>
          <a:bodyPr>
            <a:spAutoFit/>
          </a:bodyPr>
          <a:lstStyle/>
          <a:p>
            <a:pPr>
              <a:defRPr/>
            </a:pPr>
            <a:r>
              <a:rPr lang="uk-UA" altLang="ru-RU" sz="2800" dirty="0">
                <a:latin typeface="+mn-lt"/>
              </a:rPr>
              <a:t>Викиди парникових газів (кг) в еквіваленті до СО</a:t>
            </a:r>
            <a:r>
              <a:rPr lang="uk-UA" altLang="ru-RU" sz="2000" b="1" dirty="0">
                <a:latin typeface="+mn-lt"/>
              </a:rPr>
              <a:t>2</a:t>
            </a:r>
            <a:r>
              <a:rPr lang="uk-UA" altLang="ru-RU" sz="2800" dirty="0">
                <a:latin typeface="+mn-lt"/>
              </a:rPr>
              <a:t>, що утворюються</a:t>
            </a:r>
          </a:p>
          <a:p>
            <a:pPr>
              <a:defRPr/>
            </a:pPr>
            <a:r>
              <a:rPr lang="uk-UA" altLang="ru-RU" sz="2800" dirty="0">
                <a:latin typeface="+mn-lt"/>
              </a:rPr>
              <a:t>під час виробництва 1 кг продуктів</a:t>
            </a:r>
            <a:endParaRPr lang="uk-UA" sz="2800" dirty="0">
              <a:latin typeface="+mn-lt"/>
            </a:endParaRPr>
          </a:p>
        </p:txBody>
      </p:sp>
      <p:sp>
        <p:nvSpPr>
          <p:cNvPr id="11" name="Rectangle 10">
            <a:extLst>
              <a:ext uri="{FF2B5EF4-FFF2-40B4-BE49-F238E27FC236}">
                <a16:creationId xmlns:a16="http://schemas.microsoft.com/office/drawing/2014/main" id="{A375AEB2-BCD0-4EE4-B354-66E3D52739CD}"/>
              </a:ext>
            </a:extLst>
          </p:cNvPr>
          <p:cNvSpPr/>
          <p:nvPr/>
        </p:nvSpPr>
        <p:spPr>
          <a:xfrm>
            <a:off x="1304925" y="2016125"/>
            <a:ext cx="1044575" cy="523875"/>
          </a:xfrm>
          <a:prstGeom prst="rect">
            <a:avLst/>
          </a:prstGeom>
        </p:spPr>
        <p:txBody>
          <a:bodyPr>
            <a:spAutoFit/>
          </a:bodyPr>
          <a:lstStyle/>
          <a:p>
            <a:pPr algn="ctr">
              <a:defRPr/>
            </a:pPr>
            <a:r>
              <a:rPr lang="en-US" altLang="ru-RU" sz="2800" dirty="0">
                <a:latin typeface="+mn-lt"/>
              </a:rPr>
              <a:t>25</a:t>
            </a:r>
            <a:endParaRPr lang="en-US" sz="2400" dirty="0">
              <a:latin typeface="+mn-lt"/>
            </a:endParaRPr>
          </a:p>
        </p:txBody>
      </p:sp>
      <p:sp>
        <p:nvSpPr>
          <p:cNvPr id="22" name="Rectangle 21">
            <a:extLst>
              <a:ext uri="{FF2B5EF4-FFF2-40B4-BE49-F238E27FC236}">
                <a16:creationId xmlns:a16="http://schemas.microsoft.com/office/drawing/2014/main" id="{EC967E7D-D4B6-4F43-A2D2-1468C46CF700}"/>
              </a:ext>
            </a:extLst>
          </p:cNvPr>
          <p:cNvSpPr/>
          <p:nvPr/>
        </p:nvSpPr>
        <p:spPr>
          <a:xfrm>
            <a:off x="10499725" y="6015038"/>
            <a:ext cx="1311275" cy="400050"/>
          </a:xfrm>
          <a:prstGeom prst="rect">
            <a:avLst/>
          </a:prstGeom>
        </p:spPr>
        <p:txBody>
          <a:bodyPr>
            <a:spAutoFit/>
          </a:bodyPr>
          <a:lstStyle/>
          <a:p>
            <a:pPr algn="ctr">
              <a:defRPr/>
            </a:pPr>
            <a:r>
              <a:rPr lang="uk-UA" altLang="ru-RU" sz="2000" dirty="0">
                <a:latin typeface="+mn-lt"/>
              </a:rPr>
              <a:t>Цибуля</a:t>
            </a:r>
            <a:endParaRPr lang="en-US" sz="2000" dirty="0">
              <a:latin typeface="+mn-lt"/>
            </a:endParaRPr>
          </a:p>
        </p:txBody>
      </p:sp>
      <p:sp>
        <p:nvSpPr>
          <p:cNvPr id="23" name="Rectangle 22">
            <a:extLst>
              <a:ext uri="{FF2B5EF4-FFF2-40B4-BE49-F238E27FC236}">
                <a16:creationId xmlns:a16="http://schemas.microsoft.com/office/drawing/2014/main" id="{76839263-1B90-4119-9A7B-17BA12C8200C}"/>
              </a:ext>
            </a:extLst>
          </p:cNvPr>
          <p:cNvSpPr/>
          <p:nvPr/>
        </p:nvSpPr>
        <p:spPr>
          <a:xfrm>
            <a:off x="9547225" y="6037263"/>
            <a:ext cx="1311275" cy="400050"/>
          </a:xfrm>
          <a:prstGeom prst="rect">
            <a:avLst/>
          </a:prstGeom>
        </p:spPr>
        <p:txBody>
          <a:bodyPr>
            <a:spAutoFit/>
          </a:bodyPr>
          <a:lstStyle/>
          <a:p>
            <a:pPr algn="ctr">
              <a:defRPr/>
            </a:pPr>
            <a:r>
              <a:rPr lang="uk-UA" altLang="ru-RU" sz="2000" dirty="0">
                <a:latin typeface="+mn-lt"/>
              </a:rPr>
              <a:t>Яблука</a:t>
            </a:r>
            <a:endParaRPr lang="en-US" sz="2000" dirty="0">
              <a:latin typeface="+mn-lt"/>
            </a:endParaRPr>
          </a:p>
        </p:txBody>
      </p:sp>
      <p:sp>
        <p:nvSpPr>
          <p:cNvPr id="24" name="Rectangle 23">
            <a:extLst>
              <a:ext uri="{FF2B5EF4-FFF2-40B4-BE49-F238E27FC236}">
                <a16:creationId xmlns:a16="http://schemas.microsoft.com/office/drawing/2014/main" id="{8ACC38B5-FC69-4D3A-BF84-EA23C4A0ED31}"/>
              </a:ext>
            </a:extLst>
          </p:cNvPr>
          <p:cNvSpPr/>
          <p:nvPr/>
        </p:nvSpPr>
        <p:spPr>
          <a:xfrm>
            <a:off x="8534400" y="6027738"/>
            <a:ext cx="1309688" cy="400050"/>
          </a:xfrm>
          <a:prstGeom prst="rect">
            <a:avLst/>
          </a:prstGeom>
        </p:spPr>
        <p:txBody>
          <a:bodyPr>
            <a:spAutoFit/>
          </a:bodyPr>
          <a:lstStyle/>
          <a:p>
            <a:pPr algn="ctr">
              <a:defRPr/>
            </a:pPr>
            <a:r>
              <a:rPr lang="uk-UA" altLang="ru-RU" sz="2000" dirty="0">
                <a:latin typeface="+mn-lt"/>
              </a:rPr>
              <a:t>Вівсянка</a:t>
            </a:r>
            <a:endParaRPr lang="en-US" sz="2000" dirty="0">
              <a:latin typeface="+mn-lt"/>
            </a:endParaRPr>
          </a:p>
        </p:txBody>
      </p:sp>
      <p:sp>
        <p:nvSpPr>
          <p:cNvPr id="25" name="Rectangle 24">
            <a:extLst>
              <a:ext uri="{FF2B5EF4-FFF2-40B4-BE49-F238E27FC236}">
                <a16:creationId xmlns:a16="http://schemas.microsoft.com/office/drawing/2014/main" id="{2F72F3C2-DAB7-46F6-9328-238A6B58CCAB}"/>
              </a:ext>
            </a:extLst>
          </p:cNvPr>
          <p:cNvSpPr/>
          <p:nvPr/>
        </p:nvSpPr>
        <p:spPr>
          <a:xfrm>
            <a:off x="7485063" y="6019800"/>
            <a:ext cx="1309687" cy="400050"/>
          </a:xfrm>
          <a:prstGeom prst="rect">
            <a:avLst/>
          </a:prstGeom>
        </p:spPr>
        <p:txBody>
          <a:bodyPr>
            <a:spAutoFit/>
          </a:bodyPr>
          <a:lstStyle/>
          <a:p>
            <a:pPr algn="ctr">
              <a:defRPr/>
            </a:pPr>
            <a:r>
              <a:rPr lang="uk-UA" altLang="ru-RU" sz="2000" dirty="0">
                <a:latin typeface="+mn-lt"/>
              </a:rPr>
              <a:t>Молоко</a:t>
            </a:r>
            <a:endParaRPr lang="en-US" sz="2000" dirty="0">
              <a:latin typeface="+mn-lt"/>
            </a:endParaRPr>
          </a:p>
        </p:txBody>
      </p:sp>
      <p:sp>
        <p:nvSpPr>
          <p:cNvPr id="27" name="Rectangle 26">
            <a:extLst>
              <a:ext uri="{FF2B5EF4-FFF2-40B4-BE49-F238E27FC236}">
                <a16:creationId xmlns:a16="http://schemas.microsoft.com/office/drawing/2014/main" id="{BFC0E7A8-3C71-48EF-9145-039EF216D302}"/>
              </a:ext>
            </a:extLst>
          </p:cNvPr>
          <p:cNvSpPr/>
          <p:nvPr/>
        </p:nvSpPr>
        <p:spPr>
          <a:xfrm>
            <a:off x="6434138" y="6037263"/>
            <a:ext cx="1309687" cy="400050"/>
          </a:xfrm>
          <a:prstGeom prst="rect">
            <a:avLst/>
          </a:prstGeom>
        </p:spPr>
        <p:txBody>
          <a:bodyPr>
            <a:spAutoFit/>
          </a:bodyPr>
          <a:lstStyle/>
          <a:p>
            <a:pPr algn="ctr">
              <a:defRPr/>
            </a:pPr>
            <a:r>
              <a:rPr lang="uk-UA" altLang="ru-RU" sz="2000" dirty="0">
                <a:latin typeface="+mn-lt"/>
              </a:rPr>
              <a:t>Яйця</a:t>
            </a:r>
            <a:endParaRPr lang="en-US" sz="2000" dirty="0">
              <a:latin typeface="+mn-lt"/>
            </a:endParaRPr>
          </a:p>
        </p:txBody>
      </p:sp>
      <p:sp>
        <p:nvSpPr>
          <p:cNvPr id="28" name="Rectangle 27">
            <a:extLst>
              <a:ext uri="{FF2B5EF4-FFF2-40B4-BE49-F238E27FC236}">
                <a16:creationId xmlns:a16="http://schemas.microsoft.com/office/drawing/2014/main" id="{54C36879-0F17-4B09-BA64-8ACA07ED367D}"/>
              </a:ext>
            </a:extLst>
          </p:cNvPr>
          <p:cNvSpPr/>
          <p:nvPr/>
        </p:nvSpPr>
        <p:spPr>
          <a:xfrm>
            <a:off x="5391150" y="6037263"/>
            <a:ext cx="1309688" cy="400050"/>
          </a:xfrm>
          <a:prstGeom prst="rect">
            <a:avLst/>
          </a:prstGeom>
        </p:spPr>
        <p:txBody>
          <a:bodyPr>
            <a:spAutoFit/>
          </a:bodyPr>
          <a:lstStyle/>
          <a:p>
            <a:pPr algn="ctr">
              <a:defRPr/>
            </a:pPr>
            <a:r>
              <a:rPr lang="uk-UA" altLang="ru-RU" sz="2000" dirty="0">
                <a:latin typeface="+mn-lt"/>
              </a:rPr>
              <a:t>Лосось</a:t>
            </a:r>
            <a:endParaRPr lang="en-US" sz="2000" dirty="0">
              <a:latin typeface="+mn-lt"/>
            </a:endParaRPr>
          </a:p>
        </p:txBody>
      </p:sp>
      <p:sp>
        <p:nvSpPr>
          <p:cNvPr id="29" name="Rectangle 28">
            <a:extLst>
              <a:ext uri="{FF2B5EF4-FFF2-40B4-BE49-F238E27FC236}">
                <a16:creationId xmlns:a16="http://schemas.microsoft.com/office/drawing/2014/main" id="{31743F7B-2A8C-4039-BA6B-4F3AC1BD3F82}"/>
              </a:ext>
            </a:extLst>
          </p:cNvPr>
          <p:cNvSpPr/>
          <p:nvPr/>
        </p:nvSpPr>
        <p:spPr>
          <a:xfrm>
            <a:off x="4241800" y="6027738"/>
            <a:ext cx="1311275" cy="400050"/>
          </a:xfrm>
          <a:prstGeom prst="rect">
            <a:avLst/>
          </a:prstGeom>
        </p:spPr>
        <p:txBody>
          <a:bodyPr>
            <a:spAutoFit/>
          </a:bodyPr>
          <a:lstStyle/>
          <a:p>
            <a:pPr algn="ctr">
              <a:defRPr/>
            </a:pPr>
            <a:r>
              <a:rPr lang="uk-UA" altLang="ru-RU" sz="2000" dirty="0">
                <a:latin typeface="+mn-lt"/>
              </a:rPr>
              <a:t>Курка</a:t>
            </a:r>
            <a:endParaRPr lang="en-US" sz="2000" dirty="0">
              <a:latin typeface="+mn-lt"/>
            </a:endParaRPr>
          </a:p>
        </p:txBody>
      </p:sp>
      <p:sp>
        <p:nvSpPr>
          <p:cNvPr id="30" name="Rectangle 29">
            <a:extLst>
              <a:ext uri="{FF2B5EF4-FFF2-40B4-BE49-F238E27FC236}">
                <a16:creationId xmlns:a16="http://schemas.microsoft.com/office/drawing/2014/main" id="{65579428-2DAA-477A-AE9B-7E0D8C185892}"/>
              </a:ext>
            </a:extLst>
          </p:cNvPr>
          <p:cNvSpPr/>
          <p:nvPr/>
        </p:nvSpPr>
        <p:spPr>
          <a:xfrm>
            <a:off x="3205163" y="6053138"/>
            <a:ext cx="1311275" cy="400050"/>
          </a:xfrm>
          <a:prstGeom prst="rect">
            <a:avLst/>
          </a:prstGeom>
        </p:spPr>
        <p:txBody>
          <a:bodyPr>
            <a:spAutoFit/>
          </a:bodyPr>
          <a:lstStyle/>
          <a:p>
            <a:pPr algn="ctr">
              <a:defRPr/>
            </a:pPr>
            <a:r>
              <a:rPr lang="uk-UA" altLang="ru-RU" sz="2000" dirty="0">
                <a:latin typeface="+mn-lt"/>
              </a:rPr>
              <a:t>Свинина</a:t>
            </a:r>
            <a:endParaRPr lang="en-US" sz="2000" dirty="0">
              <a:latin typeface="+mn-lt"/>
            </a:endParaRPr>
          </a:p>
        </p:txBody>
      </p:sp>
      <p:sp>
        <p:nvSpPr>
          <p:cNvPr id="31" name="Rectangle 30">
            <a:extLst>
              <a:ext uri="{FF2B5EF4-FFF2-40B4-BE49-F238E27FC236}">
                <a16:creationId xmlns:a16="http://schemas.microsoft.com/office/drawing/2014/main" id="{B95156AF-8002-439D-8680-0DA292DA21F7}"/>
              </a:ext>
            </a:extLst>
          </p:cNvPr>
          <p:cNvSpPr/>
          <p:nvPr/>
        </p:nvSpPr>
        <p:spPr>
          <a:xfrm>
            <a:off x="1922463" y="6037263"/>
            <a:ext cx="1311275" cy="400050"/>
          </a:xfrm>
          <a:prstGeom prst="rect">
            <a:avLst/>
          </a:prstGeom>
        </p:spPr>
        <p:txBody>
          <a:bodyPr>
            <a:spAutoFit/>
          </a:bodyPr>
          <a:lstStyle/>
          <a:p>
            <a:pPr algn="ctr">
              <a:defRPr/>
            </a:pPr>
            <a:r>
              <a:rPr lang="uk-UA" altLang="ru-RU" sz="2000" dirty="0">
                <a:latin typeface="+mn-lt"/>
              </a:rPr>
              <a:t>Баранина</a:t>
            </a:r>
            <a:endParaRPr lang="en-US" sz="2000" dirty="0">
              <a:latin typeface="+mn-lt"/>
            </a:endParaRPr>
          </a:p>
        </p:txBody>
      </p:sp>
      <p:sp>
        <p:nvSpPr>
          <p:cNvPr id="32" name="Rectangle 31">
            <a:extLst>
              <a:ext uri="{FF2B5EF4-FFF2-40B4-BE49-F238E27FC236}">
                <a16:creationId xmlns:a16="http://schemas.microsoft.com/office/drawing/2014/main" id="{E12B04AC-3F33-41D4-98DC-FBA0A1DDB0E7}"/>
              </a:ext>
            </a:extLst>
          </p:cNvPr>
          <p:cNvSpPr/>
          <p:nvPr/>
        </p:nvSpPr>
        <p:spPr>
          <a:xfrm>
            <a:off x="295275" y="6037263"/>
            <a:ext cx="1762125" cy="400050"/>
          </a:xfrm>
          <a:prstGeom prst="rect">
            <a:avLst/>
          </a:prstGeom>
        </p:spPr>
        <p:txBody>
          <a:bodyPr>
            <a:spAutoFit/>
          </a:bodyPr>
          <a:lstStyle/>
          <a:p>
            <a:pPr algn="ctr">
              <a:defRPr/>
            </a:pPr>
            <a:r>
              <a:rPr lang="uk-UA" altLang="ru-RU" sz="2000" dirty="0">
                <a:latin typeface="+mn-lt"/>
              </a:rPr>
              <a:t>Яловичина</a:t>
            </a:r>
            <a:endParaRPr lang="en-US" sz="2000" dirty="0">
              <a:latin typeface="+mn-lt"/>
            </a:endParaRPr>
          </a:p>
        </p:txBody>
      </p:sp>
      <p:sp>
        <p:nvSpPr>
          <p:cNvPr id="33" name="Rectangle 32">
            <a:extLst>
              <a:ext uri="{FF2B5EF4-FFF2-40B4-BE49-F238E27FC236}">
                <a16:creationId xmlns:a16="http://schemas.microsoft.com/office/drawing/2014/main" id="{4EC309F2-ECD2-42D8-9B8E-2415AEE48DE2}"/>
              </a:ext>
            </a:extLst>
          </p:cNvPr>
          <p:cNvSpPr/>
          <p:nvPr/>
        </p:nvSpPr>
        <p:spPr>
          <a:xfrm>
            <a:off x="2157413" y="3117850"/>
            <a:ext cx="1044575" cy="522288"/>
          </a:xfrm>
          <a:prstGeom prst="rect">
            <a:avLst/>
          </a:prstGeom>
        </p:spPr>
        <p:txBody>
          <a:bodyPr>
            <a:spAutoFit/>
          </a:bodyPr>
          <a:lstStyle/>
          <a:p>
            <a:pPr algn="ctr">
              <a:defRPr/>
            </a:pPr>
            <a:r>
              <a:rPr lang="en-US" altLang="ru-RU" sz="2800" dirty="0">
                <a:latin typeface="+mn-lt"/>
              </a:rPr>
              <a:t>16.7</a:t>
            </a:r>
            <a:endParaRPr lang="en-US" sz="2400" dirty="0">
              <a:latin typeface="+mn-lt"/>
            </a:endParaRPr>
          </a:p>
        </p:txBody>
      </p:sp>
      <p:sp>
        <p:nvSpPr>
          <p:cNvPr id="35" name="Rectangle 34">
            <a:extLst>
              <a:ext uri="{FF2B5EF4-FFF2-40B4-BE49-F238E27FC236}">
                <a16:creationId xmlns:a16="http://schemas.microsoft.com/office/drawing/2014/main" id="{21CF2F4D-BF71-45FF-9F26-1C6EC7D4C155}"/>
              </a:ext>
            </a:extLst>
          </p:cNvPr>
          <p:cNvSpPr/>
          <p:nvPr/>
        </p:nvSpPr>
        <p:spPr>
          <a:xfrm>
            <a:off x="5553075" y="4979988"/>
            <a:ext cx="1044575" cy="523875"/>
          </a:xfrm>
          <a:prstGeom prst="rect">
            <a:avLst/>
          </a:prstGeom>
        </p:spPr>
        <p:txBody>
          <a:bodyPr>
            <a:spAutoFit/>
          </a:bodyPr>
          <a:lstStyle/>
          <a:p>
            <a:pPr algn="ctr">
              <a:defRPr/>
            </a:pPr>
            <a:r>
              <a:rPr lang="en-US" altLang="ru-RU" sz="2800" dirty="0">
                <a:latin typeface="+mn-lt"/>
              </a:rPr>
              <a:t>3.4</a:t>
            </a:r>
            <a:endParaRPr lang="en-US" sz="2400" dirty="0">
              <a:latin typeface="+mn-lt"/>
            </a:endParaRPr>
          </a:p>
        </p:txBody>
      </p:sp>
      <p:sp>
        <p:nvSpPr>
          <p:cNvPr id="36" name="Rectangle 35">
            <a:extLst>
              <a:ext uri="{FF2B5EF4-FFF2-40B4-BE49-F238E27FC236}">
                <a16:creationId xmlns:a16="http://schemas.microsoft.com/office/drawing/2014/main" id="{823239F2-A904-4DDC-98C4-4FC94F2C9525}"/>
              </a:ext>
            </a:extLst>
          </p:cNvPr>
          <p:cNvSpPr/>
          <p:nvPr/>
        </p:nvSpPr>
        <p:spPr>
          <a:xfrm>
            <a:off x="4249738" y="4837113"/>
            <a:ext cx="1044575" cy="522287"/>
          </a:xfrm>
          <a:prstGeom prst="rect">
            <a:avLst/>
          </a:prstGeom>
        </p:spPr>
        <p:txBody>
          <a:bodyPr>
            <a:spAutoFit/>
          </a:bodyPr>
          <a:lstStyle/>
          <a:p>
            <a:pPr algn="ctr">
              <a:defRPr/>
            </a:pPr>
            <a:r>
              <a:rPr lang="en-US" altLang="ru-RU" sz="2800" dirty="0">
                <a:latin typeface="+mn-lt"/>
              </a:rPr>
              <a:t>3.7</a:t>
            </a:r>
            <a:endParaRPr lang="en-US" sz="2400" dirty="0">
              <a:latin typeface="+mn-lt"/>
            </a:endParaRPr>
          </a:p>
        </p:txBody>
      </p:sp>
      <p:sp>
        <p:nvSpPr>
          <p:cNvPr id="37" name="Rectangle 36">
            <a:extLst>
              <a:ext uri="{FF2B5EF4-FFF2-40B4-BE49-F238E27FC236}">
                <a16:creationId xmlns:a16="http://schemas.microsoft.com/office/drawing/2014/main" id="{7C0FA2E9-9D4D-4759-8484-3782EB37D7BF}"/>
              </a:ext>
            </a:extLst>
          </p:cNvPr>
          <p:cNvSpPr/>
          <p:nvPr/>
        </p:nvSpPr>
        <p:spPr>
          <a:xfrm>
            <a:off x="3201988" y="4410075"/>
            <a:ext cx="1042987" cy="523875"/>
          </a:xfrm>
          <a:prstGeom prst="rect">
            <a:avLst/>
          </a:prstGeom>
        </p:spPr>
        <p:txBody>
          <a:bodyPr>
            <a:spAutoFit/>
          </a:bodyPr>
          <a:lstStyle/>
          <a:p>
            <a:pPr algn="ctr">
              <a:defRPr/>
            </a:pPr>
            <a:r>
              <a:rPr lang="en-US" altLang="ru-RU" sz="2800" dirty="0">
                <a:latin typeface="+mn-lt"/>
              </a:rPr>
              <a:t>7.7</a:t>
            </a:r>
            <a:endParaRPr lang="en-US" sz="2400" dirty="0">
              <a:latin typeface="+mn-lt"/>
            </a:endParaRPr>
          </a:p>
        </p:txBody>
      </p:sp>
      <p:sp>
        <p:nvSpPr>
          <p:cNvPr id="38" name="Rectangle 37">
            <a:extLst>
              <a:ext uri="{FF2B5EF4-FFF2-40B4-BE49-F238E27FC236}">
                <a16:creationId xmlns:a16="http://schemas.microsoft.com/office/drawing/2014/main" id="{532EEB88-CFB1-457D-A563-A771C7B146B4}"/>
              </a:ext>
            </a:extLst>
          </p:cNvPr>
          <p:cNvSpPr/>
          <p:nvPr/>
        </p:nvSpPr>
        <p:spPr>
          <a:xfrm>
            <a:off x="6651625" y="4991100"/>
            <a:ext cx="1044575" cy="522288"/>
          </a:xfrm>
          <a:prstGeom prst="rect">
            <a:avLst/>
          </a:prstGeom>
        </p:spPr>
        <p:txBody>
          <a:bodyPr>
            <a:spAutoFit/>
          </a:bodyPr>
          <a:lstStyle/>
          <a:p>
            <a:pPr algn="ctr">
              <a:defRPr/>
            </a:pPr>
            <a:r>
              <a:rPr lang="en-US" altLang="ru-RU" sz="2800" dirty="0">
                <a:latin typeface="+mn-lt"/>
              </a:rPr>
              <a:t>3.4</a:t>
            </a:r>
            <a:endParaRPr lang="en-US" sz="2400" dirty="0">
              <a:latin typeface="+mn-lt"/>
            </a:endParaRPr>
          </a:p>
        </p:txBody>
      </p:sp>
      <p:sp>
        <p:nvSpPr>
          <p:cNvPr id="39" name="Rectangle 38">
            <a:extLst>
              <a:ext uri="{FF2B5EF4-FFF2-40B4-BE49-F238E27FC236}">
                <a16:creationId xmlns:a16="http://schemas.microsoft.com/office/drawing/2014/main" id="{5985AEA4-8756-4034-9F43-FB812FC048F8}"/>
              </a:ext>
            </a:extLst>
          </p:cNvPr>
          <p:cNvSpPr/>
          <p:nvPr/>
        </p:nvSpPr>
        <p:spPr>
          <a:xfrm>
            <a:off x="7740650" y="5068888"/>
            <a:ext cx="1042988" cy="523875"/>
          </a:xfrm>
          <a:prstGeom prst="rect">
            <a:avLst/>
          </a:prstGeom>
        </p:spPr>
        <p:txBody>
          <a:bodyPr>
            <a:spAutoFit/>
          </a:bodyPr>
          <a:lstStyle/>
          <a:p>
            <a:pPr algn="ctr">
              <a:defRPr/>
            </a:pPr>
            <a:r>
              <a:rPr lang="en-US" altLang="ru-RU" sz="2800" dirty="0">
                <a:latin typeface="+mn-lt"/>
              </a:rPr>
              <a:t>1.3</a:t>
            </a:r>
            <a:endParaRPr lang="en-US" sz="2400" dirty="0">
              <a:latin typeface="+mn-lt"/>
            </a:endParaRPr>
          </a:p>
        </p:txBody>
      </p:sp>
      <p:sp>
        <p:nvSpPr>
          <p:cNvPr id="40" name="Rectangle 39">
            <a:extLst>
              <a:ext uri="{FF2B5EF4-FFF2-40B4-BE49-F238E27FC236}">
                <a16:creationId xmlns:a16="http://schemas.microsoft.com/office/drawing/2014/main" id="{80517A2E-1F91-43AE-AA57-F4D93511CC6B}"/>
              </a:ext>
            </a:extLst>
          </p:cNvPr>
          <p:cNvSpPr/>
          <p:nvPr/>
        </p:nvSpPr>
        <p:spPr>
          <a:xfrm>
            <a:off x="8667750" y="5197475"/>
            <a:ext cx="1044575" cy="523875"/>
          </a:xfrm>
          <a:prstGeom prst="rect">
            <a:avLst/>
          </a:prstGeom>
        </p:spPr>
        <p:txBody>
          <a:bodyPr>
            <a:spAutoFit/>
          </a:bodyPr>
          <a:lstStyle/>
          <a:p>
            <a:pPr algn="ctr">
              <a:defRPr/>
            </a:pPr>
            <a:r>
              <a:rPr lang="en-US" altLang="ru-RU" sz="2800" dirty="0">
                <a:latin typeface="+mn-lt"/>
              </a:rPr>
              <a:t>0.4</a:t>
            </a:r>
            <a:endParaRPr lang="en-US" sz="2400" dirty="0">
              <a:latin typeface="+mn-lt"/>
            </a:endParaRPr>
          </a:p>
        </p:txBody>
      </p:sp>
      <p:sp>
        <p:nvSpPr>
          <p:cNvPr id="41" name="Rectangle 40">
            <a:extLst>
              <a:ext uri="{FF2B5EF4-FFF2-40B4-BE49-F238E27FC236}">
                <a16:creationId xmlns:a16="http://schemas.microsoft.com/office/drawing/2014/main" id="{0F65D343-6EBE-4E8E-B3D0-C0C553F62345}"/>
              </a:ext>
            </a:extLst>
          </p:cNvPr>
          <p:cNvSpPr/>
          <p:nvPr/>
        </p:nvSpPr>
        <p:spPr>
          <a:xfrm>
            <a:off x="9455150" y="5253038"/>
            <a:ext cx="1044575" cy="522287"/>
          </a:xfrm>
          <a:prstGeom prst="rect">
            <a:avLst/>
          </a:prstGeom>
        </p:spPr>
        <p:txBody>
          <a:bodyPr>
            <a:spAutoFit/>
          </a:bodyPr>
          <a:lstStyle/>
          <a:p>
            <a:pPr algn="ctr">
              <a:defRPr/>
            </a:pPr>
            <a:r>
              <a:rPr lang="en-US" altLang="ru-RU" sz="2800" dirty="0">
                <a:latin typeface="+mn-lt"/>
              </a:rPr>
              <a:t>0.3</a:t>
            </a:r>
            <a:endParaRPr lang="en-US" sz="2400" dirty="0">
              <a:latin typeface="+mn-lt"/>
            </a:endParaRPr>
          </a:p>
        </p:txBody>
      </p:sp>
      <p:sp>
        <p:nvSpPr>
          <p:cNvPr id="42" name="Rectangle 41">
            <a:extLst>
              <a:ext uri="{FF2B5EF4-FFF2-40B4-BE49-F238E27FC236}">
                <a16:creationId xmlns:a16="http://schemas.microsoft.com/office/drawing/2014/main" id="{311AA8C2-7E6B-4A65-AEF2-0D7E2443BECE}"/>
              </a:ext>
            </a:extLst>
          </p:cNvPr>
          <p:cNvSpPr/>
          <p:nvPr/>
        </p:nvSpPr>
        <p:spPr>
          <a:xfrm>
            <a:off x="10237788" y="5289550"/>
            <a:ext cx="1044575" cy="522288"/>
          </a:xfrm>
          <a:prstGeom prst="rect">
            <a:avLst/>
          </a:prstGeom>
        </p:spPr>
        <p:txBody>
          <a:bodyPr>
            <a:spAutoFit/>
          </a:bodyPr>
          <a:lstStyle/>
          <a:p>
            <a:pPr algn="ctr">
              <a:defRPr/>
            </a:pPr>
            <a:r>
              <a:rPr lang="en-US" altLang="ru-RU" sz="2800" dirty="0">
                <a:latin typeface="+mn-lt"/>
              </a:rPr>
              <a:t>0.2</a:t>
            </a:r>
            <a:endParaRPr lang="en-US" sz="2400" dirty="0">
              <a:latin typeface="+mn-lt"/>
            </a:endParaRPr>
          </a:p>
        </p:txBody>
      </p:sp>
      <p:pic>
        <p:nvPicPr>
          <p:cNvPr id="29722" name="Picture 7" descr="A picture containing piece, table, sitting, cak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2373313"/>
            <a:ext cx="107632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618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81" name="AutoShape 6" descr="Картинки по запросу &quot;carbon labeling&quot;"/>
          <p:cNvSpPr>
            <a:spLocks noChangeAspect="1" noChangeArrowheads="1"/>
          </p:cNvSpPr>
          <p:nvPr/>
        </p:nvSpPr>
        <p:spPr bwMode="auto">
          <a:xfrm>
            <a:off x="184151"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pic>
        <p:nvPicPr>
          <p:cNvPr id="50182"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075" y="213784"/>
            <a:ext cx="59309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descr="Картинки по запросу &quot;carbon labelin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667" y="1659467"/>
            <a:ext cx="6280151" cy="44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0" y="5480378"/>
            <a:ext cx="3952089" cy="837671"/>
          </a:xfrm>
          <a:prstGeom prst="rect">
            <a:avLst/>
          </a:prstGeom>
        </p:spPr>
      </p:pic>
      <p:sp>
        <p:nvSpPr>
          <p:cNvPr id="3" name="TextBox 2"/>
          <p:cNvSpPr txBox="1"/>
          <p:nvPr/>
        </p:nvSpPr>
        <p:spPr>
          <a:xfrm>
            <a:off x="6726934" y="613460"/>
            <a:ext cx="4451924" cy="646331"/>
          </a:xfrm>
          <a:prstGeom prst="rect">
            <a:avLst/>
          </a:prstGeom>
          <a:noFill/>
        </p:spPr>
        <p:txBody>
          <a:bodyPr wrap="none" rtlCol="0">
            <a:spAutoFit/>
          </a:bodyPr>
          <a:lstStyle/>
          <a:p>
            <a:pPr algn="ctr"/>
            <a:r>
              <a:rPr lang="uk-UA" b="1" dirty="0">
                <a:latin typeface="+mn-lt"/>
              </a:rPr>
              <a:t>Сумарний обсяг викидів парникових газів </a:t>
            </a:r>
          </a:p>
          <a:p>
            <a:pPr algn="ctr"/>
            <a:r>
              <a:rPr lang="uk-UA" b="1" dirty="0">
                <a:latin typeface="+mn-lt"/>
              </a:rPr>
              <a:t>протягом життєвого циклу продукції</a:t>
            </a:r>
            <a:endParaRPr lang="ru-RU" b="1" dirty="0">
              <a:latin typeface="+mn-lt"/>
            </a:endParaRPr>
          </a:p>
        </p:txBody>
      </p:sp>
      <p:sp>
        <p:nvSpPr>
          <p:cNvPr id="10" name="TextBox 9"/>
          <p:cNvSpPr txBox="1"/>
          <p:nvPr/>
        </p:nvSpPr>
        <p:spPr>
          <a:xfrm>
            <a:off x="752442" y="5295712"/>
            <a:ext cx="3932936" cy="369332"/>
          </a:xfrm>
          <a:prstGeom prst="rect">
            <a:avLst/>
          </a:prstGeom>
          <a:solidFill>
            <a:schemeClr val="bg1"/>
          </a:solidFill>
        </p:spPr>
        <p:txBody>
          <a:bodyPr wrap="none" rtlCol="0">
            <a:spAutoFit/>
          </a:bodyPr>
          <a:lstStyle/>
          <a:p>
            <a:pPr algn="ctr"/>
            <a:r>
              <a:rPr lang="uk-UA" b="1" dirty="0">
                <a:latin typeface="+mn-lt"/>
              </a:rPr>
              <a:t>Метод розрахунку згідно з </a:t>
            </a:r>
            <a:r>
              <a:rPr lang="en-US" b="1" dirty="0">
                <a:latin typeface="+mn-lt"/>
              </a:rPr>
              <a:t>ISO 14067 </a:t>
            </a:r>
            <a:endParaRPr lang="ru-RU" b="1" dirty="0">
              <a:latin typeface="+mn-lt"/>
            </a:endParaRPr>
          </a:p>
        </p:txBody>
      </p:sp>
    </p:spTree>
    <p:extLst>
      <p:ext uri="{BB962C8B-B14F-4D97-AF65-F5344CB8AC3E}">
        <p14:creationId xmlns:p14="http://schemas.microsoft.com/office/powerpoint/2010/main" val="132025654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p:cNvSpPr>
            <a:spLocks noGrp="1"/>
          </p:cNvSpPr>
          <p:nvPr>
            <p:ph type="body" sz="quarter" idx="13"/>
          </p:nvPr>
        </p:nvSpPr>
        <p:spPr>
          <a:xfrm>
            <a:off x="599018" y="1361018"/>
            <a:ext cx="5162549" cy="4794455"/>
          </a:xfrm>
          <a:solidFill>
            <a:schemeClr val="bg1"/>
          </a:solidFill>
        </p:spPr>
        <p:txBody>
          <a:bodyPr>
            <a:normAutofit/>
          </a:bodyPr>
          <a:lstStyle/>
          <a:p>
            <a:pPr eaLnBrk="1" hangingPunct="1">
              <a:buFont typeface="Wingdings" panose="05000000000000000000" pitchFamily="2" charset="2"/>
              <a:buChar char="q"/>
            </a:pPr>
            <a:r>
              <a:rPr lang="uk-UA" altLang="ru-RU" sz="2000" b="1" dirty="0"/>
              <a:t>ДСТУ EN 13432:2015</a:t>
            </a:r>
            <a:r>
              <a:rPr lang="uk-UA" altLang="ru-RU" sz="2000" dirty="0"/>
              <a:t> Упаковка. Вимоги до упаковки, що утилізується способом компостування і </a:t>
            </a:r>
            <a:r>
              <a:rPr lang="uk-UA" altLang="ru-RU" sz="2000" dirty="0" err="1"/>
              <a:t>біодеградації</a:t>
            </a:r>
            <a:r>
              <a:rPr lang="uk-UA" altLang="ru-RU" sz="2000" dirty="0"/>
              <a:t>. Тестові схеми і критерії оцінки для остаточного прийняття упаковки (EN 13432: 2000, IDT). </a:t>
            </a:r>
            <a:endParaRPr lang="en-US" altLang="ru-RU" sz="2000" dirty="0"/>
          </a:p>
          <a:p>
            <a:pPr marL="0" indent="0" eaLnBrk="1" hangingPunct="1">
              <a:buNone/>
            </a:pPr>
            <a:r>
              <a:rPr lang="en-US" altLang="ru-RU" sz="2000" dirty="0"/>
              <a:t>    </a:t>
            </a:r>
            <a:r>
              <a:rPr lang="uk-UA" altLang="ru-RU" sz="2000" dirty="0"/>
              <a:t>З поправкою № 1: 2018</a:t>
            </a:r>
          </a:p>
          <a:p>
            <a:pPr eaLnBrk="1" hangingPunct="1">
              <a:buFont typeface="Wingdings" panose="05000000000000000000" pitchFamily="2" charset="2"/>
              <a:buChar char="q"/>
            </a:pPr>
            <a:endParaRPr lang="uk-UA" altLang="ru-RU" sz="2000" dirty="0"/>
          </a:p>
          <a:p>
            <a:pPr eaLnBrk="1" hangingPunct="1">
              <a:buFont typeface="Wingdings" panose="05000000000000000000" pitchFamily="2" charset="2"/>
              <a:buChar char="q"/>
            </a:pPr>
            <a:r>
              <a:rPr lang="uk-UA" altLang="ru-RU" sz="2000" dirty="0"/>
              <a:t>Пакети  і пакувальний матеріал  з відповідним маркуванням  гарантовано компостується протягом 12 тижнів в умовах промислового компостування (при температурі від 55°С до 60°С) або в домашніх умовах (компостна яма) про що позначається на маркуванні.</a:t>
            </a:r>
          </a:p>
          <a:p>
            <a:pPr eaLnBrk="1" hangingPunct="1">
              <a:buFont typeface="Wingdings" panose="05000000000000000000" pitchFamily="2" charset="2"/>
              <a:buChar char="q"/>
            </a:pPr>
            <a:endParaRPr lang="uk-UA" altLang="ru-RU" dirty="0"/>
          </a:p>
        </p:txBody>
      </p:sp>
      <p:sp>
        <p:nvSpPr>
          <p:cNvPr id="49154" name="Rectangle 2"/>
          <p:cNvSpPr>
            <a:spLocks noGrp="1"/>
          </p:cNvSpPr>
          <p:nvPr>
            <p:ph type="title"/>
          </p:nvPr>
        </p:nvSpPr>
        <p:spPr/>
        <p:txBody>
          <a:bodyPr>
            <a:normAutofit/>
          </a:bodyPr>
          <a:lstStyle/>
          <a:p>
            <a:pPr eaLnBrk="1" hangingPunct="1"/>
            <a:r>
              <a:rPr lang="uk-UA" altLang="ru-RU" sz="2400" b="1" dirty="0">
                <a:solidFill>
                  <a:srgbClr val="C00000"/>
                </a:solidFill>
                <a:latin typeface="+mn-lt"/>
              </a:rPr>
              <a:t>ПІДЛЯГАЄ КОМПОСТУВАННЮ</a:t>
            </a:r>
            <a:br>
              <a:rPr lang="uk-UA" altLang="ru-RU" sz="2400" b="1" dirty="0">
                <a:latin typeface="+mn-lt"/>
              </a:rPr>
            </a:br>
            <a:endParaRPr lang="ru-RU" altLang="ru-RU" sz="2400" b="1" dirty="0">
              <a:latin typeface="+mn-lt"/>
            </a:endParaRPr>
          </a:p>
        </p:txBody>
      </p:sp>
      <p:pic>
        <p:nvPicPr>
          <p:cNvPr id="49156" name="Picture 5" descr="Картинки по запросу compost 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451" y="4028017"/>
            <a:ext cx="6110816" cy="184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descr="Картинки по запросу КОМПОСТИРУЕМЫЙ ПАКЕ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325" y="742950"/>
            <a:ext cx="3285067" cy="328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a:stretch>
            <a:fillRect/>
          </a:stretch>
        </p:blipFill>
        <p:spPr>
          <a:xfrm>
            <a:off x="1" y="5480378"/>
            <a:ext cx="599018" cy="837671"/>
          </a:xfrm>
          <a:prstGeom prst="rect">
            <a:avLst/>
          </a:prstGeom>
        </p:spPr>
      </p:pic>
    </p:spTree>
    <p:extLst>
      <p:ext uri="{BB962C8B-B14F-4D97-AF65-F5344CB8AC3E}">
        <p14:creationId xmlns:p14="http://schemas.microsoft.com/office/powerpoint/2010/main" val="7029873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food, table, fruit, many&#10;&#10;Description automatically generated">
            <a:extLst>
              <a:ext uri="{FF2B5EF4-FFF2-40B4-BE49-F238E27FC236}">
                <a16:creationId xmlns:a16="http://schemas.microsoft.com/office/drawing/2014/main" id="{F89ADE7D-B990-4895-97FD-8CC8EA71A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56FAF18-258D-414A-B804-C86DD5C09800}"/>
              </a:ext>
            </a:extLst>
          </p:cNvPr>
          <p:cNvSpPr txBox="1"/>
          <p:nvPr/>
        </p:nvSpPr>
        <p:spPr>
          <a:xfrm>
            <a:off x="1054100" y="161925"/>
            <a:ext cx="9879013" cy="923925"/>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a:spAutoFit/>
          </a:bodyPr>
          <a:lstStyle/>
          <a:p>
            <a:pPr>
              <a:defRPr/>
            </a:pPr>
            <a:r>
              <a:rPr lang="ru-RU" sz="5400" dirty="0">
                <a:solidFill>
                  <a:schemeClr val="tx1"/>
                </a:solidFill>
              </a:rPr>
              <a:t>Право на екологічне маркування</a:t>
            </a:r>
            <a:endParaRPr lang="en-US" sz="5400" dirty="0">
              <a:solidFill>
                <a:schemeClr val="tx1"/>
              </a:solidFill>
            </a:endParaRPr>
          </a:p>
        </p:txBody>
      </p:sp>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pic>
        <p:nvPicPr>
          <p:cNvPr id="5" name="Picture 4" descr="A picture containing cat&#10;&#10;Description automatically generated">
            <a:extLst>
              <a:ext uri="{FF2B5EF4-FFF2-40B4-BE49-F238E27FC236}">
                <a16:creationId xmlns:a16="http://schemas.microsoft.com/office/drawing/2014/main" id="{A7CFF677-4423-4169-B609-5D2D1DFF4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350"/>
            <a:ext cx="12192001"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0B242E27-6431-4765-86BB-9F77F12B9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4288"/>
            <a:ext cx="12192001"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241B3C8-7C33-49F5-8CF4-ED8E129E6DE8}"/>
              </a:ext>
            </a:extLst>
          </p:cNvPr>
          <p:cNvSpPr txBox="1"/>
          <p:nvPr/>
        </p:nvSpPr>
        <p:spPr>
          <a:xfrm>
            <a:off x="1054100" y="2560638"/>
            <a:ext cx="4481513" cy="1939925"/>
          </a:xfrm>
          <a:prstGeom prst="rect">
            <a:avLst/>
          </a:prstGeom>
          <a:solidFill>
            <a:srgbClr val="F9F8F7"/>
          </a:solidFill>
          <a:ln>
            <a:solidFill>
              <a:srgbClr val="F9F8F6"/>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ru-RU" sz="2400" dirty="0"/>
              <a:t>Право на екологічне маркування отримують тільки ті товари, які пройшли спеціальну оцінку (сертифікацію) і відповідають екологічним стандартам.</a:t>
            </a:r>
            <a:endParaRPr lang="en-US" sz="2400" dirty="0"/>
          </a:p>
        </p:txBody>
      </p:sp>
      <p:pic>
        <p:nvPicPr>
          <p:cNvPr id="32" name="Picture 31" descr="A picture containing graphical user interface&#10;&#10;Description automatically generated">
            <a:extLst>
              <a:ext uri="{FF2B5EF4-FFF2-40B4-BE49-F238E27FC236}">
                <a16:creationId xmlns:a16="http://schemas.microsoft.com/office/drawing/2014/main" id="{37FE9A11-23B1-43F2-B8D2-16A3946D9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4" y="-135732"/>
            <a:ext cx="12053888" cy="733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C53EF533-3D6A-454B-B5BA-2BBA5759905B}"/>
              </a:ext>
            </a:extLst>
          </p:cNvPr>
          <p:cNvCxnSpPr/>
          <p:nvPr/>
        </p:nvCxnSpPr>
        <p:spPr>
          <a:xfrm flipV="1">
            <a:off x="171450" y="4894263"/>
            <a:ext cx="1536700" cy="385762"/>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67A49035-CE02-4E19-8123-43F7E30E4075}"/>
              </a:ext>
            </a:extLst>
          </p:cNvPr>
          <p:cNvCxnSpPr>
            <a:cxnSpLocks/>
          </p:cNvCxnSpPr>
          <p:nvPr/>
        </p:nvCxnSpPr>
        <p:spPr>
          <a:xfrm>
            <a:off x="280988" y="3506788"/>
            <a:ext cx="1427162" cy="36830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9C1332C8-30CA-4E11-A365-869DEB255022}"/>
              </a:ext>
            </a:extLst>
          </p:cNvPr>
          <p:cNvSpPr txBox="1"/>
          <p:nvPr/>
        </p:nvSpPr>
        <p:spPr>
          <a:xfrm>
            <a:off x="6323518" y="457633"/>
            <a:ext cx="4982729" cy="6124754"/>
          </a:xfrm>
          <a:prstGeom prst="rect">
            <a:avLst/>
          </a:prstGeom>
          <a:noFill/>
        </p:spPr>
        <p:txBody>
          <a:bodyPr wrap="square">
            <a:spAutoFit/>
          </a:bodyPr>
          <a:lstStyle/>
          <a:p>
            <a:pPr algn="ctr">
              <a:defRPr/>
            </a:pPr>
            <a:r>
              <a:rPr lang="uk-UA" sz="2800" b="1" dirty="0">
                <a:latin typeface="+mn-lt"/>
              </a:rPr>
              <a:t>Право на екологічне маркування </a:t>
            </a:r>
            <a:r>
              <a:rPr lang="uk-UA" sz="2800" dirty="0">
                <a:latin typeface="+mn-lt"/>
              </a:rPr>
              <a:t>надається у раз</a:t>
            </a:r>
            <a:r>
              <a:rPr lang="uk-UA" sz="2800" dirty="0"/>
              <a:t>і </a:t>
            </a:r>
            <a:r>
              <a:rPr lang="uk-UA" sz="2800" dirty="0">
                <a:latin typeface="+mn-lt"/>
              </a:rPr>
              <a:t> проходження оцінки відповідності акредитованим органом.</a:t>
            </a:r>
          </a:p>
          <a:p>
            <a:pPr algn="ctr">
              <a:defRPr/>
            </a:pPr>
            <a:endParaRPr lang="uk-UA" sz="2800" dirty="0">
              <a:latin typeface="+mn-lt"/>
            </a:endParaRPr>
          </a:p>
          <a:p>
            <a:pPr algn="ctr">
              <a:defRPr/>
            </a:pPr>
            <a:r>
              <a:rPr lang="uk-UA" sz="2800" dirty="0">
                <a:latin typeface="+mn-lt"/>
              </a:rPr>
              <a:t>Оцінюється система управління організацією та показники її дієвості.</a:t>
            </a:r>
          </a:p>
          <a:p>
            <a:pPr algn="ctr">
              <a:defRPr/>
            </a:pPr>
            <a:r>
              <a:rPr lang="uk-UA" sz="2800" dirty="0">
                <a:latin typeface="+mn-lt"/>
              </a:rPr>
              <a:t> </a:t>
            </a:r>
          </a:p>
          <a:p>
            <a:pPr algn="ctr">
              <a:defRPr/>
            </a:pPr>
            <a:r>
              <a:rPr lang="uk-UA" sz="2800" dirty="0">
                <a:latin typeface="+mn-lt"/>
              </a:rPr>
              <a:t>Передбачає рейтингове оцінювання яке спрямовано на поліпшення екологічної результативності.</a:t>
            </a:r>
          </a:p>
        </p:txBody>
      </p:sp>
    </p:spTree>
    <p:extLst>
      <p:ext uri="{BB962C8B-B14F-4D97-AF65-F5344CB8AC3E}">
        <p14:creationId xmlns:p14="http://schemas.microsoft.com/office/powerpoint/2010/main" val="2150479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nodeType="afterGroup">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250"/>
                                        <p:tgtEl>
                                          <p:spTgt spid="2"/>
                                        </p:tgtEl>
                                      </p:cBhvr>
                                    </p:animEffect>
                                  </p:childTnLst>
                                </p:cTn>
                              </p:par>
                            </p:childTnLst>
                          </p:cTn>
                        </p:par>
                        <p:par>
                          <p:cTn id="12" fill="hold" nodeType="afterGroup">
                            <p:stCondLst>
                              <p:cond delay="3250"/>
                            </p:stCondLst>
                            <p:childTnLst>
                              <p:par>
                                <p:cTn id="13" presetID="6" presetClass="entr" presetSubtype="16"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250"/>
                            </p:stCondLst>
                            <p:childTnLst>
                              <p:par>
                                <p:cTn id="17" presetID="6"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1500"/>
                                        <p:tgtEl>
                                          <p:spTgt spid="25"/>
                                        </p:tgtEl>
                                      </p:cBhvr>
                                    </p:animEffect>
                                  </p:childTnLst>
                                </p:cTn>
                              </p:par>
                            </p:childTnLst>
                          </p:cTn>
                        </p:par>
                        <p:par>
                          <p:cTn id="20" fill="hold" nodeType="afterGroup">
                            <p:stCondLst>
                              <p:cond delay="77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nodeType="afterGroup">
                            <p:stCondLst>
                              <p:cond delay="8250"/>
                            </p:stCondLst>
                            <p:childTnLst>
                              <p:par>
                                <p:cTn id="25" presetID="6" presetClass="entr" presetSubtype="16" fill="hold" nodeType="afterEffect">
                                  <p:stCondLst>
                                    <p:cond delay="300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childTnLst>
                          </p:cTn>
                        </p:par>
                        <p:par>
                          <p:cTn id="28" fill="hold" nodeType="afterGroup">
                            <p:stCondLst>
                              <p:cond delay="1325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nodeType="withEffect">
                                  <p:stCondLst>
                                    <p:cond delay="12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200"/>
                                        <p:tgtEl>
                                          <p:spTgt spid="13"/>
                                        </p:tgtEl>
                                      </p:cBhvr>
                                    </p:animEffect>
                                  </p:childTnLst>
                                </p:cTn>
                              </p:par>
                            </p:childTnLst>
                          </p:cTn>
                        </p:par>
                        <p:par>
                          <p:cTn id="35" fill="hold" nodeType="afterGroup">
                            <p:stCondLst>
                              <p:cond delay="16650"/>
                            </p:stCondLst>
                            <p:childTnLst>
                              <p:par>
                                <p:cTn id="36" presetID="14" presetClass="entr" presetSubtype="1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Заголовок 1"/>
          <p:cNvSpPr>
            <a:spLocks noGrp="1"/>
          </p:cNvSpPr>
          <p:nvPr>
            <p:ph type="title"/>
          </p:nvPr>
        </p:nvSpPr>
        <p:spPr>
          <a:xfrm>
            <a:off x="1981200" y="274638"/>
            <a:ext cx="8229600" cy="850900"/>
          </a:xfrm>
        </p:spPr>
        <p:txBody>
          <a:bodyPr/>
          <a:lstStyle/>
          <a:p>
            <a:pPr algn="ctr"/>
            <a:r>
              <a:rPr lang="ru-RU" altLang="ru-RU" sz="2800" b="1" dirty="0">
                <a:solidFill>
                  <a:srgbClr val="178D66"/>
                </a:solidFill>
                <a:latin typeface="+mn-lt"/>
              </a:rPr>
              <a:t>6. ІНФОРМУВАННЯ</a:t>
            </a:r>
            <a:endParaRPr lang="uk-UA" altLang="ru-RU" sz="2800" b="1" dirty="0">
              <a:solidFill>
                <a:srgbClr val="178D66"/>
              </a:solidFill>
              <a:latin typeface="+mn-lt"/>
            </a:endParaRPr>
          </a:p>
        </p:txBody>
      </p:sp>
      <p:sp>
        <p:nvSpPr>
          <p:cNvPr id="35843" name="Содержимое 9"/>
          <p:cNvSpPr>
            <a:spLocks noGrp="1"/>
          </p:cNvSpPr>
          <p:nvPr>
            <p:ph sz="half" idx="1"/>
          </p:nvPr>
        </p:nvSpPr>
        <p:spPr>
          <a:xfrm>
            <a:off x="1328898" y="1052514"/>
            <a:ext cx="4537075" cy="5545137"/>
          </a:xfrm>
        </p:spPr>
        <p:txBody>
          <a:bodyPr/>
          <a:lstStyle/>
          <a:p>
            <a:pPr>
              <a:buFontTx/>
              <a:buNone/>
            </a:pPr>
            <a:r>
              <a:rPr lang="uk-UA" altLang="ru-RU" sz="2400" b="1" dirty="0">
                <a:solidFill>
                  <a:srgbClr val="178D66"/>
                </a:solidFill>
              </a:rPr>
              <a:t>Працівники</a:t>
            </a:r>
            <a:r>
              <a:rPr lang="ru-RU" altLang="ru-RU" sz="2400" u="sng" dirty="0"/>
              <a:t> </a:t>
            </a:r>
          </a:p>
          <a:p>
            <a:pPr>
              <a:buFont typeface="Wingdings" panose="05000000000000000000" pitchFamily="2" charset="2"/>
              <a:buChar char="q"/>
            </a:pPr>
            <a:r>
              <a:rPr lang="uk-UA" altLang="ru-RU" sz="2000" dirty="0"/>
              <a:t>Ознайомлення з екологічною політикою та заходами по досягненню вимог</a:t>
            </a:r>
          </a:p>
          <a:p>
            <a:pPr>
              <a:buFont typeface="Wingdings" panose="05000000000000000000" pitchFamily="2" charset="2"/>
              <a:buChar char="q"/>
            </a:pPr>
            <a:endParaRPr lang="uk-UA" altLang="ru-RU" sz="1000" dirty="0"/>
          </a:p>
          <a:p>
            <a:pPr>
              <a:buFont typeface="Wingdings" panose="05000000000000000000" pitchFamily="2" charset="2"/>
              <a:buChar char="q"/>
            </a:pPr>
            <a:r>
              <a:rPr lang="uk-UA" altLang="ru-RU" sz="2000" dirty="0"/>
              <a:t>Підвищення компетентності (навчання, тренінги)</a:t>
            </a:r>
          </a:p>
          <a:p>
            <a:pPr>
              <a:buFont typeface="Wingdings" panose="05000000000000000000" pitchFamily="2" charset="2"/>
              <a:buChar char="q"/>
            </a:pPr>
            <a:endParaRPr lang="uk-UA" altLang="ru-RU" sz="1000" dirty="0"/>
          </a:p>
          <a:p>
            <a:pPr>
              <a:buFont typeface="Wingdings" panose="05000000000000000000" pitchFamily="2" charset="2"/>
              <a:buChar char="q"/>
            </a:pPr>
            <a:r>
              <a:rPr lang="uk-UA" altLang="ru-RU" sz="2000" dirty="0"/>
              <a:t>Інформаційні </a:t>
            </a:r>
            <a:r>
              <a:rPr lang="uk-UA" altLang="ru-RU" sz="2000" dirty="0" err="1"/>
              <a:t>мотиватори</a:t>
            </a:r>
            <a:endParaRPr lang="uk-UA" altLang="ru-RU" sz="2000" dirty="0"/>
          </a:p>
          <a:p>
            <a:pPr>
              <a:buFontTx/>
              <a:buNone/>
            </a:pPr>
            <a:endParaRPr lang="uk-UA" altLang="ru-RU" sz="1000" i="1" u="sng" dirty="0">
              <a:solidFill>
                <a:srgbClr val="33CC33"/>
              </a:solidFill>
            </a:endParaRPr>
          </a:p>
          <a:p>
            <a:endParaRPr lang="uk-UA" altLang="ru-RU" sz="2000" dirty="0"/>
          </a:p>
        </p:txBody>
      </p:sp>
      <p:sp>
        <p:nvSpPr>
          <p:cNvPr id="35844" name="Содержимое 10"/>
          <p:cNvSpPr>
            <a:spLocks noGrp="1"/>
          </p:cNvSpPr>
          <p:nvPr>
            <p:ph sz="half" idx="2"/>
          </p:nvPr>
        </p:nvSpPr>
        <p:spPr>
          <a:xfrm>
            <a:off x="6427655" y="1052514"/>
            <a:ext cx="4038600" cy="5000625"/>
          </a:xfrm>
        </p:spPr>
        <p:txBody>
          <a:bodyPr/>
          <a:lstStyle/>
          <a:p>
            <a:pPr>
              <a:buFontTx/>
              <a:buNone/>
            </a:pPr>
            <a:r>
              <a:rPr lang="uk-UA" altLang="ru-RU" sz="2400" b="1" dirty="0">
                <a:solidFill>
                  <a:srgbClr val="178D66"/>
                </a:solidFill>
              </a:rPr>
              <a:t>Зацікавлені сторони</a:t>
            </a:r>
          </a:p>
          <a:p>
            <a:pPr>
              <a:buFont typeface="Wingdings" panose="05000000000000000000" pitchFamily="2" charset="2"/>
              <a:buChar char="q"/>
            </a:pPr>
            <a:r>
              <a:rPr lang="uk-UA" altLang="ru-RU" sz="2000" dirty="0"/>
              <a:t>Сайт</a:t>
            </a:r>
          </a:p>
          <a:p>
            <a:pPr>
              <a:buFont typeface="Wingdings" panose="05000000000000000000" pitchFamily="2" charset="2"/>
              <a:buChar char="q"/>
            </a:pPr>
            <a:r>
              <a:rPr lang="uk-UA" altLang="ru-RU" sz="2000" dirty="0"/>
              <a:t>ЗМИ</a:t>
            </a:r>
          </a:p>
          <a:p>
            <a:pPr>
              <a:buFont typeface="Wingdings" panose="05000000000000000000" pitchFamily="2" charset="2"/>
              <a:buChar char="q"/>
            </a:pPr>
            <a:r>
              <a:rPr lang="uk-UA" altLang="ru-RU" sz="2000" dirty="0"/>
              <a:t>Інформаційні матеріали</a:t>
            </a:r>
          </a:p>
          <a:p>
            <a:pPr>
              <a:buFontTx/>
              <a:buNone/>
            </a:pPr>
            <a:endParaRPr lang="uk-UA" altLang="ru-RU" sz="2400" i="1" dirty="0"/>
          </a:p>
          <a:p>
            <a:pPr>
              <a:buFontTx/>
              <a:buNone/>
            </a:pPr>
            <a:r>
              <a:rPr lang="uk-UA" altLang="ru-RU" i="1" dirty="0"/>
              <a:t>   </a:t>
            </a:r>
            <a:endParaRPr lang="uk-UA" altLang="ru-RU" sz="2000" i="1" dirty="0"/>
          </a:p>
        </p:txBody>
      </p:sp>
      <p:sp>
        <p:nvSpPr>
          <p:cNvPr id="2" name="Прямоугольник 1"/>
          <p:cNvSpPr/>
          <p:nvPr/>
        </p:nvSpPr>
        <p:spPr>
          <a:xfrm>
            <a:off x="1774826" y="4371838"/>
            <a:ext cx="3529465" cy="1754326"/>
          </a:xfrm>
          <a:prstGeom prst="rect">
            <a:avLst/>
          </a:prstGeom>
        </p:spPr>
        <p:txBody>
          <a:bodyPr wrap="square">
            <a:spAutoFit/>
          </a:bodyPr>
          <a:lstStyle/>
          <a:p>
            <a:pPr>
              <a:buFontTx/>
              <a:buNone/>
            </a:pPr>
            <a:r>
              <a:rPr lang="uk-UA" altLang="ru-RU" i="1" dirty="0"/>
              <a:t>Інформаційна друкована продукція –  з макулатури або сертифікованого паперу за стандартами FSC або екологічне маркування І типу (згідно з ISO 14024)</a:t>
            </a:r>
          </a:p>
        </p:txBody>
      </p:sp>
      <p:sp>
        <p:nvSpPr>
          <p:cNvPr id="3" name="Прямоугольник 2"/>
          <p:cNvSpPr/>
          <p:nvPr/>
        </p:nvSpPr>
        <p:spPr>
          <a:xfrm>
            <a:off x="6482538" y="3060555"/>
            <a:ext cx="4183063" cy="2923877"/>
          </a:xfrm>
          <a:prstGeom prst="rect">
            <a:avLst/>
          </a:prstGeom>
        </p:spPr>
        <p:txBody>
          <a:bodyPr wrap="square">
            <a:spAutoFit/>
          </a:bodyPr>
          <a:lstStyle/>
          <a:p>
            <a:pPr>
              <a:buFontTx/>
              <a:buNone/>
            </a:pPr>
            <a:r>
              <a:rPr lang="uk-UA" altLang="ru-RU" sz="2400" b="1" dirty="0">
                <a:solidFill>
                  <a:srgbClr val="178D66"/>
                </a:solidFill>
                <a:latin typeface="+mn-lt"/>
              </a:rPr>
              <a:t>Постачальники і партнери </a:t>
            </a:r>
          </a:p>
          <a:p>
            <a:pPr>
              <a:buFont typeface="Wingdings" panose="05000000000000000000" pitchFamily="2" charset="2"/>
              <a:buChar char="q"/>
            </a:pPr>
            <a:r>
              <a:rPr lang="uk-UA" altLang="ru-RU" sz="2000" dirty="0">
                <a:latin typeface="+mn-lt"/>
              </a:rPr>
              <a:t>Критерії відбору та вибору (технічні специфікації,  нецінові критерії, метод оцінювання вартості життєвого циклу)</a:t>
            </a:r>
            <a:endParaRPr lang="en-US" altLang="ru-RU" sz="2000" dirty="0">
              <a:latin typeface="+mn-lt"/>
            </a:endParaRPr>
          </a:p>
          <a:p>
            <a:pPr>
              <a:buFont typeface="Wingdings" panose="05000000000000000000" pitchFamily="2" charset="2"/>
              <a:buChar char="q"/>
            </a:pPr>
            <a:endParaRPr lang="uk-UA" altLang="ru-RU" sz="2000" dirty="0">
              <a:latin typeface="+mn-lt"/>
            </a:endParaRPr>
          </a:p>
          <a:p>
            <a:pPr>
              <a:buFont typeface="Wingdings" panose="05000000000000000000" pitchFamily="2" charset="2"/>
              <a:buChar char="q"/>
            </a:pPr>
            <a:r>
              <a:rPr lang="uk-UA" altLang="ru-RU" sz="2000" dirty="0">
                <a:latin typeface="+mn-lt"/>
              </a:rPr>
              <a:t>Сайт</a:t>
            </a:r>
            <a:endParaRPr lang="en-US" altLang="ru-RU" sz="2000" dirty="0">
              <a:latin typeface="+mn-lt"/>
            </a:endParaRPr>
          </a:p>
          <a:p>
            <a:pPr>
              <a:buFont typeface="Wingdings" panose="05000000000000000000" pitchFamily="2" charset="2"/>
              <a:buChar char="q"/>
            </a:pPr>
            <a:endParaRPr lang="uk-UA" altLang="ru-RU" sz="2000" dirty="0">
              <a:latin typeface="+mn-lt"/>
            </a:endParaRPr>
          </a:p>
          <a:p>
            <a:pPr>
              <a:buFont typeface="Wingdings" panose="05000000000000000000" pitchFamily="2" charset="2"/>
              <a:buChar char="q"/>
            </a:pPr>
            <a:r>
              <a:rPr lang="uk-UA" altLang="ru-RU" sz="2000" dirty="0">
                <a:latin typeface="+mn-lt"/>
              </a:rPr>
              <a:t>ЗМИ</a:t>
            </a:r>
          </a:p>
        </p:txBody>
      </p:sp>
    </p:spTree>
    <p:extLst>
      <p:ext uri="{BB962C8B-B14F-4D97-AF65-F5344CB8AC3E}">
        <p14:creationId xmlns:p14="http://schemas.microsoft.com/office/powerpoint/2010/main" val="2543238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16358" y="104775"/>
            <a:ext cx="4724400" cy="6753225"/>
          </a:xfrm>
          <a:prstGeom prst="rect">
            <a:avLst/>
          </a:prstGeom>
        </p:spPr>
      </p:pic>
      <p:pic>
        <p:nvPicPr>
          <p:cNvPr id="5" name="Рисунок 4"/>
          <p:cNvPicPr>
            <a:picLocks noChangeAspect="1"/>
          </p:cNvPicPr>
          <p:nvPr/>
        </p:nvPicPr>
        <p:blipFill>
          <a:blip r:embed="rId3"/>
          <a:stretch>
            <a:fillRect/>
          </a:stretch>
        </p:blipFill>
        <p:spPr>
          <a:xfrm>
            <a:off x="6315746" y="95250"/>
            <a:ext cx="4686300" cy="6762750"/>
          </a:xfrm>
          <a:prstGeom prst="rect">
            <a:avLst/>
          </a:prstGeom>
        </p:spPr>
      </p:pic>
      <p:pic>
        <p:nvPicPr>
          <p:cNvPr id="16388" name="Picture 4" descr="Утилизация батареек - Утилизация бытовых отходо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4296" y="3695901"/>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938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3310E9C-7444-4832-9D9E-18203AD8CC81}"/>
              </a:ext>
            </a:extLst>
          </p:cNvPr>
          <p:cNvPicPr>
            <a:picLocks noChangeAspect="1"/>
          </p:cNvPicPr>
          <p:nvPr/>
        </p:nvPicPr>
        <p:blipFill>
          <a:blip r:embed="rId2"/>
          <a:stretch>
            <a:fillRect/>
          </a:stretch>
        </p:blipFill>
        <p:spPr>
          <a:xfrm>
            <a:off x="3310648" y="3722595"/>
            <a:ext cx="5570703" cy="2103302"/>
          </a:xfrm>
          <a:prstGeom prst="rect">
            <a:avLst/>
          </a:prstGeom>
        </p:spPr>
      </p:pic>
      <p:pic>
        <p:nvPicPr>
          <p:cNvPr id="5" name="Рисунок 4">
            <a:extLst>
              <a:ext uri="{FF2B5EF4-FFF2-40B4-BE49-F238E27FC236}">
                <a16:creationId xmlns:a16="http://schemas.microsoft.com/office/drawing/2014/main" id="{0073072B-DCB3-40DB-BD75-2C4E3DD989FC}"/>
              </a:ext>
            </a:extLst>
          </p:cNvPr>
          <p:cNvPicPr>
            <a:picLocks noChangeAspect="1"/>
          </p:cNvPicPr>
          <p:nvPr/>
        </p:nvPicPr>
        <p:blipFill>
          <a:blip r:embed="rId3"/>
          <a:stretch>
            <a:fillRect/>
          </a:stretch>
        </p:blipFill>
        <p:spPr>
          <a:xfrm>
            <a:off x="709454" y="677942"/>
            <a:ext cx="3657917" cy="2751058"/>
          </a:xfrm>
          <a:prstGeom prst="rect">
            <a:avLst/>
          </a:prstGeom>
        </p:spPr>
      </p:pic>
      <p:pic>
        <p:nvPicPr>
          <p:cNvPr id="7" name="Рисунок 6">
            <a:extLst>
              <a:ext uri="{FF2B5EF4-FFF2-40B4-BE49-F238E27FC236}">
                <a16:creationId xmlns:a16="http://schemas.microsoft.com/office/drawing/2014/main" id="{A56D06DE-FE7F-415A-ADBB-1F8C3DB6138A}"/>
              </a:ext>
            </a:extLst>
          </p:cNvPr>
          <p:cNvPicPr>
            <a:picLocks noChangeAspect="1"/>
          </p:cNvPicPr>
          <p:nvPr/>
        </p:nvPicPr>
        <p:blipFill>
          <a:blip r:embed="rId4"/>
          <a:stretch>
            <a:fillRect/>
          </a:stretch>
        </p:blipFill>
        <p:spPr>
          <a:xfrm>
            <a:off x="4486782" y="773200"/>
            <a:ext cx="3337849" cy="2560542"/>
          </a:xfrm>
          <a:prstGeom prst="rect">
            <a:avLst/>
          </a:prstGeom>
        </p:spPr>
      </p:pic>
      <p:pic>
        <p:nvPicPr>
          <p:cNvPr id="14" name="Рисунок 13">
            <a:extLst>
              <a:ext uri="{FF2B5EF4-FFF2-40B4-BE49-F238E27FC236}">
                <a16:creationId xmlns:a16="http://schemas.microsoft.com/office/drawing/2014/main" id="{3D2062C6-E8ED-484B-AA53-1B5C2A37AAD5}"/>
              </a:ext>
            </a:extLst>
          </p:cNvPr>
          <p:cNvPicPr>
            <a:picLocks noChangeAspect="1"/>
          </p:cNvPicPr>
          <p:nvPr/>
        </p:nvPicPr>
        <p:blipFill>
          <a:blip r:embed="rId5"/>
          <a:stretch>
            <a:fillRect/>
          </a:stretch>
        </p:blipFill>
        <p:spPr>
          <a:xfrm>
            <a:off x="8286593" y="904336"/>
            <a:ext cx="3486307" cy="2429406"/>
          </a:xfrm>
          <a:prstGeom prst="rect">
            <a:avLst/>
          </a:prstGeom>
        </p:spPr>
      </p:pic>
    </p:spTree>
    <p:extLst>
      <p:ext uri="{BB962C8B-B14F-4D97-AF65-F5344CB8AC3E}">
        <p14:creationId xmlns:p14="http://schemas.microsoft.com/office/powerpoint/2010/main" val="4586415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noChangeArrowheads="1"/>
          </p:cNvPicPr>
          <p:nvPr/>
        </p:nvPicPr>
        <p:blipFill>
          <a:blip r:embed="rId2" cstate="print">
            <a:extLst>
              <a:ext uri="{28A0092B-C50C-407E-A947-70E740481C1C}">
                <a14:useLocalDpi xmlns:a14="http://schemas.microsoft.com/office/drawing/2010/main" val="0"/>
              </a:ext>
            </a:extLst>
          </a:blip>
          <a:srcRect t="45822"/>
          <a:stretch>
            <a:fillRect/>
          </a:stretch>
        </p:blipFill>
        <p:spPr bwMode="auto">
          <a:xfrm>
            <a:off x="158750" y="1927225"/>
            <a:ext cx="121332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noChangeArrowheads="1"/>
          </p:cNvPicPr>
          <p:nvPr/>
        </p:nvPicPr>
        <p:blipFill>
          <a:blip r:embed="rId3" cstate="print">
            <a:extLst>
              <a:ext uri="{28A0092B-C50C-407E-A947-70E740481C1C}">
                <a14:useLocalDpi xmlns:a14="http://schemas.microsoft.com/office/drawing/2010/main" val="0"/>
              </a:ext>
            </a:extLst>
          </a:blip>
          <a:srcRect t="40562" b="26385"/>
          <a:stretch>
            <a:fillRect/>
          </a:stretch>
        </p:blipFill>
        <p:spPr bwMode="auto">
          <a:xfrm>
            <a:off x="0" y="1385887"/>
            <a:ext cx="1213326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54CB769D-A87F-4647-B1BB-554106F2B7B8}"/>
              </a:ext>
            </a:extLst>
          </p:cNvPr>
          <p:cNvSpPr/>
          <p:nvPr/>
        </p:nvSpPr>
        <p:spPr bwMode="auto">
          <a:xfrm>
            <a:off x="0" y="438150"/>
            <a:ext cx="12192000" cy="830263"/>
          </a:xfrm>
          <a:prstGeom prst="rect">
            <a:avLst/>
          </a:prstGeom>
          <a:solidFill>
            <a:srgbClr val="FBAF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4">
            <a:extLst>
              <a:ext uri="{FF2B5EF4-FFF2-40B4-BE49-F238E27FC236}">
                <a16:creationId xmlns:a16="http://schemas.microsoft.com/office/drawing/2014/main" id="{ADFF4C18-E07E-47D6-BCC7-7F7FA69D4783}"/>
              </a:ext>
            </a:extLst>
          </p:cNvPr>
          <p:cNvSpPr txBox="1">
            <a:spLocks noChangeArrowheads="1"/>
          </p:cNvSpPr>
          <p:nvPr/>
        </p:nvSpPr>
        <p:spPr bwMode="auto">
          <a:xfrm>
            <a:off x="204787" y="499268"/>
            <a:ext cx="11782425" cy="7080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uk-UA" altLang="ru-RU" sz="4000" b="1" dirty="0">
                <a:latin typeface="+mn-lt"/>
              </a:rPr>
              <a:t>ЗАПИТАННЯ ?</a:t>
            </a:r>
            <a:endParaRPr lang="en-US" altLang="ru-RU" sz="4000" b="1" dirty="0">
              <a:latin typeface="+mn-lt"/>
            </a:endParaRPr>
          </a:p>
        </p:txBody>
      </p:sp>
    </p:spTree>
    <p:extLst>
      <p:ext uri="{BB962C8B-B14F-4D97-AF65-F5344CB8AC3E}">
        <p14:creationId xmlns:p14="http://schemas.microsoft.com/office/powerpoint/2010/main" val="3303286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4089225" y="3260398"/>
            <a:ext cx="4093029" cy="584775"/>
          </a:xfrm>
          <a:prstGeom prst="rect">
            <a:avLst/>
          </a:prstGeom>
          <a:solidFill>
            <a:schemeClr val="bg1"/>
          </a:solidFill>
        </p:spPr>
        <p:txBody>
          <a:bodyPr wrap="square">
            <a:spAutoFit/>
          </a:bodyPr>
          <a:lstStyle/>
          <a:p>
            <a:pPr algn="ctr"/>
            <a:r>
              <a:rPr lang="uk-UA" sz="3200" b="1" dirty="0">
                <a:latin typeface="+mn-lt"/>
                <a:ea typeface="Calibri" panose="020F0502020204030204" pitchFamily="34" charset="0"/>
              </a:rPr>
              <a:t>ДЯКУЮ ЗА УВАГУ !!!</a:t>
            </a:r>
            <a:endParaRPr lang="ru-RU" sz="3200" dirty="0">
              <a:latin typeface="+mn-lt"/>
            </a:endParaRPr>
          </a:p>
        </p:txBody>
      </p:sp>
    </p:spTree>
    <p:extLst>
      <p:ext uri="{BB962C8B-B14F-4D97-AF65-F5344CB8AC3E}">
        <p14:creationId xmlns:p14="http://schemas.microsoft.com/office/powerpoint/2010/main" val="957251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6F1A1C1-7010-4200-82E3-351B8D715F10}"/>
              </a:ext>
            </a:extLst>
          </p:cNvPr>
          <p:cNvPicPr>
            <a:picLocks noChangeAspect="1"/>
          </p:cNvPicPr>
          <p:nvPr/>
        </p:nvPicPr>
        <p:blipFill>
          <a:blip r:embed="rId2"/>
          <a:stretch>
            <a:fillRect/>
          </a:stretch>
        </p:blipFill>
        <p:spPr>
          <a:xfrm>
            <a:off x="1227499" y="0"/>
            <a:ext cx="4868501" cy="6858000"/>
          </a:xfrm>
          <a:prstGeom prst="rect">
            <a:avLst/>
          </a:prstGeom>
        </p:spPr>
      </p:pic>
      <p:pic>
        <p:nvPicPr>
          <p:cNvPr id="7" name="Рисунок 6">
            <a:extLst>
              <a:ext uri="{FF2B5EF4-FFF2-40B4-BE49-F238E27FC236}">
                <a16:creationId xmlns:a16="http://schemas.microsoft.com/office/drawing/2014/main" id="{F06A5DD3-0D03-4A97-85DB-6D18116055E4}"/>
              </a:ext>
            </a:extLst>
          </p:cNvPr>
          <p:cNvPicPr>
            <a:picLocks noChangeAspect="1"/>
          </p:cNvPicPr>
          <p:nvPr/>
        </p:nvPicPr>
        <p:blipFill>
          <a:blip r:embed="rId3"/>
          <a:stretch>
            <a:fillRect/>
          </a:stretch>
        </p:blipFill>
        <p:spPr>
          <a:xfrm>
            <a:off x="6466489" y="0"/>
            <a:ext cx="4778672" cy="6858000"/>
          </a:xfrm>
          <a:prstGeom prst="rect">
            <a:avLst/>
          </a:prstGeom>
        </p:spPr>
      </p:pic>
    </p:spTree>
    <p:extLst>
      <p:ext uri="{BB962C8B-B14F-4D97-AF65-F5344CB8AC3E}">
        <p14:creationId xmlns:p14="http://schemas.microsoft.com/office/powerpoint/2010/main" val="20690001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нтеграл">
  <a:themeElements>
    <a:clrScheme name="Интеграл">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21549</TotalTime>
  <Words>4425</Words>
  <Application>Microsoft Office PowerPoint</Application>
  <PresentationFormat>Широкоэкранный</PresentationFormat>
  <Paragraphs>645</Paragraphs>
  <Slides>84</Slides>
  <Notes>3</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84</vt:i4>
      </vt:variant>
    </vt:vector>
  </HeadingPairs>
  <TitlesOfParts>
    <vt:vector size="98" baseType="lpstr">
      <vt:lpstr>Arial</vt:lpstr>
      <vt:lpstr>Calibri</vt:lpstr>
      <vt:lpstr>Helvetica Neue</vt:lpstr>
      <vt:lpstr>Montserrat</vt:lpstr>
      <vt:lpstr>Montserrat Medium</vt:lpstr>
      <vt:lpstr>Open Sans SemiBold</vt:lpstr>
      <vt:lpstr>Roboto</vt:lpstr>
      <vt:lpstr>Symbol</vt:lpstr>
      <vt:lpstr>Times New Roman</vt:lpstr>
      <vt:lpstr>Tw Cen MT</vt:lpstr>
      <vt:lpstr>Tw Cen MT Condensed</vt:lpstr>
      <vt:lpstr>Wingdings</vt:lpstr>
      <vt:lpstr>Wingdings 3</vt:lpstr>
      <vt:lpstr>Интеграл</vt:lpstr>
      <vt:lpstr>Презентация PowerPoint</vt:lpstr>
      <vt:lpstr>Презентация PowerPoint</vt:lpstr>
      <vt:lpstr>Презентация PowerPoint</vt:lpstr>
      <vt:lpstr>ЩО ТАКЕ ЗЕЛЕНИЙ ОФІС?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СИСТЕМА УПРАВЛІННЯ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ЩО ТАКЕ ЕКОДИЗАЙН? </vt:lpstr>
      <vt:lpstr>В ЧОМУ ЦІННІСТЬ ЕКОДИЗАЙНУ? </vt:lpstr>
      <vt:lpstr>Презентация PowerPoint</vt:lpstr>
      <vt:lpstr>Презентация PowerPoint</vt:lpstr>
      <vt:lpstr>Презентация PowerPoint</vt:lpstr>
      <vt:lpstr>Презентация PowerPoint</vt:lpstr>
      <vt:lpstr>2. ЕНЕРГОЕФЕКТИВНІСТЬ </vt:lpstr>
      <vt:lpstr>2. ЗБЕРЕЖЕННЯ ТЕПЛА</vt:lpstr>
      <vt:lpstr>3. СПОЖИВАННЯ ВОДИ </vt:lpstr>
      <vt:lpstr>Презентация PowerPoint</vt:lpstr>
      <vt:lpstr>4. транспорт</vt:lpstr>
      <vt:lpstr>4. ВІДХОДИ</vt:lpstr>
      <vt:lpstr>5. ЗАКУПІВЛІ </vt:lpstr>
      <vt:lpstr>Презентация PowerPoint</vt:lpstr>
      <vt:lpstr>Презентация PowerPoint</vt:lpstr>
      <vt:lpstr>Презентация PowerPoint</vt:lpstr>
      <vt:lpstr>Презентация PowerPoint</vt:lpstr>
      <vt:lpstr>Презентация PowerPoint</vt:lpstr>
      <vt:lpstr>Пункт 5 статті 23 Закону про публічні закупівлі</vt:lpstr>
      <vt:lpstr>Національне агентство з акредитації України</vt:lpstr>
      <vt:lpstr>Презентация PowerPoint</vt:lpstr>
      <vt:lpstr>Презентация PowerPoint</vt:lpstr>
      <vt:lpstr>Екологічно сертифікована продукція згідно з ISO 14024 не може бути класифікована як</vt:lpstr>
      <vt:lpstr>Об'єктивність вимог визначеній цілі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ДСТУ ISO 14021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ПІДЛЯГАЄ КОМПОСТУВАННЮ </vt:lpstr>
      <vt:lpstr>6. ІНФОРМУВАННЯ</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Уроки зі сталого споживання</dc:title>
  <dc:creator>1</dc:creator>
  <cp:lastModifiedBy>svitlana.berzina@gmail.com</cp:lastModifiedBy>
  <cp:revision>539</cp:revision>
  <cp:lastPrinted>2019-11-06T15:47:36Z</cp:lastPrinted>
  <dcterms:created xsi:type="dcterms:W3CDTF">2018-11-20T15:59:25Z</dcterms:created>
  <dcterms:modified xsi:type="dcterms:W3CDTF">2024-11-05T12:24:38Z</dcterms:modified>
</cp:coreProperties>
</file>