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679" r:id="rId2"/>
    <p:sldId id="256" r:id="rId3"/>
    <p:sldId id="270" r:id="rId4"/>
    <p:sldId id="4820" r:id="rId5"/>
    <p:sldId id="258" r:id="rId6"/>
    <p:sldId id="774" r:id="rId7"/>
    <p:sldId id="353" r:id="rId8"/>
    <p:sldId id="259" r:id="rId9"/>
    <p:sldId id="4821" r:id="rId10"/>
    <p:sldId id="311" r:id="rId11"/>
    <p:sldId id="4824" r:id="rId12"/>
    <p:sldId id="4819" r:id="rId13"/>
    <p:sldId id="4822" r:id="rId14"/>
    <p:sldId id="4877" r:id="rId15"/>
    <p:sldId id="263" r:id="rId16"/>
    <p:sldId id="4818" r:id="rId17"/>
    <p:sldId id="901" r:id="rId18"/>
    <p:sldId id="905" r:id="rId19"/>
    <p:sldId id="282" r:id="rId20"/>
    <p:sldId id="902" r:id="rId21"/>
    <p:sldId id="908" r:id="rId22"/>
    <p:sldId id="48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etlana" initials="S" lastIdx="1" clrIdx="0">
    <p:extLst>
      <p:ext uri="{19B8F6BF-5375-455C-9EA6-DF929625EA0E}">
        <p15:presenceInfo xmlns:p15="http://schemas.microsoft.com/office/powerpoint/2012/main" userId="Svetl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8C4C"/>
    <a:srgbClr val="40B488"/>
    <a:srgbClr val="455D43"/>
    <a:srgbClr val="C22C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2" d="100"/>
          <a:sy n="92" d="100"/>
        </p:scale>
        <p:origin x="91" y="12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29A7E1"/>
              </a:solidFill>
              <a:ln>
                <a:noFill/>
              </a:ln>
              <a:effectLst/>
            </c:spPr>
            <c:extLst>
              <c:ext xmlns:c16="http://schemas.microsoft.com/office/drawing/2014/chart" uri="{C3380CC4-5D6E-409C-BE32-E72D297353CC}">
                <c16:uniqueId val="{00000002-D8E2-475D-BE4D-0221406C6E96}"/>
              </c:ext>
            </c:extLst>
          </c:dPt>
          <c:dPt>
            <c:idx val="1"/>
            <c:invertIfNegative val="0"/>
            <c:bubble3D val="0"/>
            <c:spPr>
              <a:solidFill>
                <a:srgbClr val="29A7E1"/>
              </a:solidFill>
              <a:ln>
                <a:noFill/>
              </a:ln>
              <a:effectLst/>
            </c:spPr>
            <c:extLst>
              <c:ext xmlns:c16="http://schemas.microsoft.com/office/drawing/2014/chart" uri="{C3380CC4-5D6E-409C-BE32-E72D297353CC}">
                <c16:uniqueId val="{00000003-D8E2-475D-BE4D-0221406C6E96}"/>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1-7CED-447D-A5B8-4147921DE096}"/>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 (EN)'!$A$121:$A$123</c:f>
              <c:strCache>
                <c:ptCount val="3"/>
                <c:pt idx="0">
                  <c:v>1Q'2025</c:v>
                </c:pt>
                <c:pt idx="1">
                  <c:v>End of war</c:v>
                </c:pt>
                <c:pt idx="2">
                  <c:v>Refugees beyond UA (UNHCR)</c:v>
                </c:pt>
              </c:strCache>
            </c:strRef>
          </c:cat>
          <c:val>
            <c:numRef>
              <c:f>'Pres (EN)'!$B$121:$B$123</c:f>
              <c:numCache>
                <c:formatCode>#,##0</c:formatCode>
                <c:ptCount val="3"/>
                <c:pt idx="0">
                  <c:v>1552870</c:v>
                </c:pt>
                <c:pt idx="1">
                  <c:v>5000000</c:v>
                </c:pt>
                <c:pt idx="2">
                  <c:v>5643360</c:v>
                </c:pt>
              </c:numCache>
            </c:numRef>
          </c:val>
          <c:extLst>
            <c:ext xmlns:c16="http://schemas.microsoft.com/office/drawing/2014/chart" uri="{C3380CC4-5D6E-409C-BE32-E72D297353CC}">
              <c16:uniqueId val="{00000002-7CED-447D-A5B8-4147921DE096}"/>
            </c:ext>
          </c:extLst>
        </c:ser>
        <c:dLbls>
          <c:showLegendKey val="0"/>
          <c:showVal val="0"/>
          <c:showCatName val="0"/>
          <c:showSerName val="0"/>
          <c:showPercent val="0"/>
          <c:showBubbleSize val="0"/>
        </c:dLbls>
        <c:gapWidth val="219"/>
        <c:overlap val="-27"/>
        <c:axId val="536113832"/>
        <c:axId val="536115144"/>
      </c:barChart>
      <c:catAx>
        <c:axId val="536113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36115144"/>
        <c:crosses val="autoZero"/>
        <c:auto val="1"/>
        <c:lblAlgn val="ctr"/>
        <c:lblOffset val="100"/>
        <c:noMultiLvlLbl val="0"/>
      </c:catAx>
      <c:valAx>
        <c:axId val="536115144"/>
        <c:scaling>
          <c:orientation val="minMax"/>
          <c:max val="7000000"/>
        </c:scaling>
        <c:delete val="1"/>
        <c:axPos val="l"/>
        <c:majorGridlines>
          <c:spPr>
            <a:ln w="9525" cap="flat" cmpd="sng" algn="ctr">
              <a:solidFill>
                <a:schemeClr val="tx1">
                  <a:lumMod val="15000"/>
                  <a:lumOff val="85000"/>
                </a:schemeClr>
              </a:solidFill>
              <a:prstDash val="dash"/>
              <a:round/>
            </a:ln>
            <a:effectLst/>
          </c:spPr>
        </c:majorGridlines>
        <c:numFmt formatCode="#,##0" sourceLinked="1"/>
        <c:majorTickMark val="out"/>
        <c:minorTickMark val="none"/>
        <c:tickLblPos val="nextTo"/>
        <c:crossAx val="536113832"/>
        <c:crosses val="autoZero"/>
        <c:crossBetween val="between"/>
        <c:minorUnit val="50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25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Аркуш1!$B$1</c:f>
              <c:strCache>
                <c:ptCount val="1"/>
                <c:pt idx="0">
                  <c:v>Стовпець1</c:v>
                </c:pt>
              </c:strCache>
            </c:strRef>
          </c:tx>
          <c:spPr>
            <a:solidFill>
              <a:srgbClr val="29A7E1"/>
            </a:solidFill>
          </c:spPr>
          <c:dPt>
            <c:idx val="0"/>
            <c:bubble3D val="0"/>
            <c:spPr>
              <a:solidFill>
                <a:srgbClr val="29A7E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DC7-4C2E-AD08-EEEB364E96F4}"/>
              </c:ext>
            </c:extLst>
          </c:dPt>
          <c:dPt>
            <c:idx val="1"/>
            <c:bubble3D val="0"/>
            <c:spPr>
              <a:solidFill>
                <a:srgbClr val="6AA053"/>
              </a:solidFill>
              <a:ln w="25400">
                <a:solidFill>
                  <a:schemeClr val="lt1"/>
                </a:solidFill>
              </a:ln>
              <a:effectLst/>
              <a:sp3d contourW="25400">
                <a:contourClr>
                  <a:schemeClr val="lt1"/>
                </a:contourClr>
              </a:sp3d>
            </c:spPr>
            <c:extLst>
              <c:ext xmlns:c16="http://schemas.microsoft.com/office/drawing/2014/chart" uri="{C3380CC4-5D6E-409C-BE32-E72D297353CC}">
                <c16:uniqueId val="{00000003-5DC7-4C2E-AD08-EEEB364E96F4}"/>
              </c:ext>
            </c:extLst>
          </c:dPt>
          <c:cat>
            <c:strRef>
              <c:f>Аркуш1!$A$2:$A$3</c:f>
              <c:strCache>
                <c:ptCount val="2"/>
                <c:pt idx="0">
                  <c:v>Number of jobs</c:v>
                </c:pt>
                <c:pt idx="1">
                  <c:v>Green jobs</c:v>
                </c:pt>
              </c:strCache>
            </c:strRef>
          </c:cat>
          <c:val>
            <c:numRef>
              <c:f>Аркуш1!$B$2:$B$3</c:f>
              <c:numCache>
                <c:formatCode>General</c:formatCode>
                <c:ptCount val="2"/>
                <c:pt idx="0">
                  <c:v>4200000</c:v>
                </c:pt>
                <c:pt idx="1">
                  <c:v>3200000</c:v>
                </c:pt>
              </c:numCache>
            </c:numRef>
          </c:val>
          <c:extLst>
            <c:ext xmlns:c16="http://schemas.microsoft.com/office/drawing/2014/chart" uri="{C3380CC4-5D6E-409C-BE32-E72D297353CC}">
              <c16:uniqueId val="{00000004-5DC7-4C2E-AD08-EEEB364E96F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CE7C8-D8A3-4ED8-88BF-0251EB440EE6}" type="datetimeFigureOut">
              <a:rPr lang="en-US" smtClean="0"/>
              <a:t>3/12/2026</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CD220-0A26-440E-AEE7-822C7E619452}" type="slidenum">
              <a:rPr lang="en-US" smtClean="0"/>
              <a:t>‹#›</a:t>
            </a:fld>
            <a:endParaRPr lang="en-US"/>
          </a:p>
        </p:txBody>
      </p:sp>
    </p:spTree>
    <p:extLst>
      <p:ext uri="{BB962C8B-B14F-4D97-AF65-F5344CB8AC3E}">
        <p14:creationId xmlns:p14="http://schemas.microsoft.com/office/powerpoint/2010/main" val="399618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a:extLst>
              <a:ext uri="{FF2B5EF4-FFF2-40B4-BE49-F238E27FC236}">
                <a16:creationId xmlns:a16="http://schemas.microsoft.com/office/drawing/2014/main" id="{AF732427-B165-4DE6-9687-3951406B28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Заметки 2">
            <a:extLst>
              <a:ext uri="{FF2B5EF4-FFF2-40B4-BE49-F238E27FC236}">
                <a16:creationId xmlns:a16="http://schemas.microsoft.com/office/drawing/2014/main" id="{B9DB1079-B52E-46E5-8FD5-163B83BAE4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ru-RU" altLang="ru-RU"/>
              <a:t>Показатели по доле товаров с экомаркировкой входят в национальные политики по устойчивому развитию, например, в Германии.</a:t>
            </a:r>
          </a:p>
        </p:txBody>
      </p:sp>
      <p:sp>
        <p:nvSpPr>
          <p:cNvPr id="66564" name="Номер слайда 3">
            <a:extLst>
              <a:ext uri="{FF2B5EF4-FFF2-40B4-BE49-F238E27FC236}">
                <a16:creationId xmlns:a16="http://schemas.microsoft.com/office/drawing/2014/main" id="{54931B14-A794-44B3-947B-A4D5A916D5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0EEE830-2F86-442F-9861-15B4256E8426}" type="slidenum">
              <a:rPr lang="ru-RU" altLang="ru-RU"/>
              <a:pPr/>
              <a:t>6</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0" dirty="0"/>
          </a:p>
        </p:txBody>
      </p:sp>
      <p:sp>
        <p:nvSpPr>
          <p:cNvPr id="4" name="Номер слайда 3"/>
          <p:cNvSpPr>
            <a:spLocks noGrp="1"/>
          </p:cNvSpPr>
          <p:nvPr>
            <p:ph type="sldNum" sz="quarter" idx="5"/>
          </p:nvPr>
        </p:nvSpPr>
        <p:spPr/>
        <p:txBody>
          <a:bodyPr/>
          <a:lstStyle/>
          <a:p>
            <a:fld id="{FD9A83E8-B2F4-49AE-BA0D-F56DCFA4AEB9}" type="slidenum">
              <a:rPr lang="ru-RU" smtClean="0"/>
              <a:t>17</a:t>
            </a:fld>
            <a:endParaRPr lang="ru-RU"/>
          </a:p>
        </p:txBody>
      </p:sp>
    </p:spTree>
    <p:extLst>
      <p:ext uri="{BB962C8B-B14F-4D97-AF65-F5344CB8AC3E}">
        <p14:creationId xmlns:p14="http://schemas.microsoft.com/office/powerpoint/2010/main" val="304087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FD9A83E8-B2F4-49AE-BA0D-F56DCFA4AEB9}" type="slidenum">
              <a:rPr lang="ru-RU" smtClean="0"/>
              <a:t>18</a:t>
            </a:fld>
            <a:endParaRPr lang="ru-RU"/>
          </a:p>
        </p:txBody>
      </p:sp>
    </p:spTree>
    <p:extLst>
      <p:ext uri="{BB962C8B-B14F-4D97-AF65-F5344CB8AC3E}">
        <p14:creationId xmlns:p14="http://schemas.microsoft.com/office/powerpoint/2010/main" val="71521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FD9A83E8-B2F4-49AE-BA0D-F56DCFA4AEB9}" type="slidenum">
              <a:rPr lang="ru-RU" smtClean="0"/>
              <a:t>19</a:t>
            </a:fld>
            <a:endParaRPr lang="ru-RU"/>
          </a:p>
        </p:txBody>
      </p:sp>
    </p:spTree>
    <p:extLst>
      <p:ext uri="{BB962C8B-B14F-4D97-AF65-F5344CB8AC3E}">
        <p14:creationId xmlns:p14="http://schemas.microsoft.com/office/powerpoint/2010/main" val="168443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en-US" dirty="0"/>
          </a:p>
          <a:p>
            <a:endParaRPr lang="en-US" dirty="0"/>
          </a:p>
        </p:txBody>
      </p:sp>
      <p:sp>
        <p:nvSpPr>
          <p:cNvPr id="423" name="Google Shape;42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158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ru-RU" dirty="0" err="1"/>
              <a:t>Було</a:t>
            </a:r>
            <a:r>
              <a:rPr lang="ru-RU" dirty="0"/>
              <a:t> проведено </a:t>
            </a:r>
            <a:r>
              <a:rPr lang="ru-RU" dirty="0" err="1"/>
              <a:t>понад</a:t>
            </a:r>
            <a:r>
              <a:rPr lang="ru-RU" dirty="0"/>
              <a:t> 10 фокус-</a:t>
            </a:r>
            <a:r>
              <a:rPr lang="ru-RU" dirty="0" err="1"/>
              <a:t>груп</a:t>
            </a:r>
            <a:r>
              <a:rPr lang="ru-RU" dirty="0"/>
              <a:t> з ветеранами, </a:t>
            </a:r>
            <a:r>
              <a:rPr lang="ru-RU" dirty="0" err="1"/>
              <a:t>роботодавцями</a:t>
            </a:r>
            <a:r>
              <a:rPr lang="ru-RU" dirty="0"/>
              <a:t>, </a:t>
            </a:r>
            <a:r>
              <a:rPr lang="ru-RU" dirty="0" err="1"/>
              <a:t>місцевою</a:t>
            </a:r>
            <a:r>
              <a:rPr lang="ru-RU" dirty="0"/>
              <a:t> </a:t>
            </a:r>
            <a:r>
              <a:rPr lang="ru-RU" dirty="0" err="1"/>
              <a:t>владою</a:t>
            </a:r>
            <a:r>
              <a:rPr lang="ru-RU" dirty="0"/>
              <a:t>, </a:t>
            </a:r>
            <a:r>
              <a:rPr lang="ru-RU" dirty="0" err="1"/>
              <a:t>експертами</a:t>
            </a:r>
            <a:r>
              <a:rPr lang="ru-RU" dirty="0"/>
              <a:t> та </a:t>
            </a:r>
            <a:r>
              <a:rPr lang="ru-RU" dirty="0" err="1"/>
              <a:t>громадянським</a:t>
            </a:r>
            <a:r>
              <a:rPr lang="ru-RU" dirty="0"/>
              <a:t> </a:t>
            </a:r>
            <a:r>
              <a:rPr lang="ru-RU" dirty="0" err="1"/>
              <a:t>суспільством</a:t>
            </a:r>
            <a:r>
              <a:rPr lang="ru-RU" dirty="0"/>
              <a:t> для </a:t>
            </a:r>
            <a:r>
              <a:rPr lang="ru-RU" dirty="0" err="1"/>
              <a:t>перевірки</a:t>
            </a:r>
            <a:r>
              <a:rPr lang="ru-RU" dirty="0"/>
              <a:t> </a:t>
            </a:r>
            <a:r>
              <a:rPr lang="ru-RU" dirty="0" err="1"/>
              <a:t>даних</a:t>
            </a:r>
            <a:r>
              <a:rPr lang="ru-RU" dirty="0"/>
              <a:t> </a:t>
            </a:r>
            <a:r>
              <a:rPr lang="ru-RU" dirty="0" err="1"/>
              <a:t>опитування</a:t>
            </a:r>
            <a:r>
              <a:rPr lang="ru-RU" dirty="0"/>
              <a:t>, </a:t>
            </a:r>
            <a:r>
              <a:rPr lang="ru-RU" dirty="0" err="1"/>
              <a:t>виявлення</a:t>
            </a:r>
            <a:r>
              <a:rPr lang="ru-RU" dirty="0"/>
              <a:t> </a:t>
            </a:r>
            <a:r>
              <a:rPr lang="ru-RU" dirty="0" err="1"/>
              <a:t>галузевих</a:t>
            </a:r>
            <a:r>
              <a:rPr lang="ru-RU" dirty="0"/>
              <a:t> </a:t>
            </a:r>
            <a:r>
              <a:rPr lang="ru-RU" dirty="0" err="1"/>
              <a:t>бар'єрів</a:t>
            </a:r>
            <a:r>
              <a:rPr lang="ru-RU" dirty="0"/>
              <a:t> та прогалин, а </a:t>
            </a:r>
            <a:r>
              <a:rPr lang="ru-RU" dirty="0" err="1"/>
              <a:t>також</a:t>
            </a:r>
            <a:r>
              <a:rPr lang="ru-RU" dirty="0"/>
              <a:t> для </a:t>
            </a:r>
            <a:r>
              <a:rPr lang="ru-RU" dirty="0" err="1"/>
              <a:t>підтримки</a:t>
            </a:r>
            <a:r>
              <a:rPr lang="ru-RU" dirty="0"/>
              <a:t> </a:t>
            </a:r>
            <a:r>
              <a:rPr lang="ru-RU" dirty="0" err="1"/>
              <a:t>розробки</a:t>
            </a:r>
            <a:r>
              <a:rPr lang="ru-RU" dirty="0"/>
              <a:t> </a:t>
            </a:r>
            <a:r>
              <a:rPr lang="ru-RU" dirty="0" err="1"/>
              <a:t>практичних</a:t>
            </a:r>
            <a:r>
              <a:rPr lang="ru-RU" dirty="0"/>
              <a:t> </a:t>
            </a:r>
            <a:r>
              <a:rPr lang="ru-RU" dirty="0" err="1"/>
              <a:t>рекомендацій</a:t>
            </a:r>
            <a:r>
              <a:rPr lang="ru-RU" dirty="0"/>
              <a:t>. </a:t>
            </a:r>
            <a:r>
              <a:rPr lang="ru-RU" dirty="0" err="1"/>
              <a:t>Консультації</a:t>
            </a:r>
            <a:r>
              <a:rPr lang="ru-RU" dirty="0"/>
              <a:t> </a:t>
            </a:r>
            <a:r>
              <a:rPr lang="ru-RU" dirty="0" err="1"/>
              <a:t>надали</a:t>
            </a:r>
            <a:r>
              <a:rPr lang="ru-RU" dirty="0"/>
              <a:t> </a:t>
            </a:r>
            <a:r>
              <a:rPr lang="ru-RU" dirty="0" err="1"/>
              <a:t>практичні</a:t>
            </a:r>
            <a:r>
              <a:rPr lang="ru-RU" dirty="0"/>
              <a:t>, </a:t>
            </a:r>
            <a:r>
              <a:rPr lang="ru-RU" dirty="0" err="1"/>
              <a:t>регіонально-специфічні</a:t>
            </a:r>
            <a:r>
              <a:rPr lang="ru-RU" dirty="0"/>
              <a:t> </a:t>
            </a:r>
            <a:r>
              <a:rPr lang="ru-RU" dirty="0" err="1"/>
              <a:t>висновки</a:t>
            </a:r>
            <a:r>
              <a:rPr lang="ru-RU" dirty="0"/>
              <a:t> та </a:t>
            </a:r>
            <a:r>
              <a:rPr lang="ru-RU" dirty="0" err="1"/>
              <a:t>підтвердили</a:t>
            </a:r>
            <a:r>
              <a:rPr lang="ru-RU" dirty="0"/>
              <a:t> </a:t>
            </a:r>
            <a:r>
              <a:rPr lang="ru-RU" dirty="0" err="1"/>
              <a:t>нагальний</a:t>
            </a:r>
            <a:r>
              <a:rPr lang="ru-RU" dirty="0"/>
              <a:t> </a:t>
            </a:r>
            <a:r>
              <a:rPr lang="ru-RU" dirty="0" err="1"/>
              <a:t>потенціал</a:t>
            </a:r>
            <a:r>
              <a:rPr lang="ru-RU" dirty="0"/>
              <a:t> для </a:t>
            </a:r>
            <a:r>
              <a:rPr lang="ru-RU" dirty="0" err="1"/>
              <a:t>створення</a:t>
            </a:r>
            <a:r>
              <a:rPr lang="ru-RU" dirty="0"/>
              <a:t> </a:t>
            </a:r>
            <a:r>
              <a:rPr lang="ru-RU" dirty="0" err="1"/>
              <a:t>щонайменше</a:t>
            </a:r>
            <a:r>
              <a:rPr lang="ru-RU" dirty="0"/>
              <a:t> 2 </a:t>
            </a:r>
            <a:r>
              <a:rPr lang="ru-RU" dirty="0" err="1"/>
              <a:t>мільйонанових</a:t>
            </a:r>
            <a:r>
              <a:rPr lang="ru-RU" dirty="0"/>
              <a:t> «</a:t>
            </a:r>
            <a:r>
              <a:rPr lang="ru-RU" dirty="0" err="1"/>
              <a:t>зелених</a:t>
            </a:r>
            <a:r>
              <a:rPr lang="ru-RU" dirty="0"/>
              <a:t>» </a:t>
            </a:r>
            <a:r>
              <a:rPr lang="ru-RU" dirty="0" err="1"/>
              <a:t>робочих</a:t>
            </a:r>
            <a:r>
              <a:rPr lang="ru-RU" dirty="0"/>
              <a:t> </a:t>
            </a:r>
            <a:r>
              <a:rPr lang="ru-RU" dirty="0" err="1"/>
              <a:t>місць</a:t>
            </a:r>
            <a:r>
              <a:rPr lang="ru-RU" dirty="0"/>
              <a:t>, за </a:t>
            </a:r>
            <a:r>
              <a:rPr lang="ru-RU" dirty="0" err="1"/>
              <a:t>оцінками</a:t>
            </a:r>
            <a:r>
              <a:rPr lang="ru-RU" dirty="0"/>
              <a:t> </a:t>
            </a:r>
            <a:r>
              <a:rPr lang="ru-RU" dirty="0" err="1"/>
              <a:t>аналізу</a:t>
            </a:r>
            <a:r>
              <a:rPr lang="ru-RU" dirty="0"/>
              <a:t> 715 682 </a:t>
            </a:r>
            <a:r>
              <a:rPr lang="ru-RU" dirty="0" err="1"/>
              <a:t>суб'єктів</a:t>
            </a:r>
            <a:r>
              <a:rPr lang="ru-RU" dirty="0"/>
              <a:t> </a:t>
            </a:r>
            <a:r>
              <a:rPr lang="ru-RU" dirty="0" err="1"/>
              <a:t>господарювання</a:t>
            </a:r>
            <a:r>
              <a:rPr lang="ru-RU" dirty="0"/>
              <a:t> по </a:t>
            </a:r>
            <a:r>
              <a:rPr lang="ru-RU" dirty="0" err="1"/>
              <a:t>всій</a:t>
            </a:r>
            <a:r>
              <a:rPr lang="ru-RU" dirty="0"/>
              <a:t> </a:t>
            </a:r>
            <a:r>
              <a:rPr lang="ru-RU" dirty="0" err="1"/>
              <a:t>Україні</a:t>
            </a:r>
            <a:r>
              <a:rPr lang="ru-RU" dirty="0"/>
              <a:t>.</a:t>
            </a:r>
            <a:endParaRPr lang="en-US" dirty="0"/>
          </a:p>
        </p:txBody>
      </p:sp>
      <p:sp>
        <p:nvSpPr>
          <p:cNvPr id="423" name="Google Shape;42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1256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3E4B73-AC75-4992-920C-B37BB3DA826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4F7535A1-581E-4CB0-AD8B-EAAE54654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77195588-114B-4059-9438-9E9CFC8B486D}"/>
              </a:ext>
            </a:extLst>
          </p:cNvPr>
          <p:cNvSpPr>
            <a:spLocks noGrp="1"/>
          </p:cNvSpPr>
          <p:nvPr>
            <p:ph type="dt" sz="half" idx="10"/>
          </p:nvPr>
        </p:nvSpPr>
        <p:spPr/>
        <p:txBody>
          <a:bodyPr/>
          <a:lstStyle/>
          <a:p>
            <a:fld id="{9BA67121-F0E1-4AFB-90DF-ECD529DFA070}" type="datetimeFigureOut">
              <a:rPr lang="en-US" smtClean="0"/>
              <a:t>3/12/2026</a:t>
            </a:fld>
            <a:endParaRPr lang="en-US"/>
          </a:p>
        </p:txBody>
      </p:sp>
      <p:sp>
        <p:nvSpPr>
          <p:cNvPr id="5" name="Нижний колонтитул 4">
            <a:extLst>
              <a:ext uri="{FF2B5EF4-FFF2-40B4-BE49-F238E27FC236}">
                <a16:creationId xmlns:a16="http://schemas.microsoft.com/office/drawing/2014/main" id="{F6915DD1-9594-4A00-9EC7-2433DD6BC83D}"/>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44B0AB4D-C873-4504-A16C-09318ABA9BA8}"/>
              </a:ext>
            </a:extLst>
          </p:cNvPr>
          <p:cNvSpPr>
            <a:spLocks noGrp="1"/>
          </p:cNvSpPr>
          <p:nvPr>
            <p:ph type="sldNum" sz="quarter" idx="12"/>
          </p:nvPr>
        </p:nvSpPr>
        <p:spPr/>
        <p:txBody>
          <a:bodyPr/>
          <a:lstStyle/>
          <a:p>
            <a:fld id="{45EA09BF-6E4A-4E1B-8433-1EB060FA9B44}" type="slidenum">
              <a:rPr lang="en-US" smtClean="0"/>
              <a:t>‹#›</a:t>
            </a:fld>
            <a:endParaRPr lang="en-US"/>
          </a:p>
        </p:txBody>
      </p:sp>
    </p:spTree>
    <p:extLst>
      <p:ext uri="{BB962C8B-B14F-4D97-AF65-F5344CB8AC3E}">
        <p14:creationId xmlns:p14="http://schemas.microsoft.com/office/powerpoint/2010/main" val="115948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9E3303-5887-4CB1-BFDE-1B6B0204BBC2}"/>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224057BE-2674-4908-8038-839E86EEA47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5D0C874C-CD03-46E4-BCC7-3F418741A283}"/>
              </a:ext>
            </a:extLst>
          </p:cNvPr>
          <p:cNvSpPr>
            <a:spLocks noGrp="1"/>
          </p:cNvSpPr>
          <p:nvPr>
            <p:ph type="dt" sz="half" idx="10"/>
          </p:nvPr>
        </p:nvSpPr>
        <p:spPr/>
        <p:txBody>
          <a:bodyPr/>
          <a:lstStyle/>
          <a:p>
            <a:fld id="{9BA67121-F0E1-4AFB-90DF-ECD529DFA070}" type="datetimeFigureOut">
              <a:rPr lang="en-US" smtClean="0"/>
              <a:t>3/12/2026</a:t>
            </a:fld>
            <a:endParaRPr lang="en-US"/>
          </a:p>
        </p:txBody>
      </p:sp>
      <p:sp>
        <p:nvSpPr>
          <p:cNvPr id="5" name="Нижний колонтитул 4">
            <a:extLst>
              <a:ext uri="{FF2B5EF4-FFF2-40B4-BE49-F238E27FC236}">
                <a16:creationId xmlns:a16="http://schemas.microsoft.com/office/drawing/2014/main" id="{424D1BB4-9F03-4059-8694-7662C049F0D1}"/>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B92F8BD7-CE8D-4EB2-BD7D-AC60EB56A6E3}"/>
              </a:ext>
            </a:extLst>
          </p:cNvPr>
          <p:cNvSpPr>
            <a:spLocks noGrp="1"/>
          </p:cNvSpPr>
          <p:nvPr>
            <p:ph type="sldNum" sz="quarter" idx="12"/>
          </p:nvPr>
        </p:nvSpPr>
        <p:spPr/>
        <p:txBody>
          <a:bodyPr/>
          <a:lstStyle/>
          <a:p>
            <a:fld id="{45EA09BF-6E4A-4E1B-8433-1EB060FA9B44}" type="slidenum">
              <a:rPr lang="en-US" smtClean="0"/>
              <a:t>‹#›</a:t>
            </a:fld>
            <a:endParaRPr lang="en-US"/>
          </a:p>
        </p:txBody>
      </p:sp>
    </p:spTree>
    <p:extLst>
      <p:ext uri="{BB962C8B-B14F-4D97-AF65-F5344CB8AC3E}">
        <p14:creationId xmlns:p14="http://schemas.microsoft.com/office/powerpoint/2010/main" val="141217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BC2EE49-4C08-4ED5-BFDE-32A4159F14E0}"/>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1C335411-6DB2-4365-B801-E090191266A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5A1B4A16-9639-4C74-B931-F8612952FCB9}"/>
              </a:ext>
            </a:extLst>
          </p:cNvPr>
          <p:cNvSpPr>
            <a:spLocks noGrp="1"/>
          </p:cNvSpPr>
          <p:nvPr>
            <p:ph type="dt" sz="half" idx="10"/>
          </p:nvPr>
        </p:nvSpPr>
        <p:spPr/>
        <p:txBody>
          <a:bodyPr/>
          <a:lstStyle/>
          <a:p>
            <a:fld id="{9BA67121-F0E1-4AFB-90DF-ECD529DFA070}" type="datetimeFigureOut">
              <a:rPr lang="en-US" smtClean="0"/>
              <a:t>3/12/2026</a:t>
            </a:fld>
            <a:endParaRPr lang="en-US"/>
          </a:p>
        </p:txBody>
      </p:sp>
      <p:sp>
        <p:nvSpPr>
          <p:cNvPr id="5" name="Нижний колонтитул 4">
            <a:extLst>
              <a:ext uri="{FF2B5EF4-FFF2-40B4-BE49-F238E27FC236}">
                <a16:creationId xmlns:a16="http://schemas.microsoft.com/office/drawing/2014/main" id="{C784BDF6-4209-4065-8D66-E88D4A9A9876}"/>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8B519891-AA7C-4CB6-8644-13973ACFAA5D}"/>
              </a:ext>
            </a:extLst>
          </p:cNvPr>
          <p:cNvSpPr>
            <a:spLocks noGrp="1"/>
          </p:cNvSpPr>
          <p:nvPr>
            <p:ph type="sldNum" sz="quarter" idx="12"/>
          </p:nvPr>
        </p:nvSpPr>
        <p:spPr/>
        <p:txBody>
          <a:bodyPr/>
          <a:lstStyle/>
          <a:p>
            <a:fld id="{45EA09BF-6E4A-4E1B-8433-1EB060FA9B44}" type="slidenum">
              <a:rPr lang="en-US" smtClean="0"/>
              <a:t>‹#›</a:t>
            </a:fld>
            <a:endParaRPr lang="en-US"/>
          </a:p>
        </p:txBody>
      </p:sp>
    </p:spTree>
    <p:extLst>
      <p:ext uri="{BB962C8B-B14F-4D97-AF65-F5344CB8AC3E}">
        <p14:creationId xmlns:p14="http://schemas.microsoft.com/office/powerpoint/2010/main" val="294301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text slide, alternative">
    <p:spTree>
      <p:nvGrpSpPr>
        <p:cNvPr id="1" name=""/>
        <p:cNvGrpSpPr/>
        <p:nvPr/>
      </p:nvGrpSpPr>
      <p:grpSpPr>
        <a:xfrm>
          <a:off x="0" y="0"/>
          <a:ext cx="0" cy="0"/>
          <a:chOff x="0" y="0"/>
          <a:chExt cx="0" cy="0"/>
        </a:xfrm>
      </p:grpSpPr>
      <p:grpSp>
        <p:nvGrpSpPr>
          <p:cNvPr id="4" name="Key Visual"/>
          <p:cNvGrpSpPr>
            <a:grpSpLocks/>
          </p:cNvGrpSpPr>
          <p:nvPr userDrawn="1"/>
        </p:nvGrpSpPr>
        <p:grpSpPr bwMode="auto">
          <a:xfrm flipV="1">
            <a:off x="165101" y="5310718"/>
            <a:ext cx="3094567" cy="823383"/>
            <a:chOff x="4846637" y="119557"/>
            <a:chExt cx="3783013" cy="1005693"/>
          </a:xfrm>
        </p:grpSpPr>
        <p:sp>
          <p:nvSpPr>
            <p:cNvPr id="5" name="Freihandform: Form 20"/>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Freihandform: Form 21"/>
            <p:cNvSpPr/>
            <p:nvPr userDrawn="1"/>
          </p:nvSpPr>
          <p:spPr bwMode="gray">
            <a:xfrm>
              <a:off x="4919089" y="119557"/>
              <a:ext cx="10376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7" name="Freihandform: Form 22"/>
            <p:cNvSpPr/>
            <p:nvPr userDrawn="1"/>
          </p:nvSpPr>
          <p:spPr bwMode="gray">
            <a:xfrm>
              <a:off x="7610151" y="119557"/>
              <a:ext cx="507162" cy="478285"/>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9" name="Freihandform: Form 23"/>
            <p:cNvSpPr/>
            <p:nvPr userDrawn="1"/>
          </p:nvSpPr>
          <p:spPr bwMode="gray">
            <a:xfrm flipH="1">
              <a:off x="7165091" y="119557"/>
              <a:ext cx="949635" cy="480872"/>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10" name="Freihandform: Form 24"/>
            <p:cNvSpPr/>
            <p:nvPr userDrawn="1"/>
          </p:nvSpPr>
          <p:spPr bwMode="gray">
            <a:xfrm>
              <a:off x="4919089" y="119557"/>
              <a:ext cx="2147675"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sp>
        <p:nvSpPr>
          <p:cNvPr id="8" name="Textplatzhalter 7"/>
          <p:cNvSpPr>
            <a:spLocks noGrp="1"/>
          </p:cNvSpPr>
          <p:nvPr>
            <p:ph type="body" sz="quarter" idx="13"/>
          </p:nvPr>
        </p:nvSpPr>
        <p:spPr bwMode="gray">
          <a:xfrm>
            <a:off x="599757" y="1361292"/>
            <a:ext cx="9563579" cy="3786443"/>
          </a:xfrm>
        </p:spPr>
        <p:txBody>
          <a:bodyPr/>
          <a:lstStyle>
            <a:lvl1pPr>
              <a:defRPr/>
            </a:lvl1pPr>
            <a:lvl2pPr>
              <a:defRPr/>
            </a:lvl2pPr>
            <a:lvl3pPr>
              <a:defRPr/>
            </a:lvl3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2" name="Titel 1"/>
          <p:cNvSpPr>
            <a:spLocks noGrp="1"/>
          </p:cNvSpPr>
          <p:nvPr>
            <p:ph type="title"/>
          </p:nvPr>
        </p:nvSpPr>
        <p:spPr bwMode="gray">
          <a:xfrm>
            <a:off x="599755" y="320283"/>
            <a:ext cx="11422911" cy="720725"/>
          </a:xfrm>
        </p:spPr>
        <p:txBody>
          <a:bodyPr/>
          <a:lstStyle>
            <a:lvl1pPr>
              <a:defRPr/>
            </a:lvl1pPr>
          </a:lstStyle>
          <a:p>
            <a:r>
              <a:rPr lang="ru-RU"/>
              <a:t>Образец заголовка</a:t>
            </a:r>
            <a:endParaRPr lang="en-GB" dirty="0"/>
          </a:p>
        </p:txBody>
      </p:sp>
      <p:sp>
        <p:nvSpPr>
          <p:cNvPr id="11" name="Datumsplatzhalter 5"/>
          <p:cNvSpPr>
            <a:spLocks noGrp="1"/>
          </p:cNvSpPr>
          <p:nvPr>
            <p:ph type="dt" sz="half" idx="14"/>
          </p:nvPr>
        </p:nvSpPr>
        <p:spPr/>
        <p:txBody>
          <a:bodyPr/>
          <a:lstStyle>
            <a:lvl1pPr>
              <a:defRPr/>
            </a:lvl1pPr>
          </a:lstStyle>
          <a:p>
            <a:pPr>
              <a:defRPr/>
            </a:pPr>
            <a:r>
              <a:rPr lang="en-GB"/>
              <a:t>22 Jan. 2019</a:t>
            </a:r>
            <a:endParaRPr lang="en-GB" dirty="0"/>
          </a:p>
        </p:txBody>
      </p:sp>
      <p:sp>
        <p:nvSpPr>
          <p:cNvPr id="12" name="Fußzeilenplatzhalter 6"/>
          <p:cNvSpPr>
            <a:spLocks noGrp="1"/>
          </p:cNvSpPr>
          <p:nvPr>
            <p:ph type="ftr" sz="quarter" idx="15"/>
          </p:nvPr>
        </p:nvSpPr>
        <p:spPr/>
        <p:txBody>
          <a:bodyPr/>
          <a:lstStyle>
            <a:lvl1pPr>
              <a:defRPr/>
            </a:lvl1pPr>
          </a:lstStyle>
          <a:p>
            <a:pPr>
              <a:defRPr/>
            </a:pPr>
            <a:r>
              <a:rPr lang="en-GB"/>
              <a:t>Titel of the presentation</a:t>
            </a:r>
          </a:p>
        </p:txBody>
      </p:sp>
      <p:sp>
        <p:nvSpPr>
          <p:cNvPr id="13" name="Foliennummernplatzhalter 8"/>
          <p:cNvSpPr>
            <a:spLocks noGrp="1"/>
          </p:cNvSpPr>
          <p:nvPr>
            <p:ph type="sldNum" sz="quarter" idx="16"/>
          </p:nvPr>
        </p:nvSpPr>
        <p:spPr/>
        <p:txBody>
          <a:bodyPr/>
          <a:lstStyle>
            <a:lvl1pPr>
              <a:defRPr/>
            </a:lvl1pPr>
          </a:lstStyle>
          <a:p>
            <a:pPr>
              <a:defRPr/>
            </a:pPr>
            <a:r>
              <a:rPr lang="en-GB" altLang="ru-RU"/>
              <a:t>Page </a:t>
            </a:r>
            <a:fld id="{CEC9B28C-9164-4CC0-95B2-0B90D37E7ABE}" type="slidenum">
              <a:rPr lang="en-GB" altLang="ru-RU"/>
              <a:pPr>
                <a:defRPr/>
              </a:pPr>
              <a:t>‹#›</a:t>
            </a:fld>
            <a:endParaRPr lang="en-GB" altLang="ru-RU"/>
          </a:p>
        </p:txBody>
      </p:sp>
    </p:spTree>
    <p:extLst>
      <p:ext uri="{BB962C8B-B14F-4D97-AF65-F5344CB8AC3E}">
        <p14:creationId xmlns:p14="http://schemas.microsoft.com/office/powerpoint/2010/main" val="21597038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2FF206-70EF-4D5B-BB71-1DBCEDC97529}"/>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C4AB8B2C-EAD3-4FCC-82FA-26B2DE9C572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FA1BEF64-6D29-4273-B2F7-F19CFDE099F1}"/>
              </a:ext>
            </a:extLst>
          </p:cNvPr>
          <p:cNvSpPr>
            <a:spLocks noGrp="1"/>
          </p:cNvSpPr>
          <p:nvPr>
            <p:ph type="dt" sz="half" idx="10"/>
          </p:nvPr>
        </p:nvSpPr>
        <p:spPr/>
        <p:txBody>
          <a:bodyPr/>
          <a:lstStyle/>
          <a:p>
            <a:fld id="{9BA67121-F0E1-4AFB-90DF-ECD529DFA070}" type="datetimeFigureOut">
              <a:rPr lang="en-US" smtClean="0"/>
              <a:t>3/12/2026</a:t>
            </a:fld>
            <a:endParaRPr lang="en-US"/>
          </a:p>
        </p:txBody>
      </p:sp>
      <p:sp>
        <p:nvSpPr>
          <p:cNvPr id="5" name="Нижний колонтитул 4">
            <a:extLst>
              <a:ext uri="{FF2B5EF4-FFF2-40B4-BE49-F238E27FC236}">
                <a16:creationId xmlns:a16="http://schemas.microsoft.com/office/drawing/2014/main" id="{9A55C7E2-1B5F-414A-9CC7-AF7F045E80F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A373ABC0-0BF3-4B1B-936F-7B60F4FFB5BB}"/>
              </a:ext>
            </a:extLst>
          </p:cNvPr>
          <p:cNvSpPr>
            <a:spLocks noGrp="1"/>
          </p:cNvSpPr>
          <p:nvPr>
            <p:ph type="sldNum" sz="quarter" idx="12"/>
          </p:nvPr>
        </p:nvSpPr>
        <p:spPr/>
        <p:txBody>
          <a:bodyPr/>
          <a:lstStyle/>
          <a:p>
            <a:fld id="{45EA09BF-6E4A-4E1B-8433-1EB060FA9B44}" type="slidenum">
              <a:rPr lang="en-US" smtClean="0"/>
              <a:t>‹#›</a:t>
            </a:fld>
            <a:endParaRPr lang="en-US"/>
          </a:p>
        </p:txBody>
      </p:sp>
    </p:spTree>
    <p:extLst>
      <p:ext uri="{BB962C8B-B14F-4D97-AF65-F5344CB8AC3E}">
        <p14:creationId xmlns:p14="http://schemas.microsoft.com/office/powerpoint/2010/main" val="61735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E1697C-9F01-4456-AE94-E30481A4D67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id="{44441946-3D1A-4BCB-9DDF-1487F4D731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27AB095-C3B6-4FE4-AE1F-501314FE4B4E}"/>
              </a:ext>
            </a:extLst>
          </p:cNvPr>
          <p:cNvSpPr>
            <a:spLocks noGrp="1"/>
          </p:cNvSpPr>
          <p:nvPr>
            <p:ph type="dt" sz="half" idx="10"/>
          </p:nvPr>
        </p:nvSpPr>
        <p:spPr/>
        <p:txBody>
          <a:bodyPr/>
          <a:lstStyle/>
          <a:p>
            <a:fld id="{9BA67121-F0E1-4AFB-90DF-ECD529DFA070}" type="datetimeFigureOut">
              <a:rPr lang="en-US" smtClean="0"/>
              <a:t>3/12/2026</a:t>
            </a:fld>
            <a:endParaRPr lang="en-US"/>
          </a:p>
        </p:txBody>
      </p:sp>
      <p:sp>
        <p:nvSpPr>
          <p:cNvPr id="5" name="Нижний колонтитул 4">
            <a:extLst>
              <a:ext uri="{FF2B5EF4-FFF2-40B4-BE49-F238E27FC236}">
                <a16:creationId xmlns:a16="http://schemas.microsoft.com/office/drawing/2014/main" id="{6DF5BD9B-5509-4A8D-9543-E316270D5851}"/>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626471CA-A4AF-4D48-AE74-0598D08C20BD}"/>
              </a:ext>
            </a:extLst>
          </p:cNvPr>
          <p:cNvSpPr>
            <a:spLocks noGrp="1"/>
          </p:cNvSpPr>
          <p:nvPr>
            <p:ph type="sldNum" sz="quarter" idx="12"/>
          </p:nvPr>
        </p:nvSpPr>
        <p:spPr/>
        <p:txBody>
          <a:bodyPr/>
          <a:lstStyle/>
          <a:p>
            <a:fld id="{45EA09BF-6E4A-4E1B-8433-1EB060FA9B44}" type="slidenum">
              <a:rPr lang="en-US" smtClean="0"/>
              <a:t>‹#›</a:t>
            </a:fld>
            <a:endParaRPr lang="en-US"/>
          </a:p>
        </p:txBody>
      </p:sp>
    </p:spTree>
    <p:extLst>
      <p:ext uri="{BB962C8B-B14F-4D97-AF65-F5344CB8AC3E}">
        <p14:creationId xmlns:p14="http://schemas.microsoft.com/office/powerpoint/2010/main" val="77375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89431E-5369-4B56-8C8F-00AB395760C8}"/>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0E180498-77B4-4FC8-B3DB-9CB3887EC32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FCF19B0F-F790-48D7-9C02-4FDAEDD819D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01260D8E-3C7E-4049-9B3A-E71B5E39F02F}"/>
              </a:ext>
            </a:extLst>
          </p:cNvPr>
          <p:cNvSpPr>
            <a:spLocks noGrp="1"/>
          </p:cNvSpPr>
          <p:nvPr>
            <p:ph type="dt" sz="half" idx="10"/>
          </p:nvPr>
        </p:nvSpPr>
        <p:spPr/>
        <p:txBody>
          <a:bodyPr/>
          <a:lstStyle/>
          <a:p>
            <a:fld id="{9BA67121-F0E1-4AFB-90DF-ECD529DFA070}" type="datetimeFigureOut">
              <a:rPr lang="en-US" smtClean="0"/>
              <a:t>3/12/2026</a:t>
            </a:fld>
            <a:endParaRPr lang="en-US"/>
          </a:p>
        </p:txBody>
      </p:sp>
      <p:sp>
        <p:nvSpPr>
          <p:cNvPr id="6" name="Нижний колонтитул 5">
            <a:extLst>
              <a:ext uri="{FF2B5EF4-FFF2-40B4-BE49-F238E27FC236}">
                <a16:creationId xmlns:a16="http://schemas.microsoft.com/office/drawing/2014/main" id="{8B211858-0760-46F2-9AF2-65345D8F7B24}"/>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CE17C450-08A0-4EFD-BD2F-16ACDA92A2FF}"/>
              </a:ext>
            </a:extLst>
          </p:cNvPr>
          <p:cNvSpPr>
            <a:spLocks noGrp="1"/>
          </p:cNvSpPr>
          <p:nvPr>
            <p:ph type="sldNum" sz="quarter" idx="12"/>
          </p:nvPr>
        </p:nvSpPr>
        <p:spPr/>
        <p:txBody>
          <a:bodyPr/>
          <a:lstStyle/>
          <a:p>
            <a:fld id="{45EA09BF-6E4A-4E1B-8433-1EB060FA9B44}" type="slidenum">
              <a:rPr lang="en-US" smtClean="0"/>
              <a:t>‹#›</a:t>
            </a:fld>
            <a:endParaRPr lang="en-US"/>
          </a:p>
        </p:txBody>
      </p:sp>
    </p:spTree>
    <p:extLst>
      <p:ext uri="{BB962C8B-B14F-4D97-AF65-F5344CB8AC3E}">
        <p14:creationId xmlns:p14="http://schemas.microsoft.com/office/powerpoint/2010/main" val="24527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BE141B-3E13-4802-BFDA-A64C6EFB7980}"/>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0DFC1F7D-25D2-4DA8-A0D0-FAA566A6FE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CF67766-FF54-4CD7-88F9-F0EEC8967E3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6E347DE3-2014-4534-A9EE-82CB11F058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15408E7-572D-4F33-99C4-BB31DE8CBB4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3F85B5D8-DB55-4FDB-98D3-CF124F0BA82A}"/>
              </a:ext>
            </a:extLst>
          </p:cNvPr>
          <p:cNvSpPr>
            <a:spLocks noGrp="1"/>
          </p:cNvSpPr>
          <p:nvPr>
            <p:ph type="dt" sz="half" idx="10"/>
          </p:nvPr>
        </p:nvSpPr>
        <p:spPr/>
        <p:txBody>
          <a:bodyPr/>
          <a:lstStyle/>
          <a:p>
            <a:fld id="{9BA67121-F0E1-4AFB-90DF-ECD529DFA070}" type="datetimeFigureOut">
              <a:rPr lang="en-US" smtClean="0"/>
              <a:t>3/12/2026</a:t>
            </a:fld>
            <a:endParaRPr lang="en-US"/>
          </a:p>
        </p:txBody>
      </p:sp>
      <p:sp>
        <p:nvSpPr>
          <p:cNvPr id="8" name="Нижний колонтитул 7">
            <a:extLst>
              <a:ext uri="{FF2B5EF4-FFF2-40B4-BE49-F238E27FC236}">
                <a16:creationId xmlns:a16="http://schemas.microsoft.com/office/drawing/2014/main" id="{3CB352E4-E4DC-4D2E-A1E9-3803EF9E614C}"/>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F4131EB2-8EAD-4B69-91DD-3165C27DED0F}"/>
              </a:ext>
            </a:extLst>
          </p:cNvPr>
          <p:cNvSpPr>
            <a:spLocks noGrp="1"/>
          </p:cNvSpPr>
          <p:nvPr>
            <p:ph type="sldNum" sz="quarter" idx="12"/>
          </p:nvPr>
        </p:nvSpPr>
        <p:spPr/>
        <p:txBody>
          <a:bodyPr/>
          <a:lstStyle/>
          <a:p>
            <a:fld id="{45EA09BF-6E4A-4E1B-8433-1EB060FA9B44}" type="slidenum">
              <a:rPr lang="en-US" smtClean="0"/>
              <a:t>‹#›</a:t>
            </a:fld>
            <a:endParaRPr lang="en-US"/>
          </a:p>
        </p:txBody>
      </p:sp>
    </p:spTree>
    <p:extLst>
      <p:ext uri="{BB962C8B-B14F-4D97-AF65-F5344CB8AC3E}">
        <p14:creationId xmlns:p14="http://schemas.microsoft.com/office/powerpoint/2010/main" val="238348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31B053-929B-45BF-8C53-A80D6A0E42BD}"/>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6387F8C8-E5AF-474C-8B5B-AF226A43A672}"/>
              </a:ext>
            </a:extLst>
          </p:cNvPr>
          <p:cNvSpPr>
            <a:spLocks noGrp="1"/>
          </p:cNvSpPr>
          <p:nvPr>
            <p:ph type="dt" sz="half" idx="10"/>
          </p:nvPr>
        </p:nvSpPr>
        <p:spPr/>
        <p:txBody>
          <a:bodyPr/>
          <a:lstStyle/>
          <a:p>
            <a:fld id="{9BA67121-F0E1-4AFB-90DF-ECD529DFA070}" type="datetimeFigureOut">
              <a:rPr lang="en-US" smtClean="0"/>
              <a:t>3/12/2026</a:t>
            </a:fld>
            <a:endParaRPr lang="en-US"/>
          </a:p>
        </p:txBody>
      </p:sp>
      <p:sp>
        <p:nvSpPr>
          <p:cNvPr id="4" name="Нижний колонтитул 3">
            <a:extLst>
              <a:ext uri="{FF2B5EF4-FFF2-40B4-BE49-F238E27FC236}">
                <a16:creationId xmlns:a16="http://schemas.microsoft.com/office/drawing/2014/main" id="{2C2020E7-293D-4E0B-9AE5-3E0EF5843622}"/>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FD82621B-D15F-4709-9023-59F69369EFC8}"/>
              </a:ext>
            </a:extLst>
          </p:cNvPr>
          <p:cNvSpPr>
            <a:spLocks noGrp="1"/>
          </p:cNvSpPr>
          <p:nvPr>
            <p:ph type="sldNum" sz="quarter" idx="12"/>
          </p:nvPr>
        </p:nvSpPr>
        <p:spPr/>
        <p:txBody>
          <a:bodyPr/>
          <a:lstStyle/>
          <a:p>
            <a:fld id="{45EA09BF-6E4A-4E1B-8433-1EB060FA9B44}" type="slidenum">
              <a:rPr lang="en-US" smtClean="0"/>
              <a:t>‹#›</a:t>
            </a:fld>
            <a:endParaRPr lang="en-US"/>
          </a:p>
        </p:txBody>
      </p:sp>
    </p:spTree>
    <p:extLst>
      <p:ext uri="{BB962C8B-B14F-4D97-AF65-F5344CB8AC3E}">
        <p14:creationId xmlns:p14="http://schemas.microsoft.com/office/powerpoint/2010/main" val="127698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421E3DF-AF38-4AF8-B101-50E0CE14F449}"/>
              </a:ext>
            </a:extLst>
          </p:cNvPr>
          <p:cNvSpPr>
            <a:spLocks noGrp="1"/>
          </p:cNvSpPr>
          <p:nvPr>
            <p:ph type="dt" sz="half" idx="10"/>
          </p:nvPr>
        </p:nvSpPr>
        <p:spPr/>
        <p:txBody>
          <a:bodyPr/>
          <a:lstStyle/>
          <a:p>
            <a:fld id="{9BA67121-F0E1-4AFB-90DF-ECD529DFA070}" type="datetimeFigureOut">
              <a:rPr lang="en-US" smtClean="0"/>
              <a:t>3/12/2026</a:t>
            </a:fld>
            <a:endParaRPr lang="en-US"/>
          </a:p>
        </p:txBody>
      </p:sp>
      <p:sp>
        <p:nvSpPr>
          <p:cNvPr id="3" name="Нижний колонтитул 2">
            <a:extLst>
              <a:ext uri="{FF2B5EF4-FFF2-40B4-BE49-F238E27FC236}">
                <a16:creationId xmlns:a16="http://schemas.microsoft.com/office/drawing/2014/main" id="{6A95E4E8-3B21-4AE0-90AE-57FCBEC1991D}"/>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9BD49B61-F3BA-4068-9B2E-06C66AD88C00}"/>
              </a:ext>
            </a:extLst>
          </p:cNvPr>
          <p:cNvSpPr>
            <a:spLocks noGrp="1"/>
          </p:cNvSpPr>
          <p:nvPr>
            <p:ph type="sldNum" sz="quarter" idx="12"/>
          </p:nvPr>
        </p:nvSpPr>
        <p:spPr/>
        <p:txBody>
          <a:bodyPr/>
          <a:lstStyle/>
          <a:p>
            <a:fld id="{45EA09BF-6E4A-4E1B-8433-1EB060FA9B44}" type="slidenum">
              <a:rPr lang="en-US" smtClean="0"/>
              <a:t>‹#›</a:t>
            </a:fld>
            <a:endParaRPr lang="en-US"/>
          </a:p>
        </p:txBody>
      </p:sp>
    </p:spTree>
    <p:extLst>
      <p:ext uri="{BB962C8B-B14F-4D97-AF65-F5344CB8AC3E}">
        <p14:creationId xmlns:p14="http://schemas.microsoft.com/office/powerpoint/2010/main" val="163625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863204-BB38-496C-AC4C-FBD213C2B97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id="{3CFF7051-8EAF-4689-867C-7C971E1BD4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1A0BB1BA-CF43-4C11-A8AF-11B872E77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A411A8B-157F-4BCB-BB42-0A0CFE78CF78}"/>
              </a:ext>
            </a:extLst>
          </p:cNvPr>
          <p:cNvSpPr>
            <a:spLocks noGrp="1"/>
          </p:cNvSpPr>
          <p:nvPr>
            <p:ph type="dt" sz="half" idx="10"/>
          </p:nvPr>
        </p:nvSpPr>
        <p:spPr/>
        <p:txBody>
          <a:bodyPr/>
          <a:lstStyle/>
          <a:p>
            <a:fld id="{9BA67121-F0E1-4AFB-90DF-ECD529DFA070}" type="datetimeFigureOut">
              <a:rPr lang="en-US" smtClean="0"/>
              <a:t>3/12/2026</a:t>
            </a:fld>
            <a:endParaRPr lang="en-US"/>
          </a:p>
        </p:txBody>
      </p:sp>
      <p:sp>
        <p:nvSpPr>
          <p:cNvPr id="6" name="Нижний колонтитул 5">
            <a:extLst>
              <a:ext uri="{FF2B5EF4-FFF2-40B4-BE49-F238E27FC236}">
                <a16:creationId xmlns:a16="http://schemas.microsoft.com/office/drawing/2014/main" id="{E1B597A4-6C21-450B-88CD-4DC3A550D004}"/>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2C9B6E66-DC87-4EEF-80EF-C407BDFC2822}"/>
              </a:ext>
            </a:extLst>
          </p:cNvPr>
          <p:cNvSpPr>
            <a:spLocks noGrp="1"/>
          </p:cNvSpPr>
          <p:nvPr>
            <p:ph type="sldNum" sz="quarter" idx="12"/>
          </p:nvPr>
        </p:nvSpPr>
        <p:spPr/>
        <p:txBody>
          <a:bodyPr/>
          <a:lstStyle/>
          <a:p>
            <a:fld id="{45EA09BF-6E4A-4E1B-8433-1EB060FA9B44}" type="slidenum">
              <a:rPr lang="en-US" smtClean="0"/>
              <a:t>‹#›</a:t>
            </a:fld>
            <a:endParaRPr lang="en-US"/>
          </a:p>
        </p:txBody>
      </p:sp>
    </p:spTree>
    <p:extLst>
      <p:ext uri="{BB962C8B-B14F-4D97-AF65-F5344CB8AC3E}">
        <p14:creationId xmlns:p14="http://schemas.microsoft.com/office/powerpoint/2010/main" val="349174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E9523B-9DA8-4344-9DDC-E81D6476067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E927ED71-75D5-4F1D-A027-6593D50466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D823E5FA-00C8-47D5-834D-E8744DAE0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0B884C4-223C-42A7-8886-75A7D194BE55}"/>
              </a:ext>
            </a:extLst>
          </p:cNvPr>
          <p:cNvSpPr>
            <a:spLocks noGrp="1"/>
          </p:cNvSpPr>
          <p:nvPr>
            <p:ph type="dt" sz="half" idx="10"/>
          </p:nvPr>
        </p:nvSpPr>
        <p:spPr/>
        <p:txBody>
          <a:bodyPr/>
          <a:lstStyle/>
          <a:p>
            <a:fld id="{9BA67121-F0E1-4AFB-90DF-ECD529DFA070}" type="datetimeFigureOut">
              <a:rPr lang="en-US" smtClean="0"/>
              <a:t>3/12/2026</a:t>
            </a:fld>
            <a:endParaRPr lang="en-US"/>
          </a:p>
        </p:txBody>
      </p:sp>
      <p:sp>
        <p:nvSpPr>
          <p:cNvPr id="6" name="Нижний колонтитул 5">
            <a:extLst>
              <a:ext uri="{FF2B5EF4-FFF2-40B4-BE49-F238E27FC236}">
                <a16:creationId xmlns:a16="http://schemas.microsoft.com/office/drawing/2014/main" id="{1311A2E5-3390-44FF-9176-45E60E8CA058}"/>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75829DCA-A427-48E0-BF28-6AC431B58EF6}"/>
              </a:ext>
            </a:extLst>
          </p:cNvPr>
          <p:cNvSpPr>
            <a:spLocks noGrp="1"/>
          </p:cNvSpPr>
          <p:nvPr>
            <p:ph type="sldNum" sz="quarter" idx="12"/>
          </p:nvPr>
        </p:nvSpPr>
        <p:spPr/>
        <p:txBody>
          <a:bodyPr/>
          <a:lstStyle/>
          <a:p>
            <a:fld id="{45EA09BF-6E4A-4E1B-8433-1EB060FA9B44}" type="slidenum">
              <a:rPr lang="en-US" smtClean="0"/>
              <a:t>‹#›</a:t>
            </a:fld>
            <a:endParaRPr lang="en-US"/>
          </a:p>
        </p:txBody>
      </p:sp>
    </p:spTree>
    <p:extLst>
      <p:ext uri="{BB962C8B-B14F-4D97-AF65-F5344CB8AC3E}">
        <p14:creationId xmlns:p14="http://schemas.microsoft.com/office/powerpoint/2010/main" val="163388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CEC842-B432-48F8-82C6-BA108A05BE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D7BDD9B5-F76E-414E-9EC3-A096A1204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8E0AE59F-4220-40CF-A99A-F5BE3ADD1B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67121-F0E1-4AFB-90DF-ECD529DFA070}" type="datetimeFigureOut">
              <a:rPr lang="en-US" smtClean="0"/>
              <a:t>3/12/2026</a:t>
            </a:fld>
            <a:endParaRPr lang="en-US"/>
          </a:p>
        </p:txBody>
      </p:sp>
      <p:sp>
        <p:nvSpPr>
          <p:cNvPr id="5" name="Нижний колонтитул 4">
            <a:extLst>
              <a:ext uri="{FF2B5EF4-FFF2-40B4-BE49-F238E27FC236}">
                <a16:creationId xmlns:a16="http://schemas.microsoft.com/office/drawing/2014/main" id="{18FE0A04-AC05-4BAF-8E0E-25ED37485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D86E0753-579D-402D-BD69-51A906530D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A09BF-6E4A-4E1B-8433-1EB060FA9B44}" type="slidenum">
              <a:rPr lang="en-US" smtClean="0"/>
              <a:t>‹#›</a:t>
            </a:fld>
            <a:endParaRPr lang="en-US"/>
          </a:p>
        </p:txBody>
      </p:sp>
    </p:spTree>
    <p:extLst>
      <p:ext uri="{BB962C8B-B14F-4D97-AF65-F5344CB8AC3E}">
        <p14:creationId xmlns:p14="http://schemas.microsoft.com/office/powerpoint/2010/main" val="520459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rot="16200000">
            <a:off x="1259361" y="4068818"/>
            <a:ext cx="913596" cy="3432315"/>
          </a:xfrm>
          <a:prstGeom prst="rect">
            <a:avLst/>
          </a:prstGeom>
        </p:spPr>
      </p:pic>
      <p:pic>
        <p:nvPicPr>
          <p:cNvPr id="8" name="Рисунок 7">
            <a:extLst>
              <a:ext uri="{FF2B5EF4-FFF2-40B4-BE49-F238E27FC236}">
                <a16:creationId xmlns:a16="http://schemas.microsoft.com/office/drawing/2014/main" id="{37E9940B-3A27-4D2C-8F07-5C8ED4BE184D}"/>
              </a:ext>
            </a:extLst>
          </p:cNvPr>
          <p:cNvPicPr>
            <a:picLocks noChangeAspect="1"/>
          </p:cNvPicPr>
          <p:nvPr/>
        </p:nvPicPr>
        <p:blipFill>
          <a:blip r:embed="rId3"/>
          <a:stretch>
            <a:fillRect/>
          </a:stretch>
        </p:blipFill>
        <p:spPr>
          <a:xfrm>
            <a:off x="6629248" y="321292"/>
            <a:ext cx="4409633" cy="5917395"/>
          </a:xfrm>
          <a:prstGeom prst="rect">
            <a:avLst/>
          </a:prstGeom>
        </p:spPr>
      </p:pic>
      <p:sp>
        <p:nvSpPr>
          <p:cNvPr id="3" name="Прямоугольник 2">
            <a:extLst>
              <a:ext uri="{FF2B5EF4-FFF2-40B4-BE49-F238E27FC236}">
                <a16:creationId xmlns:a16="http://schemas.microsoft.com/office/drawing/2014/main" id="{99472CFA-EF67-4AD7-BBC2-EE7C41CB60FB}"/>
              </a:ext>
            </a:extLst>
          </p:cNvPr>
          <p:cNvSpPr/>
          <p:nvPr/>
        </p:nvSpPr>
        <p:spPr>
          <a:xfrm>
            <a:off x="1153119" y="1305636"/>
            <a:ext cx="5155428" cy="4936138"/>
          </a:xfrm>
          <a:prstGeom prst="rect">
            <a:avLst/>
          </a:prstGeom>
          <a:solidFill>
            <a:srgbClr val="E4EEF0"/>
          </a:solidFill>
          <a:ln>
            <a:solidFill>
              <a:srgbClr val="E4E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DABC4F-3A60-454E-A839-212A0D16F70D}"/>
              </a:ext>
            </a:extLst>
          </p:cNvPr>
          <p:cNvSpPr txBox="1"/>
          <p:nvPr/>
        </p:nvSpPr>
        <p:spPr>
          <a:xfrm>
            <a:off x="1435574" y="2076731"/>
            <a:ext cx="4339244" cy="3877985"/>
          </a:xfrm>
          <a:prstGeom prst="rect">
            <a:avLst/>
          </a:prstGeom>
          <a:noFill/>
        </p:spPr>
        <p:txBody>
          <a:bodyPr wrap="square">
            <a:spAutoFit/>
          </a:bodyPr>
          <a:lstStyle/>
          <a:p>
            <a:pPr algn="ctr"/>
            <a:r>
              <a:rPr lang="uk-UA" sz="2600" b="1" i="0" dirty="0">
                <a:solidFill>
                  <a:srgbClr val="388C4C"/>
                </a:solidFill>
                <a:effectLst/>
                <a:latin typeface="Arial" panose="020B0604020202020204" pitchFamily="34" charset="0"/>
                <a:cs typeface="Arial" panose="020B0604020202020204" pitchFamily="34" charset="0"/>
              </a:rPr>
              <a:t>Екологічні тренди та  захист прав споживачів на отримання достовірної екологічної інформації про продукцію</a:t>
            </a:r>
            <a:endParaRPr lang="uk-UA" dirty="0">
              <a:solidFill>
                <a:srgbClr val="080809"/>
              </a:solidFill>
              <a:latin typeface="Arial" panose="020B0604020202020204" pitchFamily="34" charset="0"/>
              <a:cs typeface="Arial" panose="020B0604020202020204" pitchFamily="34" charset="0"/>
            </a:endParaRPr>
          </a:p>
          <a:p>
            <a:endParaRPr lang="uk-UA" dirty="0">
              <a:solidFill>
                <a:srgbClr val="080809"/>
              </a:solidFill>
              <a:latin typeface="Arial" panose="020B0604020202020204" pitchFamily="34" charset="0"/>
              <a:cs typeface="Arial" panose="020B0604020202020204" pitchFamily="34" charset="0"/>
            </a:endParaRPr>
          </a:p>
          <a:p>
            <a:endParaRPr lang="uk-UA" dirty="0">
              <a:solidFill>
                <a:srgbClr val="080809"/>
              </a:solidFill>
              <a:latin typeface="Arial" panose="020B0604020202020204" pitchFamily="34" charset="0"/>
              <a:cs typeface="Arial" panose="020B0604020202020204" pitchFamily="34" charset="0"/>
            </a:endParaRPr>
          </a:p>
          <a:p>
            <a:r>
              <a:rPr lang="uk-UA" b="1" dirty="0">
                <a:solidFill>
                  <a:srgbClr val="080809"/>
                </a:solidFill>
                <a:latin typeface="Arial" panose="020B0604020202020204" pitchFamily="34" charset="0"/>
                <a:cs typeface="Arial" panose="020B0604020202020204" pitchFamily="34" charset="0"/>
              </a:rPr>
              <a:t>Світлана БЕРЗІНА </a:t>
            </a:r>
            <a:r>
              <a:rPr lang="uk-UA" dirty="0">
                <a:solidFill>
                  <a:srgbClr val="080809"/>
                </a:solidFill>
                <a:latin typeface="Arial" panose="020B0604020202020204" pitchFamily="34" charset="0"/>
                <a:cs typeface="Arial" panose="020B0604020202020204" pitchFamily="34" charset="0"/>
              </a:rPr>
              <a:t>– президент                  ВГО «Жива планета»</a:t>
            </a:r>
          </a:p>
          <a:p>
            <a:endParaRPr lang="uk-UA" dirty="0">
              <a:solidFill>
                <a:srgbClr val="080809"/>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32201F9-1C61-4E09-A923-0E7B88737F36}"/>
              </a:ext>
            </a:extLst>
          </p:cNvPr>
          <p:cNvSpPr txBox="1"/>
          <p:nvPr/>
        </p:nvSpPr>
        <p:spPr>
          <a:xfrm>
            <a:off x="1153119" y="321292"/>
            <a:ext cx="5155428" cy="1015663"/>
          </a:xfrm>
          <a:prstGeom prst="rect">
            <a:avLst/>
          </a:prstGeom>
          <a:solidFill>
            <a:srgbClr val="388C4C"/>
          </a:solidFill>
        </p:spPr>
        <p:txBody>
          <a:bodyPr wrap="square">
            <a:spAutoFit/>
          </a:bodyPr>
          <a:lstStyle/>
          <a:p>
            <a:pPr algn="ctr"/>
            <a:r>
              <a:rPr lang="uk-UA" sz="2000" b="1" i="0" dirty="0">
                <a:solidFill>
                  <a:schemeClr val="bg1"/>
                </a:solidFill>
                <a:effectLst/>
                <a:latin typeface="Arial" panose="020B0604020202020204" pitchFamily="34" charset="0"/>
                <a:cs typeface="Arial" panose="020B0604020202020204" pitchFamily="34" charset="0"/>
              </a:rPr>
              <a:t>Форум </a:t>
            </a:r>
            <a:r>
              <a:rPr lang="uk-UA" sz="2000" b="1" i="0" dirty="0" err="1">
                <a:solidFill>
                  <a:schemeClr val="bg1"/>
                </a:solidFill>
                <a:effectLst/>
                <a:latin typeface="Arial" panose="020B0604020202020204" pitchFamily="34" charset="0"/>
                <a:cs typeface="Arial" panose="020B0604020202020204" pitchFamily="34" charset="0"/>
              </a:rPr>
              <a:t>Консумерської</a:t>
            </a:r>
            <a:r>
              <a:rPr lang="uk-UA" sz="2000" b="1" i="0" dirty="0">
                <a:solidFill>
                  <a:schemeClr val="bg1"/>
                </a:solidFill>
                <a:effectLst/>
                <a:latin typeface="Arial" panose="020B0604020202020204" pitchFamily="34" charset="0"/>
                <a:cs typeface="Arial" panose="020B0604020202020204" pitchFamily="34" charset="0"/>
              </a:rPr>
              <a:t> </a:t>
            </a:r>
          </a:p>
          <a:p>
            <a:pPr algn="ctr"/>
            <a:r>
              <a:rPr lang="uk-UA" sz="2000" b="1" i="0" dirty="0">
                <a:solidFill>
                  <a:schemeClr val="bg1"/>
                </a:solidFill>
                <a:effectLst/>
                <a:latin typeface="Arial" panose="020B0604020202020204" pitchFamily="34" charset="0"/>
                <a:cs typeface="Arial" panose="020B0604020202020204" pitchFamily="34" charset="0"/>
              </a:rPr>
              <a:t>Асамблеї України «Споживачі України: стійкість, довіра, відповідальність»</a:t>
            </a:r>
            <a:endParaRPr lang="uk-UA"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2927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7"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24" y="984223"/>
            <a:ext cx="2813049"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2B10B97-FEBB-484A-9EAF-135018E0469A}"/>
              </a:ext>
            </a:extLst>
          </p:cNvPr>
          <p:cNvSpPr txBox="1"/>
          <p:nvPr/>
        </p:nvSpPr>
        <p:spPr>
          <a:xfrm>
            <a:off x="3793402" y="1581949"/>
            <a:ext cx="8268365" cy="5812104"/>
          </a:xfrm>
          <a:prstGeom prst="rect">
            <a:avLst/>
          </a:prstGeom>
          <a:noFill/>
        </p:spPr>
        <p:txBody>
          <a:bodyPr wrap="square">
            <a:spAutoFit/>
          </a:bodyPr>
          <a:lstStyle/>
          <a:p>
            <a:pPr>
              <a:lnSpc>
                <a:spcPct val="107000"/>
              </a:lnSpc>
              <a:spcAft>
                <a:spcPts val="800"/>
              </a:spcAft>
            </a:pPr>
            <a:r>
              <a:rPr lang="uk-UA" b="1" i="0" dirty="0">
                <a:solidFill>
                  <a:srgbClr val="333333"/>
                </a:solidFill>
                <a:effectLst/>
                <a:latin typeface="Arial" panose="020B0604020202020204" pitchFamily="34" charset="0"/>
                <a:cs typeface="Arial" panose="020B0604020202020204" pitchFamily="34" charset="0"/>
              </a:rPr>
              <a:t>Директива (ЄС) 2024/825 Європейського Парламенту та Ради від 28 лютого 2024 року про внесення змін до Директив 2005/29/ЄС та 2011/83/ЄС щодо розширення можливостей споживачів для зеленого переходу шляхом кращого захисту від недобросовісної практики та кращого інформування</a:t>
            </a:r>
            <a:r>
              <a:rPr lang="uk-UA"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uk-UA"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uk-UA"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Директива спрямована на боротьбу з </a:t>
            </a:r>
            <a:r>
              <a:rPr lang="uk-UA" b="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гринвошингом</a:t>
            </a:r>
            <a:r>
              <a:rPr lang="uk-UA" b="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як проявом недобросовісною конкуренцією, яка заважає споживачам зробити правильний вибір для більш екологічно кращих продуктів і послуг…</a:t>
            </a:r>
          </a:p>
          <a:p>
            <a:pPr algn="l"/>
            <a:r>
              <a:rPr lang="uk-UA" b="1" i="0" dirty="0">
                <a:solidFill>
                  <a:srgbClr val="0A0A0A"/>
                </a:solidFill>
                <a:effectLst/>
                <a:latin typeface="Arial" panose="020B0604020202020204" pitchFamily="34" charset="0"/>
                <a:cs typeface="Arial" panose="020B0604020202020204" pitchFamily="34" charset="0"/>
              </a:rPr>
              <a:t>Заборона необґрунтованих тверджень про вуглецеву нейтральність:</a:t>
            </a:r>
            <a:r>
              <a:rPr lang="uk-UA" b="0" i="0" dirty="0">
                <a:solidFill>
                  <a:srgbClr val="0A0A0A"/>
                </a:solidFill>
                <a:effectLst/>
                <a:latin typeface="Arial" panose="020B0604020202020204" pitchFamily="34" charset="0"/>
                <a:cs typeface="Arial" panose="020B0604020202020204" pitchFamily="34" charset="0"/>
              </a:rPr>
              <a:t> заборонено стверджувати, що продукт має нейтральний, зменшений або позитивний вплив на довкілля, базуючись лише на компенсації викидів вуглецю.</a:t>
            </a:r>
          </a:p>
          <a:p>
            <a:pPr algn="l"/>
            <a:r>
              <a:rPr lang="uk-UA" b="1" i="0" dirty="0">
                <a:solidFill>
                  <a:srgbClr val="0A0A0A"/>
                </a:solidFill>
                <a:effectLst/>
                <a:latin typeface="Arial" panose="020B0604020202020204" pitchFamily="34" charset="0"/>
                <a:cs typeface="Arial" panose="020B0604020202020204" pitchFamily="34" charset="0"/>
              </a:rPr>
              <a:t>Інформація про довговічність:</a:t>
            </a:r>
            <a:r>
              <a:rPr lang="uk-UA" b="0" i="0" dirty="0">
                <a:solidFill>
                  <a:srgbClr val="0A0A0A"/>
                </a:solidFill>
                <a:effectLst/>
                <a:latin typeface="Arial" panose="020B0604020202020204" pitchFamily="34" charset="0"/>
                <a:cs typeface="Arial" panose="020B0604020202020204" pitchFamily="34" charset="0"/>
              </a:rPr>
              <a:t> інформацію про гарантію довговічності </a:t>
            </a:r>
          </a:p>
          <a:p>
            <a:pPr algn="l"/>
            <a:r>
              <a:rPr lang="uk-UA" b="0" i="0" dirty="0">
                <a:solidFill>
                  <a:srgbClr val="0A0A0A"/>
                </a:solidFill>
                <a:effectLst/>
                <a:latin typeface="Arial" panose="020B0604020202020204" pitchFamily="34" charset="0"/>
                <a:cs typeface="Arial" panose="020B0604020202020204" pitchFamily="34" charset="0"/>
              </a:rPr>
              <a:t>та ремонт продукції (наявність запчастин, інструкцій) до моменту покупки.</a:t>
            </a:r>
          </a:p>
          <a:p>
            <a:pPr algn="l"/>
            <a:r>
              <a:rPr lang="uk-UA" b="1" i="0" dirty="0">
                <a:solidFill>
                  <a:srgbClr val="0A0A0A"/>
                </a:solidFill>
                <a:effectLst/>
                <a:latin typeface="Arial" panose="020B0604020202020204" pitchFamily="34" charset="0"/>
                <a:cs typeface="Arial" panose="020B0604020202020204" pitchFamily="34" charset="0"/>
              </a:rPr>
              <a:t>Маркування:</a:t>
            </a:r>
            <a:r>
              <a:rPr lang="uk-UA" b="0" i="0" dirty="0">
                <a:solidFill>
                  <a:srgbClr val="0A0A0A"/>
                </a:solidFill>
                <a:effectLst/>
                <a:latin typeface="Arial" panose="020B0604020202020204" pitchFamily="34" charset="0"/>
                <a:cs typeface="Arial" panose="020B0604020202020204" pitchFamily="34" charset="0"/>
              </a:rPr>
              <a:t> обмежується використання екологічних маркувань, які не ґрунтуються на затверджених схемах сертифікації або не встановлені державними органами.</a:t>
            </a:r>
          </a:p>
          <a:p>
            <a:pPr>
              <a:lnSpc>
                <a:spcPct val="107000"/>
              </a:lnSpc>
              <a:spcAft>
                <a:spcPts val="800"/>
              </a:spcAft>
            </a:pPr>
            <a:endParaRPr lang="uk-UA"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ru-UA" sz="1600" dirty="0">
                <a:effectLst/>
                <a:latin typeface="Calibri" panose="020F0502020204030204" pitchFamily="34" charset="0"/>
                <a:ea typeface="Calibri" panose="020F0502020204030204" pitchFamily="34" charset="0"/>
                <a:cs typeface="Times New Roman" panose="02020603050405020304" pitchFamily="18" charset="0"/>
              </a:rPr>
              <a:t>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3265E685-E473-48A2-AC65-57DAC6027ABF}"/>
              </a:ext>
            </a:extLst>
          </p:cNvPr>
          <p:cNvPicPr>
            <a:picLocks noChangeAspect="1"/>
          </p:cNvPicPr>
          <p:nvPr/>
        </p:nvPicPr>
        <p:blipFill>
          <a:blip r:embed="rId3"/>
          <a:stretch>
            <a:fillRect/>
          </a:stretch>
        </p:blipFill>
        <p:spPr>
          <a:xfrm>
            <a:off x="3700472" y="119270"/>
            <a:ext cx="8101133" cy="1382802"/>
          </a:xfrm>
          <a:prstGeom prst="rect">
            <a:avLst/>
          </a:prstGeom>
        </p:spPr>
      </p:pic>
    </p:spTree>
    <p:extLst>
      <p:ext uri="{BB962C8B-B14F-4D97-AF65-F5344CB8AC3E}">
        <p14:creationId xmlns:p14="http://schemas.microsoft.com/office/powerpoint/2010/main" val="19804690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7"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24" y="984223"/>
            <a:ext cx="2813049"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2B10B97-FEBB-484A-9EAF-135018E0469A}"/>
              </a:ext>
            </a:extLst>
          </p:cNvPr>
          <p:cNvSpPr txBox="1"/>
          <p:nvPr/>
        </p:nvSpPr>
        <p:spPr>
          <a:xfrm>
            <a:off x="3765666" y="1581949"/>
            <a:ext cx="7943012" cy="5029262"/>
          </a:xfrm>
          <a:prstGeom prst="rect">
            <a:avLst/>
          </a:prstGeom>
          <a:noFill/>
        </p:spPr>
        <p:txBody>
          <a:bodyPr wrap="square">
            <a:spAutoFit/>
          </a:bodyPr>
          <a:lstStyle/>
          <a:p>
            <a:pPr>
              <a:lnSpc>
                <a:spcPct val="107000"/>
              </a:lnSpc>
              <a:spcAft>
                <a:spcPts val="800"/>
              </a:spcAft>
            </a:pPr>
            <a:r>
              <a:rPr lang="uk-UA" b="1" dirty="0">
                <a:effectLst/>
                <a:latin typeface="Arial" panose="020B0604020202020204" pitchFamily="34" charset="0"/>
                <a:ea typeface="Calibri" panose="020F0502020204030204" pitchFamily="34" charset="0"/>
                <a:cs typeface="Arial" panose="020B0604020202020204" pitchFamily="34" charset="0"/>
              </a:rPr>
              <a:t>Директива про екологічні заяви </a:t>
            </a:r>
            <a:r>
              <a:rPr lang="uk-UA"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Green Claims Directive)</a:t>
            </a:r>
            <a:r>
              <a:rPr lang="ru-RU" dirty="0">
                <a:effectLst/>
                <a:latin typeface="Arial" panose="020B0604020202020204" pitchFamily="34" charset="0"/>
                <a:ea typeface="Calibri" panose="020F0502020204030204" pitchFamily="34" charset="0"/>
                <a:cs typeface="Arial" panose="020B0604020202020204" pitchFamily="34" charset="0"/>
              </a:rPr>
              <a:t> (про</a:t>
            </a:r>
            <a:r>
              <a:rPr lang="uk-UA" dirty="0">
                <a:effectLst/>
                <a:latin typeface="Arial" panose="020B0604020202020204" pitchFamily="34" charset="0"/>
                <a:ea typeface="Calibri" panose="020F0502020204030204" pitchFamily="34" charset="0"/>
                <a:cs typeface="Arial" panose="020B0604020202020204" pitchFamily="34" charset="0"/>
              </a:rPr>
              <a:t>є</a:t>
            </a:r>
            <a:r>
              <a:rPr lang="ru-RU" dirty="0" err="1">
                <a:effectLst/>
                <a:latin typeface="Arial" panose="020B0604020202020204" pitchFamily="34" charset="0"/>
                <a:ea typeface="Calibri" panose="020F0502020204030204" pitchFamily="34" charset="0"/>
                <a:cs typeface="Arial" panose="020B0604020202020204" pitchFamily="34" charset="0"/>
              </a:rPr>
              <a:t>кт</a:t>
            </a:r>
            <a:r>
              <a:rPr lang="ru-RU" dirty="0">
                <a:effectLst/>
                <a:latin typeface="Arial" panose="020B0604020202020204" pitchFamily="34" charset="0"/>
                <a:ea typeface="Calibri" panose="020F0502020204030204" pitchFamily="34" charset="0"/>
                <a:cs typeface="Arial" panose="020B0604020202020204" pitchFamily="34" charset="0"/>
              </a:rPr>
              <a:t>)</a:t>
            </a:r>
            <a:r>
              <a:rPr lang="uk-UA" dirty="0">
                <a:latin typeface="Arial" panose="020B0604020202020204" pitchFamily="34" charset="0"/>
                <a:ea typeface="Calibri" panose="020F0502020204030204" pitchFamily="34" charset="0"/>
                <a:cs typeface="Arial" panose="020B0604020202020204" pitchFamily="34" charset="0"/>
              </a:rPr>
              <a:t> </a:t>
            </a:r>
            <a:r>
              <a:rPr lang="uk-UA" dirty="0">
                <a:effectLst/>
                <a:latin typeface="Arial" panose="020B0604020202020204" pitchFamily="34" charset="0"/>
                <a:ea typeface="Calibri" panose="020F0502020204030204" pitchFamily="34" charset="0"/>
                <a:cs typeface="Arial" panose="020B0604020202020204" pitchFamily="34" charset="0"/>
              </a:rPr>
              <a:t>є частиною стратегії Європейського Зеленого курсу і спрямована на боротьбу з </a:t>
            </a:r>
            <a:r>
              <a:rPr lang="uk-UA" dirty="0" err="1">
                <a:effectLst/>
                <a:latin typeface="Arial" panose="020B0604020202020204" pitchFamily="34" charset="0"/>
                <a:ea typeface="Calibri" panose="020F0502020204030204" pitchFamily="34" charset="0"/>
                <a:cs typeface="Arial" panose="020B0604020202020204" pitchFamily="34" charset="0"/>
              </a:rPr>
              <a:t>грінвошингом</a:t>
            </a:r>
            <a:r>
              <a:rPr lang="uk-UA"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uk-UA" b="1" dirty="0">
                <a:effectLst/>
                <a:latin typeface="Arial" panose="020B0604020202020204" pitchFamily="34" charset="0"/>
                <a:ea typeface="Calibri" panose="020F0502020204030204" pitchFamily="34" charset="0"/>
                <a:cs typeface="Arial" panose="020B0604020202020204" pitchFamily="34" charset="0"/>
              </a:rPr>
              <a:t>Основні положення </a:t>
            </a:r>
            <a:r>
              <a:rPr lang="en-US" b="1" dirty="0">
                <a:effectLst/>
                <a:latin typeface="Arial" panose="020B0604020202020204" pitchFamily="34" charset="0"/>
                <a:ea typeface="Calibri" panose="020F0502020204030204" pitchFamily="34" charset="0"/>
                <a:cs typeface="Arial" panose="020B0604020202020204" pitchFamily="34" charset="0"/>
              </a:rPr>
              <a:t>Green Claims Directive:</a:t>
            </a:r>
            <a:endParaRPr lang="uk-UA"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uk-UA" b="1" dirty="0">
                <a:effectLst/>
                <a:latin typeface="Arial" panose="020B0604020202020204" pitchFamily="34" charset="0"/>
                <a:ea typeface="Calibri" panose="020F0502020204030204" pitchFamily="34" charset="0"/>
                <a:cs typeface="Arial" panose="020B0604020202020204" pitchFamily="34" charset="0"/>
              </a:rPr>
              <a:t>Обґрунтованість заяв: </a:t>
            </a:r>
            <a:r>
              <a:rPr lang="uk-UA" dirty="0">
                <a:effectLst/>
                <a:latin typeface="Arial" panose="020B0604020202020204" pitchFamily="34" charset="0"/>
                <a:ea typeface="Calibri" panose="020F0502020204030204" pitchFamily="34" charset="0"/>
                <a:cs typeface="Arial" panose="020B0604020202020204" pitchFamily="34" charset="0"/>
              </a:rPr>
              <a:t>Компанії будуть зобов'язані підтверджувати свої заяви про екологічність продуктів (наприклад, «</a:t>
            </a:r>
            <a:r>
              <a:rPr lang="uk-UA" dirty="0" err="1">
                <a:effectLst/>
                <a:latin typeface="Arial" panose="020B0604020202020204" pitchFamily="34" charset="0"/>
                <a:ea typeface="Calibri" panose="020F0502020204030204" pitchFamily="34" charset="0"/>
                <a:cs typeface="Arial" panose="020B0604020202020204" pitchFamily="34" charset="0"/>
              </a:rPr>
              <a:t>біорозкладний</a:t>
            </a:r>
            <a:r>
              <a:rPr lang="uk-UA" dirty="0">
                <a:effectLst/>
                <a:latin typeface="Arial" panose="020B0604020202020204" pitchFamily="34" charset="0"/>
                <a:ea typeface="Calibri" panose="020F0502020204030204" pitchFamily="34" charset="0"/>
                <a:cs typeface="Arial" panose="020B0604020202020204" pitchFamily="34" charset="0"/>
              </a:rPr>
              <a:t>» або «екологічно чистий») з використанням науково обґрунтованих методів та достовірних доказів.</a:t>
            </a:r>
          </a:p>
          <a:p>
            <a:pPr>
              <a:lnSpc>
                <a:spcPct val="107000"/>
              </a:lnSpc>
              <a:spcAft>
                <a:spcPts val="800"/>
              </a:spcAft>
            </a:pPr>
            <a:r>
              <a:rPr lang="uk-UA" b="1" dirty="0">
                <a:effectLst/>
                <a:latin typeface="Arial" panose="020B0604020202020204" pitchFamily="34" charset="0"/>
                <a:ea typeface="Calibri" panose="020F0502020204030204" pitchFamily="34" charset="0"/>
                <a:cs typeface="Arial" panose="020B0604020202020204" pitchFamily="34" charset="0"/>
              </a:rPr>
              <a:t>Верифікація: </a:t>
            </a:r>
            <a:r>
              <a:rPr lang="uk-UA" dirty="0">
                <a:effectLst/>
                <a:latin typeface="Arial" panose="020B0604020202020204" pitchFamily="34" charset="0"/>
                <a:ea typeface="Calibri" panose="020F0502020204030204" pitchFamily="34" charset="0"/>
                <a:cs typeface="Arial" panose="020B0604020202020204" pitchFamily="34" charset="0"/>
              </a:rPr>
              <a:t>Будь-які добровільні екологічні маркування та заяви повинні проходити попередню перевірку незалежними органами.</a:t>
            </a:r>
          </a:p>
          <a:p>
            <a:pPr>
              <a:lnSpc>
                <a:spcPct val="107000"/>
              </a:lnSpc>
              <a:spcAft>
                <a:spcPts val="800"/>
              </a:spcAft>
            </a:pPr>
            <a:r>
              <a:rPr lang="uk-UA" b="1" dirty="0">
                <a:effectLst/>
                <a:latin typeface="Arial" panose="020B0604020202020204" pitchFamily="34" charset="0"/>
                <a:ea typeface="Calibri" panose="020F0502020204030204" pitchFamily="34" charset="0"/>
                <a:cs typeface="Arial" panose="020B0604020202020204" pitchFamily="34" charset="0"/>
              </a:rPr>
              <a:t>Прозорість: </a:t>
            </a:r>
            <a:r>
              <a:rPr lang="uk-UA" dirty="0">
                <a:effectLst/>
                <a:latin typeface="Arial" panose="020B0604020202020204" pitchFamily="34" charset="0"/>
                <a:ea typeface="Calibri" panose="020F0502020204030204" pitchFamily="34" charset="0"/>
                <a:cs typeface="Arial" panose="020B0604020202020204" pitchFamily="34" charset="0"/>
              </a:rPr>
              <a:t>Директива вимагає, щоб інформація про вплив товару на довкілля була порівнянною та зрозумілою для споживача.</a:t>
            </a:r>
          </a:p>
          <a:p>
            <a:pPr>
              <a:lnSpc>
                <a:spcPct val="107000"/>
              </a:lnSpc>
              <a:spcAft>
                <a:spcPts val="800"/>
              </a:spcAft>
            </a:pPr>
            <a:r>
              <a:rPr lang="uk-UA" b="1" dirty="0">
                <a:effectLst/>
                <a:latin typeface="Arial" panose="020B0604020202020204" pitchFamily="34" charset="0"/>
                <a:ea typeface="Calibri" panose="020F0502020204030204" pitchFamily="34" charset="0"/>
                <a:cs typeface="Arial" panose="020B0604020202020204" pitchFamily="34" charset="0"/>
              </a:rPr>
              <a:t>Боротьба з маніпуляціями: </a:t>
            </a:r>
            <a:r>
              <a:rPr lang="uk-UA" dirty="0">
                <a:effectLst/>
                <a:latin typeface="Arial" panose="020B0604020202020204" pitchFamily="34" charset="0"/>
                <a:ea typeface="Calibri" panose="020F0502020204030204" pitchFamily="34" charset="0"/>
                <a:cs typeface="Arial" panose="020B0604020202020204" pitchFamily="34" charset="0"/>
              </a:rPr>
              <a:t>Обмежується використання загальних термінів, якщо вони не підтверджені конкретними характеристиками товару.</a:t>
            </a:r>
            <a:r>
              <a:rPr lang="ru-UA" dirty="0">
                <a:effectLst/>
                <a:latin typeface="Arial" panose="020B0604020202020204" pitchFamily="34" charset="0"/>
                <a:ea typeface="Calibri" panose="020F0502020204030204" pitchFamily="34" charset="0"/>
                <a:cs typeface="Arial" panose="020B0604020202020204" pitchFamily="34" charset="0"/>
              </a:rPr>
              <a:t> </a:t>
            </a:r>
            <a:endParaRPr lang="uk-UA"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3265E685-E473-48A2-AC65-57DAC6027ABF}"/>
              </a:ext>
            </a:extLst>
          </p:cNvPr>
          <p:cNvPicPr>
            <a:picLocks noChangeAspect="1"/>
          </p:cNvPicPr>
          <p:nvPr/>
        </p:nvPicPr>
        <p:blipFill>
          <a:blip r:embed="rId3"/>
          <a:stretch>
            <a:fillRect/>
          </a:stretch>
        </p:blipFill>
        <p:spPr>
          <a:xfrm>
            <a:off x="3700472" y="119270"/>
            <a:ext cx="8101133" cy="1382802"/>
          </a:xfrm>
          <a:prstGeom prst="rect">
            <a:avLst/>
          </a:prstGeom>
        </p:spPr>
      </p:pic>
    </p:spTree>
    <p:extLst>
      <p:ext uri="{BB962C8B-B14F-4D97-AF65-F5344CB8AC3E}">
        <p14:creationId xmlns:p14="http://schemas.microsoft.com/office/powerpoint/2010/main" val="19882372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1F274C-0175-40DD-AF84-C24942F0F2C1}"/>
              </a:ext>
            </a:extLst>
          </p:cNvPr>
          <p:cNvSpPr txBox="1"/>
          <p:nvPr/>
        </p:nvSpPr>
        <p:spPr>
          <a:xfrm>
            <a:off x="557332" y="2379438"/>
            <a:ext cx="11218551" cy="3785652"/>
          </a:xfrm>
          <a:prstGeom prst="rect">
            <a:avLst/>
          </a:prstGeom>
          <a:noFill/>
        </p:spPr>
        <p:txBody>
          <a:bodyPr wrap="square">
            <a:spAutoFit/>
          </a:bodyPr>
          <a:lstStyle/>
          <a:p>
            <a:pPr algn="just"/>
            <a:r>
              <a:rPr lang="uk-UA" sz="2400" b="0" i="0" u="none" strike="noStrike" baseline="0" dirty="0">
                <a:solidFill>
                  <a:srgbClr val="211D1E"/>
                </a:solidFill>
              </a:rPr>
              <a:t> </a:t>
            </a:r>
          </a:p>
          <a:p>
            <a:pPr algn="just"/>
            <a:r>
              <a:rPr lang="uk-UA" sz="2400" b="0" i="0" u="none" strike="noStrike" baseline="0" dirty="0">
                <a:solidFill>
                  <a:srgbClr val="211D1E"/>
                </a:solidFill>
              </a:rPr>
              <a:t>Очікувані обмеження щодо </a:t>
            </a:r>
            <a:r>
              <a:rPr lang="uk-UA" sz="2400" b="1" i="0" u="none" strike="noStrike" baseline="0" dirty="0">
                <a:solidFill>
                  <a:srgbClr val="211D1E"/>
                </a:solidFill>
              </a:rPr>
              <a:t>екологічних характеристик товарів та послуг</a:t>
            </a:r>
            <a:r>
              <a:rPr lang="uk-UA" sz="2400" b="0" i="0" u="none" strike="noStrike" baseline="0" dirty="0">
                <a:solidFill>
                  <a:srgbClr val="211D1E"/>
                </a:solidFill>
              </a:rPr>
              <a:t>, які розміщуються на ринку ЄС, можуть створити нові ніші для українських виробників за рахунок витіснення імпорту до ЄС з інших країн. </a:t>
            </a:r>
          </a:p>
          <a:p>
            <a:pPr algn="just"/>
            <a:endParaRPr lang="uk-UA" sz="2400" dirty="0">
              <a:solidFill>
                <a:srgbClr val="211D1E"/>
              </a:solidFill>
            </a:endParaRPr>
          </a:p>
          <a:p>
            <a:pPr algn="just"/>
            <a:r>
              <a:rPr lang="uk-UA" sz="2400" b="0" i="0" u="none" strike="noStrike" baseline="0" dirty="0">
                <a:solidFill>
                  <a:srgbClr val="211D1E"/>
                </a:solidFill>
              </a:rPr>
              <a:t>Зрозуміло, для того, щоб скористатись такими нішами, українським виробникам треба забезпечити і підтвердити відповідність  екологічним стандартам (стандартам екологічного маркування), зокрема при створенні нових виробництв, а державі забезпечити їх максимальну підтримку (зокрема інформаційно-аналітичну, через зелені публічні закупівлі, фінансові інструменти – особливо для МСП). </a:t>
            </a:r>
            <a:endParaRPr lang="uk-UA" sz="24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49024C9-0F56-476D-A448-917822005D00}"/>
              </a:ext>
            </a:extLst>
          </p:cNvPr>
          <p:cNvSpPr txBox="1"/>
          <p:nvPr/>
        </p:nvSpPr>
        <p:spPr>
          <a:xfrm>
            <a:off x="557332" y="646781"/>
            <a:ext cx="4350573" cy="1384995"/>
          </a:xfrm>
          <a:prstGeom prst="rect">
            <a:avLst/>
          </a:prstGeom>
          <a:noFill/>
        </p:spPr>
        <p:txBody>
          <a:bodyPr wrap="square" rtlCol="0">
            <a:spAutoFit/>
          </a:bodyPr>
          <a:lstStyle/>
          <a:p>
            <a:r>
              <a:rPr lang="ru-RU" sz="2800" b="1" dirty="0" err="1">
                <a:solidFill>
                  <a:srgbClr val="455D43"/>
                </a:solidFill>
              </a:rPr>
              <a:t>Ц</a:t>
            </a:r>
            <a:r>
              <a:rPr lang="ru-RU" sz="2800" b="1" i="0" u="none" strike="noStrike" baseline="0" dirty="0" err="1">
                <a:solidFill>
                  <a:srgbClr val="455D43"/>
                </a:solidFill>
              </a:rPr>
              <a:t>иркулярна</a:t>
            </a:r>
            <a:r>
              <a:rPr lang="ru-RU" sz="2800" b="1" i="0" u="none" strike="noStrike" baseline="0" dirty="0">
                <a:solidFill>
                  <a:srgbClr val="455D43"/>
                </a:solidFill>
              </a:rPr>
              <a:t> </a:t>
            </a:r>
            <a:r>
              <a:rPr lang="ru-RU" sz="2800" b="1" i="0" u="none" strike="noStrike" baseline="0" dirty="0" err="1">
                <a:solidFill>
                  <a:srgbClr val="455D43"/>
                </a:solidFill>
              </a:rPr>
              <a:t>економіка</a:t>
            </a:r>
            <a:r>
              <a:rPr lang="ru-RU" sz="2800" b="1" i="0" u="none" strike="noStrike" baseline="0" dirty="0">
                <a:solidFill>
                  <a:srgbClr val="455D43"/>
                </a:solidFill>
              </a:rPr>
              <a:t> в </a:t>
            </a:r>
            <a:r>
              <a:rPr lang="ru-RU" sz="2800" b="1" i="0" u="none" strike="noStrike" baseline="0" dirty="0" err="1">
                <a:solidFill>
                  <a:srgbClr val="455D43"/>
                </a:solidFill>
              </a:rPr>
              <a:t>контексті</a:t>
            </a:r>
            <a:r>
              <a:rPr lang="ru-RU" sz="2800" b="1" i="0" u="none" strike="noStrike" baseline="0" dirty="0">
                <a:solidFill>
                  <a:srgbClr val="455D43"/>
                </a:solidFill>
              </a:rPr>
              <a:t> </a:t>
            </a:r>
            <a:r>
              <a:rPr lang="uk-UA" sz="2800" b="1" i="0" u="none" strike="noStrike" baseline="0" dirty="0">
                <a:solidFill>
                  <a:srgbClr val="455D43"/>
                </a:solidFill>
              </a:rPr>
              <a:t>інтеграції з ЄС </a:t>
            </a:r>
            <a:r>
              <a:rPr lang="en-US" sz="2800" b="1" dirty="0">
                <a:solidFill>
                  <a:srgbClr val="455D43"/>
                </a:solidFill>
              </a:rPr>
              <a:t>– </a:t>
            </a:r>
            <a:r>
              <a:rPr lang="uk-UA" sz="2800" b="1" dirty="0">
                <a:solidFill>
                  <a:srgbClr val="455D43"/>
                </a:solidFill>
              </a:rPr>
              <a:t>м</a:t>
            </a:r>
            <a:r>
              <a:rPr lang="ru-RU" sz="2800" b="1" i="0" u="none" strike="noStrike" baseline="0" dirty="0" err="1">
                <a:solidFill>
                  <a:srgbClr val="455D43"/>
                </a:solidFill>
              </a:rPr>
              <a:t>ожливості</a:t>
            </a:r>
            <a:r>
              <a:rPr lang="ru-RU" sz="2800" b="1" i="0" u="none" strike="noStrike" baseline="0" dirty="0">
                <a:solidFill>
                  <a:srgbClr val="455D43"/>
                </a:solidFill>
              </a:rPr>
              <a:t> для </a:t>
            </a:r>
            <a:r>
              <a:rPr lang="ru-RU" sz="2800" b="1" i="0" u="none" strike="noStrike" baseline="0" dirty="0" err="1">
                <a:solidFill>
                  <a:srgbClr val="455D43"/>
                </a:solidFill>
              </a:rPr>
              <a:t>України</a:t>
            </a:r>
            <a:endParaRPr lang="en-US" sz="2800" b="1" dirty="0">
              <a:solidFill>
                <a:srgbClr val="455D43"/>
              </a:solidFill>
            </a:endParaRPr>
          </a:p>
        </p:txBody>
      </p:sp>
      <p:pic>
        <p:nvPicPr>
          <p:cNvPr id="1026" name="Picture 2" descr="Green Deal&quot; establishes the circular economy as a key priority for the EU |  Furn 360">
            <a:extLst>
              <a:ext uri="{FF2B5EF4-FFF2-40B4-BE49-F238E27FC236}">
                <a16:creationId xmlns:a16="http://schemas.microsoft.com/office/drawing/2014/main" id="{D04D5F27-321F-407E-BE29-DBEA82AD1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831" y="508244"/>
            <a:ext cx="4087052" cy="16712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Флаг Украины купить в Киеве, Запорожье, Днепре, Одессе, Харькове |  Интернет-магазин ProStil">
            <a:extLst>
              <a:ext uri="{FF2B5EF4-FFF2-40B4-BE49-F238E27FC236}">
                <a16:creationId xmlns:a16="http://schemas.microsoft.com/office/drawing/2014/main" id="{D156673D-25D0-4DB5-9B8B-F03C9F10A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307" y="508244"/>
            <a:ext cx="2542721" cy="166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72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ет описания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 y="1643743"/>
            <a:ext cx="3557756" cy="474367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3897028" y="1640669"/>
            <a:ext cx="4392285" cy="4746749"/>
          </a:xfrm>
          <a:prstGeom prst="rect">
            <a:avLst/>
          </a:prstGeom>
        </p:spPr>
      </p:pic>
      <p:pic>
        <p:nvPicPr>
          <p:cNvPr id="8" name="Picture 4" descr="https://scontent-frt3-2.xx.fbcdn.net/v/t1.0-9/95242245_3158598987524141_8052566885427838976_n.jpg?_nc_cat=101&amp;_nc_sid=730e14&amp;_nc_ohc=iwHNRv6byrsAX_z1oJu&amp;_nc_ht=scontent-frt3-2.xx&amp;oh=0014c11970b2fad04a8ec17516c91df8&amp;oe=5FAA47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662" y="1640668"/>
            <a:ext cx="3560061" cy="47467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89350" y="735686"/>
            <a:ext cx="9049785" cy="461665"/>
          </a:xfrm>
          <a:prstGeom prst="rect">
            <a:avLst/>
          </a:prstGeom>
          <a:noFill/>
        </p:spPr>
        <p:txBody>
          <a:bodyPr wrap="none" rtlCol="0">
            <a:spAutoFit/>
          </a:bodyPr>
          <a:lstStyle/>
          <a:p>
            <a:r>
              <a:rPr lang="uk-UA" sz="2400" b="1" dirty="0">
                <a:solidFill>
                  <a:schemeClr val="accent6">
                    <a:lumMod val="75000"/>
                  </a:schemeClr>
                </a:solidFill>
                <a:latin typeface="+mn-lt"/>
              </a:rPr>
              <a:t>Екологічно сертифіковані ЛФМ згідно з ДСТУ </a:t>
            </a:r>
            <a:r>
              <a:rPr lang="en-US" sz="2400" b="1" dirty="0">
                <a:solidFill>
                  <a:schemeClr val="accent6">
                    <a:lumMod val="75000"/>
                  </a:schemeClr>
                </a:solidFill>
                <a:latin typeface="+mn-lt"/>
              </a:rPr>
              <a:t>ISO14024 | ISO 14024</a:t>
            </a:r>
            <a:endParaRPr lang="ru-RU" sz="2400" b="1" dirty="0">
              <a:latin typeface="+mn-lt"/>
            </a:endParaRPr>
          </a:p>
        </p:txBody>
      </p:sp>
    </p:spTree>
    <p:extLst>
      <p:ext uri="{BB962C8B-B14F-4D97-AF65-F5344CB8AC3E}">
        <p14:creationId xmlns:p14="http://schemas.microsoft.com/office/powerpoint/2010/main" val="12535878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ADA2455-055D-4EE5-A096-BD1AEE71925C}"/>
              </a:ext>
            </a:extLst>
          </p:cNvPr>
          <p:cNvPicPr>
            <a:picLocks noChangeAspect="1"/>
          </p:cNvPicPr>
          <p:nvPr/>
        </p:nvPicPr>
        <p:blipFill>
          <a:blip r:embed="rId2"/>
          <a:stretch>
            <a:fillRect/>
          </a:stretch>
        </p:blipFill>
        <p:spPr>
          <a:xfrm>
            <a:off x="86871" y="0"/>
            <a:ext cx="4869313" cy="6858000"/>
          </a:xfrm>
          <a:prstGeom prst="rect">
            <a:avLst/>
          </a:prstGeom>
          <a:ln>
            <a:solidFill>
              <a:schemeClr val="bg1">
                <a:lumMod val="50000"/>
              </a:schemeClr>
            </a:solidFill>
          </a:ln>
        </p:spPr>
      </p:pic>
      <p:pic>
        <p:nvPicPr>
          <p:cNvPr id="1026" name="Picture 2">
            <a:extLst>
              <a:ext uri="{FF2B5EF4-FFF2-40B4-BE49-F238E27FC236}">
                <a16:creationId xmlns:a16="http://schemas.microsoft.com/office/drawing/2014/main" id="{1E3C1DC6-CD0D-406C-8DE4-71A3A96E2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930"/>
            <a:ext cx="12192000" cy="608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59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1F274C-0175-40DD-AF84-C24942F0F2C1}"/>
              </a:ext>
            </a:extLst>
          </p:cNvPr>
          <p:cNvSpPr txBox="1"/>
          <p:nvPr/>
        </p:nvSpPr>
        <p:spPr>
          <a:xfrm>
            <a:off x="557332" y="2537380"/>
            <a:ext cx="11218551" cy="3416320"/>
          </a:xfrm>
          <a:prstGeom prst="rect">
            <a:avLst/>
          </a:prstGeom>
          <a:noFill/>
        </p:spPr>
        <p:txBody>
          <a:bodyPr wrap="square">
            <a:spAutoFit/>
          </a:bodyPr>
          <a:lstStyle/>
          <a:p>
            <a:pPr algn="just"/>
            <a:r>
              <a:rPr lang="uk-UA" sz="2400" b="0" i="0" u="none" strike="noStrike" baseline="0" dirty="0">
                <a:solidFill>
                  <a:srgbClr val="211D1E"/>
                </a:solidFill>
              </a:rPr>
              <a:t>Потенційним вікном можливостей для України в контексті нової промислової політики ЄС є </a:t>
            </a:r>
            <a:r>
              <a:rPr lang="uk-UA" sz="2400" b="1" i="0" u="none" strike="noStrike" baseline="0" dirty="0">
                <a:solidFill>
                  <a:srgbClr val="211D1E"/>
                </a:solidFill>
              </a:rPr>
              <a:t>інтеграція українських виробництв у нові промислові процеси </a:t>
            </a:r>
            <a:r>
              <a:rPr lang="uk-UA" sz="2400" b="0" i="0" u="none" strike="noStrike" baseline="0" dirty="0">
                <a:solidFill>
                  <a:srgbClr val="211D1E"/>
                </a:solidFill>
              </a:rPr>
              <a:t>в ЄС. Це може означати не лише постачання сировинної продукції чи локалізацію виробничих процесів за рахунок дешевої робочої сили, але й інтеграцію у високотехнологічні сектори з високою доданою вартістю процесів. Все це можливо за умови реалізації відповідної  промислової політики в Україні. Зрозуміло, що передумовою є як політична інтеграція, так і сприятливі регуляторний та інвестиційний клімат в Україні.</a:t>
            </a:r>
          </a:p>
          <a:p>
            <a:pPr algn="just"/>
            <a:r>
              <a:rPr lang="uk-UA" sz="2400" b="0" i="0" u="none" strike="noStrike" baseline="0" dirty="0">
                <a:solidFill>
                  <a:srgbClr val="211D1E"/>
                </a:solidFill>
              </a:rPr>
              <a:t> </a:t>
            </a:r>
          </a:p>
        </p:txBody>
      </p:sp>
      <p:sp>
        <p:nvSpPr>
          <p:cNvPr id="6" name="TextBox 5">
            <a:extLst>
              <a:ext uri="{FF2B5EF4-FFF2-40B4-BE49-F238E27FC236}">
                <a16:creationId xmlns:a16="http://schemas.microsoft.com/office/drawing/2014/main" id="{E49024C9-0F56-476D-A448-917822005D00}"/>
              </a:ext>
            </a:extLst>
          </p:cNvPr>
          <p:cNvSpPr txBox="1"/>
          <p:nvPr/>
        </p:nvSpPr>
        <p:spPr>
          <a:xfrm>
            <a:off x="557332" y="646781"/>
            <a:ext cx="4350573" cy="1384995"/>
          </a:xfrm>
          <a:prstGeom prst="rect">
            <a:avLst/>
          </a:prstGeom>
          <a:noFill/>
        </p:spPr>
        <p:txBody>
          <a:bodyPr wrap="square" rtlCol="0">
            <a:spAutoFit/>
          </a:bodyPr>
          <a:lstStyle/>
          <a:p>
            <a:r>
              <a:rPr lang="ru-RU" sz="2800" b="1" dirty="0" err="1">
                <a:solidFill>
                  <a:srgbClr val="455D43"/>
                </a:solidFill>
              </a:rPr>
              <a:t>Ц</a:t>
            </a:r>
            <a:r>
              <a:rPr lang="ru-RU" sz="2800" b="1" i="0" u="none" strike="noStrike" baseline="0" dirty="0" err="1">
                <a:solidFill>
                  <a:srgbClr val="455D43"/>
                </a:solidFill>
              </a:rPr>
              <a:t>иркулярна</a:t>
            </a:r>
            <a:r>
              <a:rPr lang="ru-RU" sz="2800" b="1" i="0" u="none" strike="noStrike" baseline="0" dirty="0">
                <a:solidFill>
                  <a:srgbClr val="455D43"/>
                </a:solidFill>
              </a:rPr>
              <a:t> </a:t>
            </a:r>
            <a:r>
              <a:rPr lang="ru-RU" sz="2800" b="1" i="0" u="none" strike="noStrike" baseline="0" dirty="0" err="1">
                <a:solidFill>
                  <a:srgbClr val="455D43"/>
                </a:solidFill>
              </a:rPr>
              <a:t>економіка</a:t>
            </a:r>
            <a:r>
              <a:rPr lang="ru-RU" sz="2800" b="1" i="0" u="none" strike="noStrike" baseline="0" dirty="0">
                <a:solidFill>
                  <a:srgbClr val="455D43"/>
                </a:solidFill>
              </a:rPr>
              <a:t> в </a:t>
            </a:r>
            <a:r>
              <a:rPr lang="ru-RU" sz="2800" b="1" i="0" u="none" strike="noStrike" baseline="0" dirty="0" err="1">
                <a:solidFill>
                  <a:srgbClr val="455D43"/>
                </a:solidFill>
              </a:rPr>
              <a:t>контексті</a:t>
            </a:r>
            <a:r>
              <a:rPr lang="ru-RU" sz="2800" b="1" i="0" u="none" strike="noStrike" baseline="0" dirty="0">
                <a:solidFill>
                  <a:srgbClr val="455D43"/>
                </a:solidFill>
              </a:rPr>
              <a:t> </a:t>
            </a:r>
            <a:r>
              <a:rPr lang="uk-UA" sz="2800" b="1" i="0" u="none" strike="noStrike" baseline="0" dirty="0">
                <a:solidFill>
                  <a:srgbClr val="455D43"/>
                </a:solidFill>
              </a:rPr>
              <a:t>інтеграції з ЄС </a:t>
            </a:r>
            <a:r>
              <a:rPr lang="en-US" sz="2800" b="1" dirty="0">
                <a:solidFill>
                  <a:srgbClr val="455D43"/>
                </a:solidFill>
              </a:rPr>
              <a:t>– </a:t>
            </a:r>
            <a:r>
              <a:rPr lang="uk-UA" sz="2800" b="1" dirty="0">
                <a:solidFill>
                  <a:srgbClr val="455D43"/>
                </a:solidFill>
              </a:rPr>
              <a:t>м</a:t>
            </a:r>
            <a:r>
              <a:rPr lang="ru-RU" sz="2800" b="1" i="0" u="none" strike="noStrike" baseline="0" dirty="0" err="1">
                <a:solidFill>
                  <a:srgbClr val="455D43"/>
                </a:solidFill>
              </a:rPr>
              <a:t>ожливості</a:t>
            </a:r>
            <a:r>
              <a:rPr lang="ru-RU" sz="2800" b="1" i="0" u="none" strike="noStrike" baseline="0" dirty="0">
                <a:solidFill>
                  <a:srgbClr val="455D43"/>
                </a:solidFill>
              </a:rPr>
              <a:t> для </a:t>
            </a:r>
            <a:r>
              <a:rPr lang="ru-RU" sz="2800" b="1" i="0" u="none" strike="noStrike" baseline="0" dirty="0" err="1">
                <a:solidFill>
                  <a:srgbClr val="455D43"/>
                </a:solidFill>
              </a:rPr>
              <a:t>України</a:t>
            </a:r>
            <a:endParaRPr lang="en-US" sz="2800" b="1" dirty="0">
              <a:solidFill>
                <a:srgbClr val="455D43"/>
              </a:solidFill>
            </a:endParaRPr>
          </a:p>
        </p:txBody>
      </p:sp>
      <p:pic>
        <p:nvPicPr>
          <p:cNvPr id="1026" name="Picture 2" descr="Green Deal&quot; establishes the circular economy as a key priority for the EU |  Furn 360">
            <a:extLst>
              <a:ext uri="{FF2B5EF4-FFF2-40B4-BE49-F238E27FC236}">
                <a16:creationId xmlns:a16="http://schemas.microsoft.com/office/drawing/2014/main" id="{D04D5F27-321F-407E-BE29-DBEA82AD1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831" y="508244"/>
            <a:ext cx="4087052" cy="16712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Флаг Украины купить в Киеве, Запорожье, Днепре, Одессе, Харькове |  Интернет-магазин ProStil">
            <a:extLst>
              <a:ext uri="{FF2B5EF4-FFF2-40B4-BE49-F238E27FC236}">
                <a16:creationId xmlns:a16="http://schemas.microsoft.com/office/drawing/2014/main" id="{D156673D-25D0-4DB5-9B8B-F03C9F10A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307" y="508244"/>
            <a:ext cx="2542721" cy="166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585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1F274C-0175-40DD-AF84-C24942F0F2C1}"/>
              </a:ext>
            </a:extLst>
          </p:cNvPr>
          <p:cNvSpPr txBox="1"/>
          <p:nvPr/>
        </p:nvSpPr>
        <p:spPr>
          <a:xfrm>
            <a:off x="557332" y="2379438"/>
            <a:ext cx="11218551" cy="3785652"/>
          </a:xfrm>
          <a:prstGeom prst="rect">
            <a:avLst/>
          </a:prstGeom>
          <a:noFill/>
        </p:spPr>
        <p:txBody>
          <a:bodyPr wrap="square">
            <a:spAutoFit/>
          </a:bodyPr>
          <a:lstStyle/>
          <a:p>
            <a:pPr algn="just"/>
            <a:r>
              <a:rPr lang="uk-UA" sz="2400" b="0" i="0" u="none" strike="noStrike" baseline="0" dirty="0">
                <a:solidFill>
                  <a:srgbClr val="211D1E"/>
                </a:solidFill>
              </a:rPr>
              <a:t> </a:t>
            </a:r>
          </a:p>
          <a:p>
            <a:pPr algn="just"/>
            <a:r>
              <a:rPr lang="uk-UA" sz="2400" b="0" i="0" u="none" strike="noStrike" baseline="0" dirty="0">
                <a:solidFill>
                  <a:srgbClr val="211D1E"/>
                </a:solidFill>
              </a:rPr>
              <a:t>Очікувані обмеження щодо </a:t>
            </a:r>
            <a:r>
              <a:rPr lang="uk-UA" sz="2400" b="1" i="0" u="none" strike="noStrike" baseline="0" dirty="0">
                <a:solidFill>
                  <a:srgbClr val="211D1E"/>
                </a:solidFill>
              </a:rPr>
              <a:t>екологічних характеристик товарів та послуг</a:t>
            </a:r>
            <a:r>
              <a:rPr lang="uk-UA" sz="2400" b="0" i="0" u="none" strike="noStrike" baseline="0" dirty="0">
                <a:solidFill>
                  <a:srgbClr val="211D1E"/>
                </a:solidFill>
              </a:rPr>
              <a:t>, які розміщуються на ринку ЄС, можуть створити нові ніші для українських виробників за рахунок витіснення імпорту до ЄС з інших країн. </a:t>
            </a:r>
          </a:p>
          <a:p>
            <a:pPr algn="just"/>
            <a:endParaRPr lang="uk-UA" sz="2400" dirty="0">
              <a:solidFill>
                <a:srgbClr val="211D1E"/>
              </a:solidFill>
            </a:endParaRPr>
          </a:p>
          <a:p>
            <a:pPr algn="just"/>
            <a:r>
              <a:rPr lang="uk-UA" sz="2400" b="0" i="0" u="none" strike="noStrike" baseline="0" dirty="0">
                <a:solidFill>
                  <a:srgbClr val="211D1E"/>
                </a:solidFill>
              </a:rPr>
              <a:t>Зрозуміло, для того, щоб скористатись такими нішами, українським виробникам треба забезпечити і підтвердити відповідність  екологічним стандартам (стандартам екологічного маркування), зокрема при створенні нових виробництв, а державі забезпечити їх максимальну підтримку (зокрема інформаційно-аналітичну, через зелені публічні закупівлі, фінансові інструменти – особливо для МСП). </a:t>
            </a:r>
            <a:endParaRPr lang="uk-UA" sz="24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49024C9-0F56-476D-A448-917822005D00}"/>
              </a:ext>
            </a:extLst>
          </p:cNvPr>
          <p:cNvSpPr txBox="1"/>
          <p:nvPr/>
        </p:nvSpPr>
        <p:spPr>
          <a:xfrm>
            <a:off x="557332" y="646781"/>
            <a:ext cx="4350573" cy="1384995"/>
          </a:xfrm>
          <a:prstGeom prst="rect">
            <a:avLst/>
          </a:prstGeom>
          <a:noFill/>
        </p:spPr>
        <p:txBody>
          <a:bodyPr wrap="square" rtlCol="0">
            <a:spAutoFit/>
          </a:bodyPr>
          <a:lstStyle/>
          <a:p>
            <a:r>
              <a:rPr lang="ru-RU" sz="2800" b="1" dirty="0" err="1">
                <a:solidFill>
                  <a:srgbClr val="455D43"/>
                </a:solidFill>
              </a:rPr>
              <a:t>Ц</a:t>
            </a:r>
            <a:r>
              <a:rPr lang="ru-RU" sz="2800" b="1" i="0" u="none" strike="noStrike" baseline="0" dirty="0" err="1">
                <a:solidFill>
                  <a:srgbClr val="455D43"/>
                </a:solidFill>
              </a:rPr>
              <a:t>иркулярна</a:t>
            </a:r>
            <a:r>
              <a:rPr lang="ru-RU" sz="2800" b="1" i="0" u="none" strike="noStrike" baseline="0" dirty="0">
                <a:solidFill>
                  <a:srgbClr val="455D43"/>
                </a:solidFill>
              </a:rPr>
              <a:t> </a:t>
            </a:r>
            <a:r>
              <a:rPr lang="ru-RU" sz="2800" b="1" i="0" u="none" strike="noStrike" baseline="0" dirty="0" err="1">
                <a:solidFill>
                  <a:srgbClr val="455D43"/>
                </a:solidFill>
              </a:rPr>
              <a:t>економіка</a:t>
            </a:r>
            <a:r>
              <a:rPr lang="ru-RU" sz="2800" b="1" i="0" u="none" strike="noStrike" baseline="0" dirty="0">
                <a:solidFill>
                  <a:srgbClr val="455D43"/>
                </a:solidFill>
              </a:rPr>
              <a:t> в </a:t>
            </a:r>
            <a:r>
              <a:rPr lang="ru-RU" sz="2800" b="1" i="0" u="none" strike="noStrike" baseline="0" dirty="0" err="1">
                <a:solidFill>
                  <a:srgbClr val="455D43"/>
                </a:solidFill>
              </a:rPr>
              <a:t>контексті</a:t>
            </a:r>
            <a:r>
              <a:rPr lang="ru-RU" sz="2800" b="1" i="0" u="none" strike="noStrike" baseline="0" dirty="0">
                <a:solidFill>
                  <a:srgbClr val="455D43"/>
                </a:solidFill>
              </a:rPr>
              <a:t> </a:t>
            </a:r>
            <a:r>
              <a:rPr lang="uk-UA" sz="2800" b="1" i="0" u="none" strike="noStrike" baseline="0" dirty="0">
                <a:solidFill>
                  <a:srgbClr val="455D43"/>
                </a:solidFill>
              </a:rPr>
              <a:t>інтеграції з ЄС </a:t>
            </a:r>
            <a:r>
              <a:rPr lang="en-US" sz="2800" b="1" dirty="0">
                <a:solidFill>
                  <a:srgbClr val="455D43"/>
                </a:solidFill>
              </a:rPr>
              <a:t>– </a:t>
            </a:r>
            <a:r>
              <a:rPr lang="uk-UA" sz="2800" b="1" dirty="0">
                <a:solidFill>
                  <a:srgbClr val="455D43"/>
                </a:solidFill>
              </a:rPr>
              <a:t>м</a:t>
            </a:r>
            <a:r>
              <a:rPr lang="ru-RU" sz="2800" b="1" i="0" u="none" strike="noStrike" baseline="0" dirty="0" err="1">
                <a:solidFill>
                  <a:srgbClr val="455D43"/>
                </a:solidFill>
              </a:rPr>
              <a:t>ожливості</a:t>
            </a:r>
            <a:r>
              <a:rPr lang="ru-RU" sz="2800" b="1" i="0" u="none" strike="noStrike" baseline="0" dirty="0">
                <a:solidFill>
                  <a:srgbClr val="455D43"/>
                </a:solidFill>
              </a:rPr>
              <a:t> для </a:t>
            </a:r>
            <a:r>
              <a:rPr lang="ru-RU" sz="2800" b="1" i="0" u="none" strike="noStrike" baseline="0" dirty="0" err="1">
                <a:solidFill>
                  <a:srgbClr val="455D43"/>
                </a:solidFill>
              </a:rPr>
              <a:t>України</a:t>
            </a:r>
            <a:endParaRPr lang="en-US" sz="2800" b="1" dirty="0">
              <a:solidFill>
                <a:srgbClr val="455D43"/>
              </a:solidFill>
            </a:endParaRPr>
          </a:p>
        </p:txBody>
      </p:sp>
      <p:pic>
        <p:nvPicPr>
          <p:cNvPr id="1026" name="Picture 2" descr="Green Deal&quot; establishes the circular economy as a key priority for the EU |  Furn 360">
            <a:extLst>
              <a:ext uri="{FF2B5EF4-FFF2-40B4-BE49-F238E27FC236}">
                <a16:creationId xmlns:a16="http://schemas.microsoft.com/office/drawing/2014/main" id="{D04D5F27-321F-407E-BE29-DBEA82AD1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831" y="508244"/>
            <a:ext cx="4087052" cy="16712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Флаг Украины купить в Киеве, Запорожье, Днепре, Одессе, Харькове |  Интернет-магазин ProStil">
            <a:extLst>
              <a:ext uri="{FF2B5EF4-FFF2-40B4-BE49-F238E27FC236}">
                <a16:creationId xmlns:a16="http://schemas.microsoft.com/office/drawing/2014/main" id="{D156673D-25D0-4DB5-9B8B-F03C9F10A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307" y="508244"/>
            <a:ext cx="2542721" cy="166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88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
            <a:ext cx="12192000" cy="892152"/>
          </a:xfrm>
          <a:prstGeom prst="rect">
            <a:avLst/>
          </a:prstGeom>
          <a:solidFill>
            <a:srgbClr val="6AA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667"/>
          </a:p>
        </p:txBody>
      </p:sp>
      <p:sp>
        <p:nvSpPr>
          <p:cNvPr id="5" name="Заголовок 1"/>
          <p:cNvSpPr>
            <a:spLocks noGrp="1"/>
          </p:cNvSpPr>
          <p:nvPr>
            <p:ph type="title"/>
          </p:nvPr>
        </p:nvSpPr>
        <p:spPr>
          <a:xfrm>
            <a:off x="609600" y="164637"/>
            <a:ext cx="10972800" cy="576064"/>
          </a:xfrm>
        </p:spPr>
        <p:txBody>
          <a:bodyPr>
            <a:normAutofit/>
          </a:bodyPr>
          <a:lstStyle/>
          <a:p>
            <a:pPr algn="ctr"/>
            <a:r>
              <a:rPr lang="uk-UA" sz="2667" b="1" dirty="0">
                <a:solidFill>
                  <a:schemeClr val="bg1"/>
                </a:solidFill>
                <a:latin typeface="Tahoma" panose="020B0604030504040204" pitchFamily="34" charset="0"/>
                <a:ea typeface="Tahoma" panose="020B0604030504040204" pitchFamily="34" charset="0"/>
                <a:cs typeface="Tahoma" panose="020B0604030504040204" pitchFamily="34" charset="0"/>
              </a:rPr>
              <a:t>Визначення зелених робочих місць</a:t>
            </a:r>
            <a:endParaRPr lang="uk-UA" sz="2667"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5131596" y="967085"/>
            <a:ext cx="7060405" cy="589091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12" name="Прямоугольник 11"/>
          <p:cNvSpPr/>
          <p:nvPr/>
        </p:nvSpPr>
        <p:spPr>
          <a:xfrm>
            <a:off x="0" y="6797042"/>
            <a:ext cx="12192000"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3" name="Прямоугольник 12"/>
          <p:cNvSpPr/>
          <p:nvPr/>
        </p:nvSpPr>
        <p:spPr>
          <a:xfrm rot="16200000">
            <a:off x="11677977" y="453057"/>
            <a:ext cx="967088"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4" name="Прямоугольник 13"/>
          <p:cNvSpPr/>
          <p:nvPr/>
        </p:nvSpPr>
        <p:spPr>
          <a:xfrm rot="10800000">
            <a:off x="11224915" y="1"/>
            <a:ext cx="967088"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5" name="Прямоугольник 14"/>
          <p:cNvSpPr/>
          <p:nvPr/>
        </p:nvSpPr>
        <p:spPr>
          <a:xfrm rot="16200000">
            <a:off x="-463163" y="6343977"/>
            <a:ext cx="967088"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1" name="TextBox 10">
            <a:extLst>
              <a:ext uri="{FF2B5EF4-FFF2-40B4-BE49-F238E27FC236}">
                <a16:creationId xmlns:a16="http://schemas.microsoft.com/office/drawing/2014/main" id="{82D1160E-07A9-43D7-90AC-45FF6C2855FE}"/>
              </a:ext>
            </a:extLst>
          </p:cNvPr>
          <p:cNvSpPr txBox="1"/>
          <p:nvPr/>
        </p:nvSpPr>
        <p:spPr>
          <a:xfrm>
            <a:off x="5365337" y="967081"/>
            <a:ext cx="6582823" cy="5816977"/>
          </a:xfrm>
          <a:prstGeom prst="rect">
            <a:avLst/>
          </a:prstGeom>
          <a:noFill/>
        </p:spPr>
        <p:txBody>
          <a:bodyPr wrap="square" rtlCol="0">
            <a:spAutoFit/>
          </a:bodyPr>
          <a:lstStyle/>
          <a:p>
            <a:r>
              <a:rPr lang="uk-UA" sz="2000" b="1" dirty="0">
                <a:solidFill>
                  <a:srgbClr val="6AA053"/>
                </a:solidFill>
                <a:latin typeface="Tahoma" panose="020B0604030504040204" pitchFamily="34" charset="0"/>
                <a:ea typeface="Tahoma" panose="020B0604030504040204" pitchFamily="34" charset="0"/>
                <a:cs typeface="Tahoma" panose="020B0604030504040204" pitchFamily="34" charset="0"/>
              </a:rPr>
              <a:t>Що таке зелені робочі місця?</a:t>
            </a:r>
          </a:p>
          <a:p>
            <a:endParaRPr lang="uk-UA" sz="1600" dirty="0">
              <a:latin typeface="Tahoma" panose="020B0604030504040204" pitchFamily="34" charset="0"/>
              <a:ea typeface="Tahoma" panose="020B0604030504040204" pitchFamily="34" charset="0"/>
              <a:cs typeface="Tahoma" panose="020B0604030504040204" pitchFamily="34" charset="0"/>
            </a:endParaRPr>
          </a:p>
          <a:p>
            <a:pPr marL="474121" indent="-351358" algn="just">
              <a:buBlip>
                <a:blip r:embed="rId3"/>
              </a:buBlip>
            </a:pPr>
            <a:r>
              <a:rPr lang="uk-UA" sz="1600" b="1" dirty="0">
                <a:latin typeface="Tahoma" panose="020B0604030504040204" pitchFamily="34" charset="0"/>
                <a:ea typeface="Tahoma" panose="020B0604030504040204" pitchFamily="34" charset="0"/>
                <a:cs typeface="Tahoma" panose="020B0604030504040204" pitchFamily="34" charset="0"/>
              </a:rPr>
              <a:t>Міжнародна організація праці (МОП): </a:t>
            </a:r>
            <a:r>
              <a:rPr lang="uk-UA" sz="1600" dirty="0">
                <a:latin typeface="Tahoma" panose="020B0604030504040204" pitchFamily="34" charset="0"/>
                <a:ea typeface="Tahoma" panose="020B0604030504040204" pitchFamily="34" charset="0"/>
                <a:cs typeface="Tahoma" panose="020B0604030504040204" pitchFamily="34" charset="0"/>
              </a:rPr>
              <a:t>визначає зелені робочі місця як гідні робочі місця, що сприяють збереженню або відновленню навколишнього середовища, зменшенню впливу на довкілля та підвищенню енергоефективності та ефективності використання ресурсів.</a:t>
            </a:r>
          </a:p>
          <a:p>
            <a:pPr marL="122763" algn="just"/>
            <a:endParaRPr lang="uk-UA" sz="1600" dirty="0">
              <a:latin typeface="Tahoma" panose="020B0604030504040204" pitchFamily="34" charset="0"/>
              <a:ea typeface="Tahoma" panose="020B0604030504040204" pitchFamily="34" charset="0"/>
              <a:cs typeface="Tahoma" panose="020B0604030504040204" pitchFamily="34" charset="0"/>
            </a:endParaRPr>
          </a:p>
          <a:p>
            <a:pPr marL="474121" indent="-351358" algn="just">
              <a:buBlip>
                <a:blip r:embed="rId3"/>
              </a:buBlip>
            </a:pPr>
            <a:r>
              <a:rPr lang="uk-UA" sz="1600" b="1" dirty="0">
                <a:latin typeface="Tahoma" panose="020B0604030504040204" pitchFamily="34" charset="0"/>
                <a:ea typeface="Tahoma" panose="020B0604030504040204" pitchFamily="34" charset="0"/>
                <a:cs typeface="Tahoma" panose="020B0604030504040204" pitchFamily="34" charset="0"/>
              </a:rPr>
              <a:t>Звіт «Зелені робочі місця: на шляху до гідної праці у сталому світі з низьким рівнем викидів вуглецю»: </a:t>
            </a:r>
            <a:r>
              <a:rPr lang="uk-UA" sz="1600" dirty="0">
                <a:latin typeface="Tahoma" panose="020B0604030504040204" pitchFamily="34" charset="0"/>
                <a:ea typeface="Tahoma" panose="020B0604030504040204" pitchFamily="34" charset="0"/>
                <a:cs typeface="Tahoma" panose="020B0604030504040204" pitchFamily="34" charset="0"/>
              </a:rPr>
              <a:t>робота в сільському господарстві, промисловості, сфері послуг та адмініструванні, яка сприяє збереженню або відновленню довкілля. </a:t>
            </a:r>
          </a:p>
          <a:p>
            <a:pPr marL="474121" indent="-351358" algn="just">
              <a:buBlip>
                <a:blip r:embed="rId3"/>
              </a:buBlip>
            </a:pPr>
            <a:endParaRPr lang="uk-UA" sz="1600" dirty="0">
              <a:latin typeface="Tahoma" panose="020B0604030504040204" pitchFamily="34" charset="0"/>
              <a:ea typeface="Tahoma" panose="020B0604030504040204" pitchFamily="34" charset="0"/>
              <a:cs typeface="Tahoma" panose="020B0604030504040204" pitchFamily="34" charset="0"/>
            </a:endParaRPr>
          </a:p>
          <a:p>
            <a:pPr marL="474121" indent="-351358" algn="just">
              <a:buBlip>
                <a:blip r:embed="rId3"/>
              </a:buBlip>
            </a:pPr>
            <a:r>
              <a:rPr lang="uk-UA" sz="1600" dirty="0">
                <a:latin typeface="Tahoma" panose="020B0604030504040204" pitchFamily="34" charset="0"/>
                <a:ea typeface="Tahoma" panose="020B0604030504040204" pitchFamily="34" charset="0"/>
                <a:cs typeface="Tahoma" panose="020B0604030504040204" pitchFamily="34" charset="0"/>
              </a:rPr>
              <a:t>Зелені робочі місця можуть бути створені в різних секторах економіки на підприємствах які впроваджують </a:t>
            </a:r>
            <a:r>
              <a:rPr lang="uk-UA" sz="1600" dirty="0" err="1">
                <a:latin typeface="Tahoma" panose="020B0604030504040204" pitchFamily="34" charset="0"/>
                <a:ea typeface="Tahoma" panose="020B0604030504040204" pitchFamily="34" charset="0"/>
                <a:cs typeface="Tahoma" panose="020B0604030504040204" pitchFamily="34" charset="0"/>
              </a:rPr>
              <a:t>енерго</a:t>
            </a:r>
            <a:r>
              <a:rPr lang="uk-UA" sz="1600" dirty="0">
                <a:latin typeface="Tahoma" panose="020B0604030504040204" pitchFamily="34" charset="0"/>
                <a:ea typeface="Tahoma" panose="020B0604030504040204" pitchFamily="34" charset="0"/>
                <a:cs typeface="Tahoma" panose="020B0604030504040204" pitchFamily="34" charset="0"/>
              </a:rPr>
              <a:t>-            і ресурсоефективні технології, що дозволяють </a:t>
            </a:r>
            <a:r>
              <a:rPr lang="uk-UA" sz="1600" dirty="0" err="1">
                <a:latin typeface="Tahoma" panose="020B0604030504040204" pitchFamily="34" charset="0"/>
                <a:ea typeface="Tahoma" panose="020B0604030504040204" pitchFamily="34" charset="0"/>
                <a:cs typeface="Tahoma" panose="020B0604030504040204" pitchFamily="34" charset="0"/>
              </a:rPr>
              <a:t>декарбонізувати</a:t>
            </a:r>
            <a:r>
              <a:rPr lang="uk-UA" sz="1600" dirty="0">
                <a:latin typeface="Tahoma" panose="020B0604030504040204" pitchFamily="34" charset="0"/>
                <a:ea typeface="Tahoma" panose="020B0604030504040204" pitchFamily="34" charset="0"/>
                <a:cs typeface="Tahoma" panose="020B0604030504040204" pitchFamily="34" charset="0"/>
              </a:rPr>
              <a:t> економіку, мінімізувати або взагалі уникнути утворення відходів, захищати та відновлювати екосистеми та біорізноманіття.</a:t>
            </a:r>
          </a:p>
          <a:p>
            <a:pPr marL="122763" algn="just"/>
            <a:endParaRPr lang="uk-UA" sz="1600" dirty="0">
              <a:latin typeface="Tahoma" panose="020B0604030504040204" pitchFamily="34" charset="0"/>
              <a:ea typeface="Tahoma" panose="020B0604030504040204" pitchFamily="34" charset="0"/>
              <a:cs typeface="Tahoma" panose="020B0604030504040204" pitchFamily="34" charset="0"/>
            </a:endParaRPr>
          </a:p>
          <a:p>
            <a:pPr marL="474121" indent="-351358" algn="just">
              <a:buBlip>
                <a:blip r:embed="rId3"/>
              </a:buBlip>
            </a:pPr>
            <a:r>
              <a:rPr lang="uk-UA" sz="1600" dirty="0">
                <a:latin typeface="Tahoma" panose="020B0604030504040204" pitchFamily="34" charset="0"/>
                <a:ea typeface="Tahoma" panose="020B0604030504040204" pitchFamily="34" charset="0"/>
                <a:cs typeface="Tahoma" panose="020B0604030504040204" pitchFamily="34" charset="0"/>
              </a:rPr>
              <a:t>Гідна оплата праці, за даними МОП, є важливим компонентом зелених робочих місць.</a:t>
            </a:r>
          </a:p>
        </p:txBody>
      </p:sp>
      <p:pic>
        <p:nvPicPr>
          <p:cNvPr id="6" name="Рисунок 5">
            <a:extLst>
              <a:ext uri="{FF2B5EF4-FFF2-40B4-BE49-F238E27FC236}">
                <a16:creationId xmlns:a16="http://schemas.microsoft.com/office/drawing/2014/main" id="{A4619394-3E1B-4080-903A-AA0B11617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230" y="1070761"/>
            <a:ext cx="4521997" cy="5547672"/>
          </a:xfrm>
          <a:prstGeom prst="rect">
            <a:avLst/>
          </a:prstGeom>
        </p:spPr>
      </p:pic>
    </p:spTree>
    <p:extLst>
      <p:ext uri="{BB962C8B-B14F-4D97-AF65-F5344CB8AC3E}">
        <p14:creationId xmlns:p14="http://schemas.microsoft.com/office/powerpoint/2010/main" val="267529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9"/>
            <a:ext cx="12192000" cy="967095"/>
          </a:xfrm>
          <a:prstGeom prst="rect">
            <a:avLst/>
          </a:prstGeom>
          <a:solidFill>
            <a:srgbClr val="6AA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667"/>
          </a:p>
        </p:txBody>
      </p:sp>
      <p:sp>
        <p:nvSpPr>
          <p:cNvPr id="5" name="Заголовок 1"/>
          <p:cNvSpPr txBox="1">
            <a:spLocks/>
          </p:cNvSpPr>
          <p:nvPr/>
        </p:nvSpPr>
        <p:spPr>
          <a:xfrm>
            <a:off x="609600" y="164637"/>
            <a:ext cx="10972800" cy="576064"/>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667" b="1" dirty="0" err="1">
                <a:solidFill>
                  <a:schemeClr val="bg1"/>
                </a:solidFill>
                <a:latin typeface="Tahoma" panose="020B0604030504040204" pitchFamily="34" charset="0"/>
                <a:ea typeface="Tahoma" panose="020B0604030504040204" pitchFamily="34" charset="0"/>
                <a:cs typeface="Tahoma" panose="020B0604030504040204" pitchFamily="34" charset="0"/>
              </a:rPr>
              <a:t>Зелені</a:t>
            </a:r>
            <a:r>
              <a:rPr lang="ru-RU" sz="2667"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ru-RU" sz="2667" b="1" dirty="0" err="1">
                <a:solidFill>
                  <a:schemeClr val="bg1"/>
                </a:solidFill>
                <a:latin typeface="Tahoma" panose="020B0604030504040204" pitchFamily="34" charset="0"/>
                <a:ea typeface="Tahoma" panose="020B0604030504040204" pitchFamily="34" charset="0"/>
                <a:cs typeface="Tahoma" panose="020B0604030504040204" pitchFamily="34" charset="0"/>
              </a:rPr>
              <a:t>робочі</a:t>
            </a:r>
            <a:r>
              <a:rPr lang="ru-RU" sz="2667"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ru-RU" sz="2667" b="1" dirty="0" err="1">
                <a:solidFill>
                  <a:schemeClr val="bg1"/>
                </a:solidFill>
                <a:latin typeface="Tahoma" panose="020B0604030504040204" pitchFamily="34" charset="0"/>
                <a:ea typeface="Tahoma" panose="020B0604030504040204" pitchFamily="34" charset="0"/>
                <a:cs typeface="Tahoma" panose="020B0604030504040204" pitchFamily="34" charset="0"/>
              </a:rPr>
              <a:t>місця</a:t>
            </a:r>
            <a:r>
              <a:rPr lang="ru-RU" sz="2667" b="1" dirty="0">
                <a:solidFill>
                  <a:schemeClr val="bg1"/>
                </a:solidFill>
                <a:latin typeface="Tahoma" panose="020B0604030504040204" pitchFamily="34" charset="0"/>
                <a:ea typeface="Tahoma" panose="020B0604030504040204" pitchFamily="34" charset="0"/>
                <a:cs typeface="Tahoma" panose="020B0604030504040204" pitchFamily="34" charset="0"/>
              </a:rPr>
              <a:t> - </a:t>
            </a:r>
            <a:r>
              <a:rPr lang="ru-RU" sz="2667" b="1" dirty="0" err="1">
                <a:solidFill>
                  <a:schemeClr val="bg1"/>
                </a:solidFill>
                <a:latin typeface="Tahoma" panose="020B0604030504040204" pitchFamily="34" charset="0"/>
                <a:ea typeface="Tahoma" panose="020B0604030504040204" pitchFamily="34" charset="0"/>
                <a:cs typeface="Tahoma" panose="020B0604030504040204" pitchFamily="34" charset="0"/>
              </a:rPr>
              <a:t>таксономія</a:t>
            </a:r>
            <a:r>
              <a:rPr lang="ru-RU" sz="2667" b="1" dirty="0">
                <a:solidFill>
                  <a:schemeClr val="bg1"/>
                </a:solidFill>
                <a:latin typeface="Tahoma" panose="020B0604030504040204" pitchFamily="34" charset="0"/>
                <a:ea typeface="Tahoma" panose="020B0604030504040204" pitchFamily="34" charset="0"/>
                <a:cs typeface="Tahoma" panose="020B0604030504040204" pitchFamily="34" charset="0"/>
              </a:rPr>
              <a:t> для України</a:t>
            </a:r>
            <a:endParaRPr lang="ru-RU" sz="2667"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Прямоугольник 9"/>
          <p:cNvSpPr/>
          <p:nvPr/>
        </p:nvSpPr>
        <p:spPr>
          <a:xfrm>
            <a:off x="-10099" y="6797042"/>
            <a:ext cx="12202099"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1" name="Прямоугольник 10"/>
          <p:cNvSpPr/>
          <p:nvPr/>
        </p:nvSpPr>
        <p:spPr>
          <a:xfrm rot="16200000">
            <a:off x="11677977" y="453057"/>
            <a:ext cx="967088"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2" name="Прямоугольник 11"/>
          <p:cNvSpPr/>
          <p:nvPr/>
        </p:nvSpPr>
        <p:spPr>
          <a:xfrm rot="10800000">
            <a:off x="11224915" y="1"/>
            <a:ext cx="967088"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3" name="Прямоугольник 12"/>
          <p:cNvSpPr/>
          <p:nvPr/>
        </p:nvSpPr>
        <p:spPr>
          <a:xfrm rot="16200000">
            <a:off x="-466696" y="6343977"/>
            <a:ext cx="967088"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3" name="Рисунок 2">
            <a:extLst>
              <a:ext uri="{FF2B5EF4-FFF2-40B4-BE49-F238E27FC236}">
                <a16:creationId xmlns:a16="http://schemas.microsoft.com/office/drawing/2014/main" id="{ACB2EF05-D6C6-4354-9381-BE4AA63BD1A5}"/>
              </a:ext>
            </a:extLst>
          </p:cNvPr>
          <p:cNvPicPr>
            <a:picLocks noChangeAspect="1"/>
          </p:cNvPicPr>
          <p:nvPr/>
        </p:nvPicPr>
        <p:blipFill>
          <a:blip r:embed="rId3"/>
          <a:stretch>
            <a:fillRect/>
          </a:stretch>
        </p:blipFill>
        <p:spPr>
          <a:xfrm>
            <a:off x="5900654" y="1190873"/>
            <a:ext cx="4053692" cy="5438810"/>
          </a:xfrm>
          <a:prstGeom prst="rect">
            <a:avLst/>
          </a:prstGeom>
          <a:ln>
            <a:noFill/>
          </a:ln>
          <a:effectLst>
            <a:outerShdw blurRad="292100" dist="139700" dir="2700000" algn="tl" rotWithShape="0">
              <a:srgbClr val="333333">
                <a:alpha val="65000"/>
              </a:srgbClr>
            </a:outerShdw>
          </a:effectLst>
        </p:spPr>
      </p:pic>
      <p:pic>
        <p:nvPicPr>
          <p:cNvPr id="8" name="Рисунок 7">
            <a:extLst>
              <a:ext uri="{FF2B5EF4-FFF2-40B4-BE49-F238E27FC236}">
                <a16:creationId xmlns:a16="http://schemas.microsoft.com/office/drawing/2014/main" id="{6AAC2943-3429-4C09-B07E-EAA6AEECE274}"/>
              </a:ext>
            </a:extLst>
          </p:cNvPr>
          <p:cNvPicPr>
            <a:picLocks noChangeAspect="1"/>
          </p:cNvPicPr>
          <p:nvPr/>
        </p:nvPicPr>
        <p:blipFill>
          <a:blip r:embed="rId4"/>
          <a:stretch>
            <a:fillRect/>
          </a:stretch>
        </p:blipFill>
        <p:spPr>
          <a:xfrm>
            <a:off x="1432958" y="1192355"/>
            <a:ext cx="3843628" cy="5437328"/>
          </a:xfrm>
          <a:prstGeom prst="rect">
            <a:avLst/>
          </a:prstGeom>
          <a:ln>
            <a:noFill/>
          </a:ln>
          <a:effectLst>
            <a:outerShdw blurRad="292100" dist="139700" dir="2700000" algn="tl" rotWithShape="0">
              <a:srgbClr val="333333">
                <a:alpha val="65000"/>
              </a:srgbClr>
            </a:outerShdw>
          </a:effectLst>
        </p:spPr>
      </p:pic>
      <p:pic>
        <p:nvPicPr>
          <p:cNvPr id="14" name="Рисунок 13">
            <a:extLst>
              <a:ext uri="{FF2B5EF4-FFF2-40B4-BE49-F238E27FC236}">
                <a16:creationId xmlns:a16="http://schemas.microsoft.com/office/drawing/2014/main" id="{35E4188D-89A5-45F5-B08A-3DB56E2C3724}"/>
              </a:ext>
            </a:extLst>
          </p:cNvPr>
          <p:cNvPicPr>
            <a:picLocks noChangeAspect="1"/>
          </p:cNvPicPr>
          <p:nvPr/>
        </p:nvPicPr>
        <p:blipFill>
          <a:blip r:embed="rId5"/>
          <a:stretch>
            <a:fillRect/>
          </a:stretch>
        </p:blipFill>
        <p:spPr>
          <a:xfrm>
            <a:off x="121925" y="-10"/>
            <a:ext cx="12070076" cy="6854158"/>
          </a:xfrm>
          <a:prstGeom prst="rect">
            <a:avLst/>
          </a:prstGeom>
        </p:spPr>
      </p:pic>
      <p:pic>
        <p:nvPicPr>
          <p:cNvPr id="16" name="Рисунок 15">
            <a:extLst>
              <a:ext uri="{FF2B5EF4-FFF2-40B4-BE49-F238E27FC236}">
                <a16:creationId xmlns:a16="http://schemas.microsoft.com/office/drawing/2014/main" id="{4B413A3E-0936-444E-B407-709720F23F44}"/>
              </a:ext>
            </a:extLst>
          </p:cNvPr>
          <p:cNvPicPr>
            <a:picLocks noChangeAspect="1"/>
          </p:cNvPicPr>
          <p:nvPr/>
        </p:nvPicPr>
        <p:blipFill>
          <a:blip r:embed="rId6"/>
          <a:stretch>
            <a:fillRect/>
          </a:stretch>
        </p:blipFill>
        <p:spPr>
          <a:xfrm>
            <a:off x="2312537" y="1592426"/>
            <a:ext cx="9205758" cy="5037257"/>
          </a:xfrm>
          <a:prstGeom prst="rect">
            <a:avLst/>
          </a:prstGeom>
        </p:spPr>
      </p:pic>
      <p:pic>
        <p:nvPicPr>
          <p:cNvPr id="18" name="Рисунок 17">
            <a:extLst>
              <a:ext uri="{FF2B5EF4-FFF2-40B4-BE49-F238E27FC236}">
                <a16:creationId xmlns:a16="http://schemas.microsoft.com/office/drawing/2014/main" id="{23C46220-3B32-43D1-BA46-C34B9C965CBB}"/>
              </a:ext>
            </a:extLst>
          </p:cNvPr>
          <p:cNvPicPr>
            <a:picLocks noChangeAspect="1"/>
          </p:cNvPicPr>
          <p:nvPr/>
        </p:nvPicPr>
        <p:blipFill>
          <a:blip r:embed="rId7"/>
          <a:stretch>
            <a:fillRect/>
          </a:stretch>
        </p:blipFill>
        <p:spPr>
          <a:xfrm>
            <a:off x="2237654" y="1417150"/>
            <a:ext cx="9693480" cy="5387807"/>
          </a:xfrm>
          <a:prstGeom prst="rect">
            <a:avLst/>
          </a:prstGeom>
        </p:spPr>
      </p:pic>
    </p:spTree>
    <p:extLst>
      <p:ext uri="{BB962C8B-B14F-4D97-AF65-F5344CB8AC3E}">
        <p14:creationId xmlns:p14="http://schemas.microsoft.com/office/powerpoint/2010/main" val="320714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967085"/>
          </a:xfrm>
          <a:prstGeom prst="rect">
            <a:avLst/>
          </a:prstGeom>
          <a:solidFill>
            <a:srgbClr val="6AA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667" dirty="0"/>
          </a:p>
        </p:txBody>
      </p:sp>
      <p:sp>
        <p:nvSpPr>
          <p:cNvPr id="5" name="Заголовок 1"/>
          <p:cNvSpPr>
            <a:spLocks noGrp="1"/>
          </p:cNvSpPr>
          <p:nvPr>
            <p:ph type="title"/>
          </p:nvPr>
        </p:nvSpPr>
        <p:spPr>
          <a:xfrm>
            <a:off x="609600" y="164637"/>
            <a:ext cx="10972800" cy="576064"/>
          </a:xfrm>
        </p:spPr>
        <p:txBody>
          <a:bodyPr>
            <a:normAutofit/>
          </a:bodyPr>
          <a:lstStyle/>
          <a:p>
            <a:pPr algn="ctr"/>
            <a:r>
              <a:rPr lang="uk-UA" sz="2800" b="1" dirty="0">
                <a:solidFill>
                  <a:schemeClr val="bg1"/>
                </a:solidFill>
                <a:latin typeface="Tahoma" panose="020B0604030504040204" pitchFamily="34" charset="0"/>
                <a:ea typeface="Tahoma" panose="020B0604030504040204" pitchFamily="34" charset="0"/>
                <a:cs typeface="Tahoma" panose="020B0604030504040204" pitchFamily="34" charset="0"/>
              </a:rPr>
              <a:t>Чому це важливо для України?</a:t>
            </a:r>
            <a:endParaRPr lang="ru-RU" sz="2667"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7152117" y="967085"/>
            <a:ext cx="5039883" cy="5890915"/>
          </a:xfrm>
          <a:prstGeom prst="rect">
            <a:avLst/>
          </a:prstGeom>
          <a:solidFill>
            <a:srgbClr val="F2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0" name="TextBox 9"/>
          <p:cNvSpPr txBox="1"/>
          <p:nvPr/>
        </p:nvSpPr>
        <p:spPr>
          <a:xfrm>
            <a:off x="7307035" y="979179"/>
            <a:ext cx="4540129" cy="5401479"/>
          </a:xfrm>
          <a:prstGeom prst="rect">
            <a:avLst/>
          </a:prstGeom>
          <a:noFill/>
        </p:spPr>
        <p:txBody>
          <a:bodyPr wrap="square" rtlCol="0">
            <a:spAutoFit/>
          </a:bodyPr>
          <a:lstStyle/>
          <a:p>
            <a:r>
              <a:rPr lang="uk-UA" sz="1500" b="1" dirty="0">
                <a:latin typeface="Tahoma" panose="020B0604030504040204" pitchFamily="34" charset="0"/>
                <a:ea typeface="Tahoma" panose="020B0604030504040204" pitchFamily="34" charset="0"/>
                <a:cs typeface="Tahoma" panose="020B0604030504040204" pitchFamily="34" charset="0"/>
              </a:rPr>
              <a:t>Післявоєнне відновлення вимагає інклюзивних, готових до майбутнього ринків праці:</a:t>
            </a:r>
          </a:p>
          <a:p>
            <a:endParaRPr lang="uk-UA" sz="1500" b="1" dirty="0">
              <a:latin typeface="Tahoma" panose="020B0604030504040204" pitchFamily="34" charset="0"/>
              <a:ea typeface="Tahoma" panose="020B0604030504040204" pitchFamily="34" charset="0"/>
              <a:cs typeface="Tahoma" panose="020B0604030504040204" pitchFamily="34" charset="0"/>
            </a:endParaRPr>
          </a:p>
          <a:p>
            <a:pPr marL="478355" indent="-361942" algn="just">
              <a:buBlip>
                <a:blip r:embed="rId3"/>
              </a:buBlip>
            </a:pPr>
            <a:r>
              <a:rPr lang="uk-UA" sz="1500" b="1" dirty="0">
                <a:latin typeface="Tahoma" panose="020B0604030504040204" pitchFamily="34" charset="0"/>
                <a:ea typeface="Tahoma" panose="020B0604030504040204" pitchFamily="34" charset="0"/>
                <a:cs typeface="Tahoma" panose="020B0604030504040204" pitchFamily="34" charset="0"/>
              </a:rPr>
              <a:t>7% Зростання ВВП</a:t>
            </a:r>
          </a:p>
          <a:p>
            <a:pPr marL="116413" algn="just"/>
            <a:endParaRPr lang="uk-UA" sz="1500" b="1" dirty="0">
              <a:latin typeface="Tahoma" panose="020B0604030504040204" pitchFamily="34" charset="0"/>
              <a:ea typeface="Tahoma" panose="020B0604030504040204" pitchFamily="34" charset="0"/>
              <a:cs typeface="Tahoma" panose="020B0604030504040204" pitchFamily="34" charset="0"/>
            </a:endParaRPr>
          </a:p>
          <a:p>
            <a:pPr marL="478355" indent="-361942" algn="just">
              <a:buBlip>
                <a:blip r:embed="rId3"/>
              </a:buBlip>
            </a:pPr>
            <a:r>
              <a:rPr lang="uk-UA" sz="1500" b="1" dirty="0">
                <a:latin typeface="Tahoma" panose="020B0604030504040204" pitchFamily="34" charset="0"/>
                <a:ea typeface="Tahoma" panose="020B0604030504040204" pitchFamily="34" charset="0"/>
                <a:cs typeface="Tahoma" panose="020B0604030504040204" pitchFamily="34" charset="0"/>
              </a:rPr>
              <a:t>Зелений сектор </a:t>
            </a:r>
            <a:r>
              <a:rPr lang="uk-UA" sz="1500" dirty="0">
                <a:latin typeface="Tahoma" panose="020B0604030504040204" pitchFamily="34" charset="0"/>
                <a:ea typeface="Tahoma" panose="020B0604030504040204" pitchFamily="34" charset="0"/>
                <a:cs typeface="Tahoma" panose="020B0604030504040204" pitchFamily="34" charset="0"/>
              </a:rPr>
              <a:t>має найвищій потенціал створення робочих місць у світі</a:t>
            </a:r>
          </a:p>
          <a:p>
            <a:pPr marL="116413" algn="just"/>
            <a:endParaRPr lang="uk-UA" sz="1500" dirty="0">
              <a:latin typeface="Tahoma" panose="020B0604030504040204" pitchFamily="34" charset="0"/>
              <a:ea typeface="Tahoma" panose="020B0604030504040204" pitchFamily="34" charset="0"/>
              <a:cs typeface="Tahoma" panose="020B0604030504040204" pitchFamily="34" charset="0"/>
            </a:endParaRPr>
          </a:p>
          <a:p>
            <a:pPr marL="478355" indent="-361942" algn="just">
              <a:buBlip>
                <a:blip r:embed="rId3"/>
              </a:buBlip>
            </a:pPr>
            <a:r>
              <a:rPr lang="uk-UA" sz="1500" b="1" dirty="0">
                <a:latin typeface="Tahoma" panose="020B0604030504040204" pitchFamily="34" charset="0"/>
                <a:ea typeface="Tahoma" panose="020B0604030504040204" pitchFamily="34" charset="0"/>
                <a:cs typeface="Tahoma" panose="020B0604030504040204" pitchFamily="34" charset="0"/>
              </a:rPr>
              <a:t>1 552 870 сьогодні </a:t>
            </a:r>
            <a:r>
              <a:rPr lang="uk-UA" sz="1500" dirty="0">
                <a:latin typeface="Tahoma" panose="020B0604030504040204" pitchFamily="34" charset="0"/>
                <a:ea typeface="Tahoma" panose="020B0604030504040204" pitchFamily="34" charset="0"/>
                <a:cs typeface="Tahoma" panose="020B0604030504040204" pitchFamily="34" charset="0"/>
              </a:rPr>
              <a:t>ветеранів війни та представники інших пільгових категорій, пов'язаних з обороною України, і понад </a:t>
            </a:r>
          </a:p>
          <a:p>
            <a:pPr marL="478355" indent="-361942" algn="just">
              <a:buBlip>
                <a:blip r:embed="rId3"/>
              </a:buBlip>
            </a:pPr>
            <a:r>
              <a:rPr lang="uk-UA" sz="1500" b="1" dirty="0">
                <a:latin typeface="Tahoma" panose="020B0604030504040204" pitchFamily="34" charset="0"/>
                <a:ea typeface="Tahoma" panose="020B0604030504040204" pitchFamily="34" charset="0"/>
                <a:cs typeface="Tahoma" panose="020B0604030504040204" pitchFamily="34" charset="0"/>
              </a:rPr>
              <a:t>5 мільйонів </a:t>
            </a:r>
            <a:r>
              <a:rPr lang="uk-UA" sz="1500" dirty="0">
                <a:latin typeface="Tahoma" panose="020B0604030504040204" pitchFamily="34" charset="0"/>
                <a:ea typeface="Tahoma" panose="020B0604030504040204" pitchFamily="34" charset="0"/>
                <a:cs typeface="Tahoma" panose="020B0604030504040204" pitchFamily="34" charset="0"/>
              </a:rPr>
              <a:t>ветеранів повернуться </a:t>
            </a:r>
          </a:p>
          <a:p>
            <a:pPr marL="116413" algn="just"/>
            <a:r>
              <a:rPr lang="uk-UA" sz="1500" dirty="0">
                <a:latin typeface="Tahoma" panose="020B0604030504040204" pitchFamily="34" charset="0"/>
                <a:ea typeface="Tahoma" panose="020B0604030504040204" pitchFamily="34" charset="0"/>
                <a:cs typeface="Tahoma" panose="020B0604030504040204" pitchFamily="34" charset="0"/>
              </a:rPr>
              <a:t>      до цивільного життя після війни</a:t>
            </a:r>
          </a:p>
          <a:p>
            <a:pPr marL="478355" indent="-361942">
              <a:buBlip>
                <a:blip r:embed="rId3"/>
              </a:buBlip>
            </a:pPr>
            <a:endParaRPr lang="uk-UA" sz="1500" dirty="0">
              <a:latin typeface="Tahoma" panose="020B0604030504040204" pitchFamily="34" charset="0"/>
              <a:ea typeface="Tahoma" panose="020B0604030504040204" pitchFamily="34" charset="0"/>
              <a:cs typeface="Tahoma" panose="020B0604030504040204" pitchFamily="34" charset="0"/>
            </a:endParaRPr>
          </a:p>
          <a:p>
            <a:pPr marL="478355" indent="-361942">
              <a:buBlip>
                <a:blip r:embed="rId3"/>
              </a:buBlip>
            </a:pPr>
            <a:r>
              <a:rPr lang="en-US" sz="1500" b="1" dirty="0">
                <a:latin typeface="Tahoma" panose="020B0604030504040204" pitchFamily="34" charset="0"/>
                <a:ea typeface="Tahoma" panose="020B0604030504040204" pitchFamily="34" charset="0"/>
                <a:cs typeface="Tahoma" panose="020B0604030504040204" pitchFamily="34" charset="0"/>
              </a:rPr>
              <a:t>5 643 360 </a:t>
            </a:r>
            <a:r>
              <a:rPr lang="ru-RU" sz="1500" b="1" dirty="0" err="1">
                <a:latin typeface="Tahoma" panose="020B0604030504040204" pitchFamily="34" charset="0"/>
                <a:ea typeface="Tahoma" panose="020B0604030504040204" pitchFamily="34" charset="0"/>
                <a:cs typeface="Tahoma" panose="020B0604030504040204" pitchFamily="34" charset="0"/>
              </a:rPr>
              <a:t>громадян</a:t>
            </a:r>
            <a:r>
              <a:rPr lang="ru-RU" sz="1500" b="1" dirty="0">
                <a:latin typeface="Tahoma" panose="020B0604030504040204" pitchFamily="34" charset="0"/>
                <a:ea typeface="Tahoma" panose="020B0604030504040204" pitchFamily="34" charset="0"/>
                <a:cs typeface="Tahoma" panose="020B0604030504040204" pitchFamily="34" charset="0"/>
              </a:rPr>
              <a:t> України </a:t>
            </a:r>
            <a:r>
              <a:rPr lang="ru-RU" sz="1500" dirty="0" err="1">
                <a:latin typeface="Tahoma" panose="020B0604030504040204" pitchFamily="34" charset="0"/>
                <a:ea typeface="Tahoma" panose="020B0604030504040204" pitchFamily="34" charset="0"/>
                <a:cs typeface="Tahoma" panose="020B0604030504040204" pitchFamily="34" charset="0"/>
              </a:rPr>
              <a:t>наразі</a:t>
            </a:r>
            <a:r>
              <a:rPr lang="ru-RU" sz="1500" dirty="0">
                <a:latin typeface="Tahoma" panose="020B0604030504040204" pitchFamily="34" charset="0"/>
                <a:ea typeface="Tahoma" panose="020B0604030504040204" pitchFamily="34" charset="0"/>
                <a:cs typeface="Tahoma" panose="020B0604030504040204" pitchFamily="34" charset="0"/>
              </a:rPr>
              <a:t> </a:t>
            </a:r>
            <a:r>
              <a:rPr lang="ru-RU" sz="1500" dirty="0" err="1">
                <a:latin typeface="Tahoma" panose="020B0604030504040204" pitchFamily="34" charset="0"/>
                <a:ea typeface="Tahoma" panose="020B0604030504040204" pitchFamily="34" charset="0"/>
                <a:cs typeface="Tahoma" panose="020B0604030504040204" pitchFamily="34" charset="0"/>
              </a:rPr>
              <a:t>перебувають</a:t>
            </a:r>
            <a:r>
              <a:rPr lang="ru-RU" sz="1500" dirty="0">
                <a:latin typeface="Tahoma" panose="020B0604030504040204" pitchFamily="34" charset="0"/>
                <a:ea typeface="Tahoma" panose="020B0604030504040204" pitchFamily="34" charset="0"/>
                <a:cs typeface="Tahoma" panose="020B0604030504040204" pitchFamily="34" charset="0"/>
              </a:rPr>
              <a:t> за межами України та </a:t>
            </a:r>
            <a:r>
              <a:rPr lang="ru-RU" sz="1500" dirty="0" err="1">
                <a:latin typeface="Tahoma" panose="020B0604030504040204" pitchFamily="34" charset="0"/>
                <a:ea typeface="Tahoma" panose="020B0604030504040204" pitchFamily="34" charset="0"/>
                <a:cs typeface="Tahoma" panose="020B0604030504040204" pitchFamily="34" charset="0"/>
              </a:rPr>
              <a:t>зареєстровані</a:t>
            </a:r>
            <a:r>
              <a:rPr lang="ru-RU" sz="1500" dirty="0">
                <a:latin typeface="Tahoma" panose="020B0604030504040204" pitchFamily="34" charset="0"/>
                <a:ea typeface="Tahoma" panose="020B0604030504040204" pitchFamily="34" charset="0"/>
                <a:cs typeface="Tahoma" panose="020B0604030504040204" pitchFamily="34" charset="0"/>
              </a:rPr>
              <a:t> як </a:t>
            </a:r>
            <a:r>
              <a:rPr lang="ru-RU" sz="1500" dirty="0" err="1">
                <a:latin typeface="Tahoma" panose="020B0604030504040204" pitchFamily="34" charset="0"/>
                <a:ea typeface="Tahoma" panose="020B0604030504040204" pitchFamily="34" charset="0"/>
                <a:cs typeface="Tahoma" panose="020B0604030504040204" pitchFamily="34" charset="0"/>
              </a:rPr>
              <a:t>біженці</a:t>
            </a:r>
            <a:r>
              <a:rPr lang="ru-RU" sz="1500" dirty="0">
                <a:latin typeface="Tahoma" panose="020B0604030504040204" pitchFamily="34" charset="0"/>
                <a:ea typeface="Tahoma" panose="020B0604030504040204" pitchFamily="34" charset="0"/>
                <a:cs typeface="Tahoma" panose="020B0604030504040204" pitchFamily="34" charset="0"/>
              </a:rPr>
              <a:t> </a:t>
            </a:r>
            <a:r>
              <a:rPr lang="ru-RU" sz="1500" dirty="0" err="1">
                <a:latin typeface="Tahoma" panose="020B0604030504040204" pitchFamily="34" charset="0"/>
                <a:ea typeface="Tahoma" panose="020B0604030504040204" pitchFamily="34" charset="0"/>
                <a:cs typeface="Tahoma" panose="020B0604030504040204" pitchFamily="34" charset="0"/>
              </a:rPr>
              <a:t>війни</a:t>
            </a:r>
            <a:endParaRPr lang="uk-UA" sz="1500" dirty="0">
              <a:latin typeface="Tahoma" panose="020B0604030504040204" pitchFamily="34" charset="0"/>
              <a:ea typeface="Tahoma" panose="020B0604030504040204" pitchFamily="34" charset="0"/>
              <a:cs typeface="Tahoma" panose="020B0604030504040204" pitchFamily="34" charset="0"/>
            </a:endParaRPr>
          </a:p>
          <a:p>
            <a:pPr marL="116413" algn="just"/>
            <a:endParaRPr lang="ru-RU" sz="1500" dirty="0">
              <a:latin typeface="Tahoma" panose="020B0604030504040204" pitchFamily="34" charset="0"/>
              <a:ea typeface="Tahoma" panose="020B0604030504040204" pitchFamily="34" charset="0"/>
              <a:cs typeface="Tahoma" panose="020B0604030504040204" pitchFamily="34" charset="0"/>
            </a:endParaRPr>
          </a:p>
          <a:p>
            <a:pPr marL="478355" indent="-361942" algn="just">
              <a:buBlip>
                <a:blip r:embed="rId3"/>
              </a:buBlip>
            </a:pPr>
            <a:r>
              <a:rPr lang="ru-RU" sz="1500" dirty="0" err="1">
                <a:latin typeface="Tahoma" panose="020B0604030504040204" pitchFamily="34" charset="0"/>
                <a:ea typeface="Tahoma" panose="020B0604030504040204" pitchFamily="34" charset="0"/>
                <a:cs typeface="Tahoma" panose="020B0604030504040204" pitchFamily="34" charset="0"/>
              </a:rPr>
              <a:t>Унікальні</a:t>
            </a:r>
            <a:r>
              <a:rPr lang="ru-RU" sz="1500" dirty="0">
                <a:latin typeface="Tahoma" panose="020B0604030504040204" pitchFamily="34" charset="0"/>
                <a:ea typeface="Tahoma" panose="020B0604030504040204" pitchFamily="34" charset="0"/>
                <a:cs typeface="Tahoma" panose="020B0604030504040204" pitchFamily="34" charset="0"/>
              </a:rPr>
              <a:t> </a:t>
            </a:r>
            <a:r>
              <a:rPr lang="ru-RU" sz="1500" b="1" dirty="0" err="1">
                <a:latin typeface="Tahoma" panose="020B0604030504040204" pitchFamily="34" charset="0"/>
                <a:ea typeface="Tahoma" panose="020B0604030504040204" pitchFamily="34" charset="0"/>
                <a:cs typeface="Tahoma" panose="020B0604030504040204" pitchFamily="34" charset="0"/>
              </a:rPr>
              <a:t>навички</a:t>
            </a:r>
            <a:r>
              <a:rPr lang="ru-RU" sz="1500" b="1" dirty="0">
                <a:latin typeface="Tahoma" panose="020B0604030504040204" pitchFamily="34" charset="0"/>
                <a:ea typeface="Tahoma" panose="020B0604030504040204" pitchFamily="34" charset="0"/>
                <a:cs typeface="Tahoma" panose="020B0604030504040204" pitchFamily="34" charset="0"/>
              </a:rPr>
              <a:t> </a:t>
            </a:r>
            <a:r>
              <a:rPr lang="ru-RU" sz="1500" b="1" dirty="0" err="1">
                <a:latin typeface="Tahoma" panose="020B0604030504040204" pitchFamily="34" charset="0"/>
                <a:ea typeface="Tahoma" panose="020B0604030504040204" pitchFamily="34" charset="0"/>
                <a:cs typeface="Tahoma" panose="020B0604030504040204" pitchFamily="34" charset="0"/>
              </a:rPr>
              <a:t>воєнного</a:t>
            </a:r>
            <a:r>
              <a:rPr lang="ru-RU" sz="1500" b="1" dirty="0">
                <a:latin typeface="Tahoma" panose="020B0604030504040204" pitchFamily="34" charset="0"/>
                <a:ea typeface="Tahoma" panose="020B0604030504040204" pitchFamily="34" charset="0"/>
                <a:cs typeface="Tahoma" panose="020B0604030504040204" pitchFamily="34" charset="0"/>
              </a:rPr>
              <a:t> часу </a:t>
            </a:r>
            <a:r>
              <a:rPr lang="ru-RU" sz="1500" dirty="0" err="1">
                <a:latin typeface="Tahoma" panose="020B0604030504040204" pitchFamily="34" charset="0"/>
                <a:ea typeface="Tahoma" panose="020B0604030504040204" pitchFamily="34" charset="0"/>
                <a:cs typeface="Tahoma" panose="020B0604030504040204" pitchFamily="34" charset="0"/>
              </a:rPr>
              <a:t>можна</a:t>
            </a:r>
            <a:r>
              <a:rPr lang="ru-RU" sz="1500" dirty="0">
                <a:latin typeface="Tahoma" panose="020B0604030504040204" pitchFamily="34" charset="0"/>
                <a:ea typeface="Tahoma" panose="020B0604030504040204" pitchFamily="34" charset="0"/>
                <a:cs typeface="Tahoma" panose="020B0604030504040204" pitchFamily="34" charset="0"/>
              </a:rPr>
              <a:t> </a:t>
            </a:r>
            <a:r>
              <a:rPr lang="ru-RU" sz="1500" dirty="0" err="1">
                <a:latin typeface="Tahoma" panose="020B0604030504040204" pitchFamily="34" charset="0"/>
                <a:ea typeface="Tahoma" panose="020B0604030504040204" pitchFamily="34" charset="0"/>
                <a:cs typeface="Tahoma" panose="020B0604030504040204" pitchFamily="34" charset="0"/>
              </a:rPr>
              <a:t>перетворити</a:t>
            </a:r>
            <a:r>
              <a:rPr lang="ru-RU" sz="1500" dirty="0">
                <a:latin typeface="Tahoma" panose="020B0604030504040204" pitchFamily="34" charset="0"/>
                <a:ea typeface="Tahoma" panose="020B0604030504040204" pitchFamily="34" charset="0"/>
                <a:cs typeface="Tahoma" panose="020B0604030504040204" pitchFamily="34" charset="0"/>
              </a:rPr>
              <a:t> на </a:t>
            </a:r>
            <a:r>
              <a:rPr lang="ru-RU" sz="1500" dirty="0" err="1">
                <a:latin typeface="Tahoma" panose="020B0604030504040204" pitchFamily="34" charset="0"/>
                <a:ea typeface="Tahoma" panose="020B0604030504040204" pitchFamily="34" charset="0"/>
                <a:cs typeface="Tahoma" panose="020B0604030504040204" pitchFamily="34" charset="0"/>
              </a:rPr>
              <a:t>активи</a:t>
            </a:r>
            <a:r>
              <a:rPr lang="ru-RU" sz="1500" dirty="0">
                <a:latin typeface="Tahoma" panose="020B0604030504040204" pitchFamily="34" charset="0"/>
                <a:ea typeface="Tahoma" panose="020B0604030504040204" pitchFamily="34" charset="0"/>
                <a:cs typeface="Tahoma" panose="020B0604030504040204" pitchFamily="34" charset="0"/>
              </a:rPr>
              <a:t> для </a:t>
            </a:r>
            <a:r>
              <a:rPr lang="ru-RU" sz="1500" dirty="0" err="1">
                <a:latin typeface="Tahoma" panose="020B0604030504040204" pitchFamily="34" charset="0"/>
                <a:ea typeface="Tahoma" panose="020B0604030504040204" pitchFamily="34" charset="0"/>
                <a:cs typeface="Tahoma" panose="020B0604030504040204" pitchFamily="34" charset="0"/>
              </a:rPr>
              <a:t>циркулярної</a:t>
            </a:r>
            <a:r>
              <a:rPr lang="ru-RU" sz="1500" dirty="0">
                <a:latin typeface="Tahoma" panose="020B0604030504040204" pitchFamily="34" charset="0"/>
                <a:ea typeface="Tahoma" panose="020B0604030504040204" pitchFamily="34" charset="0"/>
                <a:cs typeface="Tahoma" panose="020B0604030504040204" pitchFamily="34" charset="0"/>
              </a:rPr>
              <a:t> і </a:t>
            </a:r>
            <a:r>
              <a:rPr lang="ru-RU" sz="1500" dirty="0" err="1">
                <a:latin typeface="Tahoma" panose="020B0604030504040204" pitchFamily="34" charset="0"/>
                <a:ea typeface="Tahoma" panose="020B0604030504040204" pitchFamily="34" charset="0"/>
                <a:cs typeface="Tahoma" panose="020B0604030504040204" pitchFamily="34" charset="0"/>
              </a:rPr>
              <a:t>зеленої</a:t>
            </a:r>
            <a:r>
              <a:rPr lang="ru-RU" sz="1500" dirty="0">
                <a:latin typeface="Tahoma" panose="020B0604030504040204" pitchFamily="34" charset="0"/>
                <a:ea typeface="Tahoma" panose="020B0604030504040204" pitchFamily="34" charset="0"/>
                <a:cs typeface="Tahoma" panose="020B0604030504040204" pitchFamily="34" charset="0"/>
              </a:rPr>
              <a:t> </a:t>
            </a:r>
            <a:r>
              <a:rPr lang="ru-RU" sz="1500" dirty="0" err="1">
                <a:latin typeface="Tahoma" panose="020B0604030504040204" pitchFamily="34" charset="0"/>
                <a:ea typeface="Tahoma" panose="020B0604030504040204" pitchFamily="34" charset="0"/>
                <a:cs typeface="Tahoma" panose="020B0604030504040204" pitchFamily="34" charset="0"/>
              </a:rPr>
              <a:t>економік</a:t>
            </a:r>
            <a:endParaRPr lang="ru-RU" sz="1500" dirty="0">
              <a:latin typeface="Tahoma" panose="020B0604030504040204" pitchFamily="34" charset="0"/>
              <a:ea typeface="Tahoma" panose="020B0604030504040204" pitchFamily="34" charset="0"/>
              <a:cs typeface="Tahoma" panose="020B0604030504040204" pitchFamily="34" charset="0"/>
            </a:endParaRPr>
          </a:p>
          <a:p>
            <a:pPr marL="116413" algn="just"/>
            <a:endParaRPr lang="ru-RU" sz="1500" dirty="0">
              <a:latin typeface="Tahoma" panose="020B0604030504040204" pitchFamily="34" charset="0"/>
              <a:ea typeface="Tahoma" panose="020B0604030504040204" pitchFamily="34" charset="0"/>
              <a:cs typeface="Tahoma" panose="020B0604030504040204" pitchFamily="34" charset="0"/>
            </a:endParaRPr>
          </a:p>
        </p:txBody>
      </p:sp>
      <p:sp>
        <p:nvSpPr>
          <p:cNvPr id="12" name="Прямоугольник 11"/>
          <p:cNvSpPr/>
          <p:nvPr/>
        </p:nvSpPr>
        <p:spPr>
          <a:xfrm>
            <a:off x="0" y="6797042"/>
            <a:ext cx="12192000"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3" name="Прямоугольник 12"/>
          <p:cNvSpPr/>
          <p:nvPr/>
        </p:nvSpPr>
        <p:spPr>
          <a:xfrm rot="16200000">
            <a:off x="11677977" y="453057"/>
            <a:ext cx="967088"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4" name="Прямоугольник 13"/>
          <p:cNvSpPr/>
          <p:nvPr/>
        </p:nvSpPr>
        <p:spPr>
          <a:xfrm rot="10800000">
            <a:off x="11224915" y="1"/>
            <a:ext cx="967088"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5" name="Прямоугольник 14"/>
          <p:cNvSpPr/>
          <p:nvPr/>
        </p:nvSpPr>
        <p:spPr>
          <a:xfrm rot="16200000">
            <a:off x="-463163" y="6343977"/>
            <a:ext cx="967088"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graphicFrame>
        <p:nvGraphicFramePr>
          <p:cNvPr id="20" name="Диаграмма 19">
            <a:extLst>
              <a:ext uri="{FF2B5EF4-FFF2-40B4-BE49-F238E27FC236}">
                <a16:creationId xmlns:a16="http://schemas.microsoft.com/office/drawing/2014/main" id="{BF114F09-2564-4762-86CB-6CBAEEFABD0B}"/>
              </a:ext>
            </a:extLst>
          </p:cNvPr>
          <p:cNvGraphicFramePr>
            <a:graphicFrameLocks/>
          </p:cNvGraphicFramePr>
          <p:nvPr/>
        </p:nvGraphicFramePr>
        <p:xfrm>
          <a:off x="344834" y="1995035"/>
          <a:ext cx="6006115" cy="4032463"/>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3C670437-35BB-4FED-9565-BBD840CCF109}"/>
              </a:ext>
            </a:extLst>
          </p:cNvPr>
          <p:cNvSpPr txBox="1"/>
          <p:nvPr/>
        </p:nvSpPr>
        <p:spPr>
          <a:xfrm>
            <a:off x="344835" y="979179"/>
            <a:ext cx="4320480" cy="1015856"/>
          </a:xfrm>
          <a:prstGeom prst="rect">
            <a:avLst/>
          </a:prstGeom>
          <a:solidFill>
            <a:schemeClr val="bg1"/>
          </a:solidFill>
        </p:spPr>
        <p:txBody>
          <a:bodyPr wrap="square" rtlCol="0">
            <a:spAutoFit/>
          </a:bodyPr>
          <a:lstStyle/>
          <a:p>
            <a:pPr algn="just"/>
            <a:endParaRPr lang="ru-RU" sz="1600" dirty="0">
              <a:latin typeface="Tahoma" panose="020B0604030504040204" pitchFamily="34" charset="0"/>
              <a:ea typeface="Tahoma" panose="020B0604030504040204" pitchFamily="34" charset="0"/>
              <a:cs typeface="Tahoma" panose="020B0604030504040204" pitchFamily="34" charset="0"/>
            </a:endParaRPr>
          </a:p>
          <a:p>
            <a:pPr algn="just"/>
            <a:r>
              <a:rPr lang="uk-UA" sz="1467" b="1" dirty="0">
                <a:latin typeface="Tahoma" panose="020B0604030504040204" pitchFamily="34" charset="0"/>
                <a:ea typeface="Tahoma" panose="020B0604030504040204" pitchFamily="34" charset="0"/>
                <a:cs typeface="Tahoma" panose="020B0604030504040204" pitchFamily="34" charset="0"/>
              </a:rPr>
              <a:t>Зелені робочі місця в Україні:</a:t>
            </a:r>
            <a:endParaRPr lang="en-US" sz="1467" b="1" dirty="0">
              <a:latin typeface="Tahoma" panose="020B0604030504040204" pitchFamily="34" charset="0"/>
              <a:ea typeface="Tahoma" panose="020B0604030504040204" pitchFamily="34" charset="0"/>
              <a:cs typeface="Tahoma" panose="020B0604030504040204" pitchFamily="34" charset="0"/>
            </a:endParaRPr>
          </a:p>
          <a:p>
            <a:pPr marL="478355" indent="-361942" algn="just">
              <a:buBlip>
                <a:blip r:embed="rId3"/>
              </a:buBlip>
            </a:pPr>
            <a:r>
              <a:rPr lang="en-US" sz="1467" b="1" dirty="0">
                <a:latin typeface="Tahoma" panose="020B0604030504040204" pitchFamily="34" charset="0"/>
                <a:ea typeface="Tahoma" panose="020B0604030504040204" pitchFamily="34" charset="0"/>
                <a:cs typeface="Tahoma" panose="020B0604030504040204" pitchFamily="34" charset="0"/>
              </a:rPr>
              <a:t>534 </a:t>
            </a:r>
            <a:r>
              <a:rPr lang="uk-UA" sz="1467" b="1" dirty="0">
                <a:latin typeface="Tahoma" panose="020B0604030504040204" pitchFamily="34" charset="0"/>
                <a:ea typeface="Tahoma" panose="020B0604030504040204" pitchFamily="34" charset="0"/>
                <a:cs typeface="Tahoma" panose="020B0604030504040204" pitchFamily="34" charset="0"/>
              </a:rPr>
              <a:t>   </a:t>
            </a:r>
            <a:r>
              <a:rPr lang="uk-UA" sz="1467" dirty="0">
                <a:latin typeface="Tahoma" panose="020B0604030504040204" pitchFamily="34" charset="0"/>
                <a:ea typeface="Tahoma" panose="020B0604030504040204" pitchFamily="34" charset="0"/>
                <a:cs typeface="Tahoma" panose="020B0604030504040204" pitchFamily="34" charset="0"/>
              </a:rPr>
              <a:t>професійні навички</a:t>
            </a:r>
          </a:p>
          <a:p>
            <a:pPr marL="478355" indent="-361942" algn="just">
              <a:buBlip>
                <a:blip r:embed="rId3"/>
              </a:buBlip>
            </a:pPr>
            <a:r>
              <a:rPr lang="uk-UA" sz="1467" b="1" dirty="0">
                <a:latin typeface="Tahoma" panose="020B0604030504040204" pitchFamily="34" charset="0"/>
                <a:ea typeface="Tahoma" panose="020B0604030504040204" pitchFamily="34" charset="0"/>
                <a:cs typeface="Tahoma" panose="020B0604030504040204" pitchFamily="34" charset="0"/>
              </a:rPr>
              <a:t>300+ </a:t>
            </a:r>
            <a:r>
              <a:rPr lang="uk-UA" sz="1467" dirty="0">
                <a:latin typeface="Tahoma" panose="020B0604030504040204" pitchFamily="34" charset="0"/>
                <a:ea typeface="Tahoma" panose="020B0604030504040204" pitchFamily="34" charset="0"/>
                <a:cs typeface="Tahoma" panose="020B0604030504040204" pitchFamily="34" charset="0"/>
              </a:rPr>
              <a:t>видів економічної діяльності</a:t>
            </a:r>
            <a:endParaRPr lang="ru-RU" sz="1467"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740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1F274C-0175-40DD-AF84-C24942F0F2C1}"/>
              </a:ext>
            </a:extLst>
          </p:cNvPr>
          <p:cNvSpPr txBox="1"/>
          <p:nvPr/>
        </p:nvSpPr>
        <p:spPr>
          <a:xfrm>
            <a:off x="659415" y="2407016"/>
            <a:ext cx="10949491" cy="4032514"/>
          </a:xfrm>
          <a:prstGeom prst="rect">
            <a:avLst/>
          </a:prstGeom>
          <a:noFill/>
        </p:spPr>
        <p:txBody>
          <a:bodyPr wrap="square">
            <a:spAutoFit/>
          </a:bodyPr>
          <a:lstStyle/>
          <a:p>
            <a:pPr algn="l"/>
            <a:r>
              <a:rPr lang="uk-UA" sz="2400" b="1" dirty="0">
                <a:effectLst/>
                <a:ea typeface="Calibri" panose="020F0502020204030204" pitchFamily="34" charset="0"/>
                <a:cs typeface="Times New Roman" panose="02020603050405020304" pitchFamily="18" charset="0"/>
              </a:rPr>
              <a:t>Основне завдання:  </a:t>
            </a:r>
            <a:r>
              <a:rPr lang="uk-UA" sz="2400" dirty="0">
                <a:effectLst/>
                <a:ea typeface="Calibri" panose="020F0502020204030204" pitchFamily="34" charset="0"/>
                <a:cs typeface="Times New Roman" panose="02020603050405020304" pitchFamily="18" charset="0"/>
              </a:rPr>
              <a:t>«при­скорити перехід промисловості на сталу модель інклюзивного зростання» </a:t>
            </a:r>
            <a:r>
              <a:rPr lang="uk-UA" sz="1400" dirty="0">
                <a:effectLst/>
                <a:ea typeface="Calibri" panose="020F0502020204030204" pitchFamily="34" charset="0"/>
                <a:cs typeface="Times New Roman" panose="02020603050405020304" pitchFamily="18" charset="0"/>
              </a:rPr>
              <a:t>(</a:t>
            </a:r>
            <a:r>
              <a:rPr lang="uk-UA" sz="1400" b="0" i="0" u="none" strike="noStrike" baseline="0" dirty="0" err="1">
                <a:solidFill>
                  <a:srgbClr val="211D1E"/>
                </a:solidFill>
              </a:rPr>
              <a:t>Сommunication</a:t>
            </a:r>
            <a:r>
              <a:rPr lang="uk-UA" sz="1400" b="0" i="0" u="none" strike="noStrike" baseline="0" dirty="0">
                <a:solidFill>
                  <a:srgbClr val="211D1E"/>
                </a:solidFill>
              </a:rPr>
              <a:t> </a:t>
            </a:r>
            <a:r>
              <a:rPr lang="uk-UA" sz="1400" b="0" i="0" u="none" strike="noStrike" baseline="0" dirty="0" err="1">
                <a:solidFill>
                  <a:srgbClr val="211D1E"/>
                </a:solidFill>
              </a:rPr>
              <a:t>from</a:t>
            </a:r>
            <a:r>
              <a:rPr lang="uk-UA" sz="1400" b="0" i="0" u="none" strike="noStrike" baseline="0" dirty="0">
                <a:solidFill>
                  <a:srgbClr val="211D1E"/>
                </a:solidFill>
              </a:rPr>
              <a:t> </a:t>
            </a:r>
            <a:r>
              <a:rPr lang="uk-UA" sz="1400" b="0" i="0" u="none" strike="noStrike" baseline="0" dirty="0" err="1">
                <a:solidFill>
                  <a:srgbClr val="211D1E"/>
                </a:solidFill>
              </a:rPr>
              <a:t>the</a:t>
            </a:r>
            <a:r>
              <a:rPr lang="uk-UA" sz="1400" b="0" i="0" u="none" strike="noStrike" baseline="0" dirty="0">
                <a:solidFill>
                  <a:srgbClr val="211D1E"/>
                </a:solidFill>
              </a:rPr>
              <a:t> </a:t>
            </a:r>
            <a:r>
              <a:rPr lang="uk-UA" sz="1400" b="0" i="0" u="none" strike="noStrike" baseline="0" dirty="0" err="1">
                <a:solidFill>
                  <a:srgbClr val="211D1E"/>
                </a:solidFill>
              </a:rPr>
              <a:t>Commission</a:t>
            </a:r>
            <a:r>
              <a:rPr lang="uk-UA" sz="1400" b="0" i="0" u="none" strike="noStrike" baseline="0" dirty="0">
                <a:solidFill>
                  <a:srgbClr val="211D1E"/>
                </a:solidFill>
              </a:rPr>
              <a:t> </a:t>
            </a:r>
            <a:r>
              <a:rPr lang="uk-UA" sz="1400" b="0" i="0" u="none" strike="noStrike" baseline="0" dirty="0" err="1">
                <a:solidFill>
                  <a:srgbClr val="211D1E"/>
                </a:solidFill>
              </a:rPr>
              <a:t>to</a:t>
            </a:r>
            <a:r>
              <a:rPr lang="uk-UA" sz="1400" b="0" i="0" u="none" strike="noStrike" baseline="0" dirty="0">
                <a:solidFill>
                  <a:srgbClr val="211D1E"/>
                </a:solidFill>
              </a:rPr>
              <a:t> </a:t>
            </a:r>
            <a:r>
              <a:rPr lang="uk-UA" sz="1400" b="0" i="0" u="none" strike="noStrike" baseline="0" dirty="0" err="1">
                <a:solidFill>
                  <a:srgbClr val="211D1E"/>
                </a:solidFill>
              </a:rPr>
              <a:t>the</a:t>
            </a:r>
            <a:r>
              <a:rPr lang="uk-UA" sz="1400" b="0" i="0" u="none" strike="noStrike" baseline="0" dirty="0">
                <a:solidFill>
                  <a:srgbClr val="211D1E"/>
                </a:solidFill>
              </a:rPr>
              <a:t> </a:t>
            </a:r>
            <a:r>
              <a:rPr lang="uk-UA" sz="1400" b="0" i="0" u="none" strike="noStrike" baseline="0" dirty="0" err="1">
                <a:solidFill>
                  <a:srgbClr val="211D1E"/>
                </a:solidFill>
              </a:rPr>
              <a:t>European</a:t>
            </a:r>
            <a:r>
              <a:rPr lang="uk-UA" sz="1400" b="0" i="0" u="none" strike="noStrike" baseline="0" dirty="0">
                <a:solidFill>
                  <a:srgbClr val="211D1E"/>
                </a:solidFill>
              </a:rPr>
              <a:t> </a:t>
            </a:r>
            <a:r>
              <a:rPr lang="uk-UA" sz="1400" b="0" i="0" u="none" strike="noStrike" baseline="0" dirty="0" err="1">
                <a:solidFill>
                  <a:srgbClr val="211D1E"/>
                </a:solidFill>
              </a:rPr>
              <a:t>Parliament</a:t>
            </a:r>
            <a:r>
              <a:rPr lang="uk-UA" sz="1400" b="0" i="0" u="none" strike="noStrike" baseline="0" dirty="0">
                <a:solidFill>
                  <a:srgbClr val="211D1E"/>
                </a:solidFill>
              </a:rPr>
              <a:t>, </a:t>
            </a:r>
            <a:r>
              <a:rPr lang="uk-UA" sz="1400" b="0" i="0" u="none" strike="noStrike" baseline="0" dirty="0" err="1">
                <a:solidFill>
                  <a:srgbClr val="211D1E"/>
                </a:solidFill>
              </a:rPr>
              <a:t>the</a:t>
            </a:r>
            <a:r>
              <a:rPr lang="uk-UA" sz="1400" b="0" i="0" u="none" strike="noStrike" baseline="0" dirty="0">
                <a:solidFill>
                  <a:srgbClr val="211D1E"/>
                </a:solidFill>
              </a:rPr>
              <a:t> </a:t>
            </a:r>
            <a:r>
              <a:rPr lang="uk-UA" sz="1400" b="0" i="0" u="none" strike="noStrike" baseline="0" dirty="0" err="1">
                <a:solidFill>
                  <a:srgbClr val="211D1E"/>
                </a:solidFill>
              </a:rPr>
              <a:t>European</a:t>
            </a:r>
            <a:r>
              <a:rPr lang="uk-UA" sz="1400" b="0" i="0" u="none" strike="noStrike" baseline="0" dirty="0">
                <a:solidFill>
                  <a:srgbClr val="211D1E"/>
                </a:solidFill>
              </a:rPr>
              <a:t> </a:t>
            </a:r>
            <a:r>
              <a:rPr lang="uk-UA" sz="1400" b="0" i="0" u="none" strike="noStrike" baseline="0" dirty="0" err="1">
                <a:solidFill>
                  <a:srgbClr val="211D1E"/>
                </a:solidFill>
              </a:rPr>
              <a:t>Council</a:t>
            </a:r>
            <a:r>
              <a:rPr lang="uk-UA" sz="1400" b="0" i="0" u="none" strike="noStrike" baseline="0" dirty="0">
                <a:solidFill>
                  <a:srgbClr val="211D1E"/>
                </a:solidFill>
              </a:rPr>
              <a:t>, </a:t>
            </a:r>
            <a:r>
              <a:rPr lang="uk-UA" sz="1400" b="0" i="0" u="none" strike="noStrike" baseline="0" dirty="0" err="1">
                <a:solidFill>
                  <a:srgbClr val="211D1E"/>
                </a:solidFill>
              </a:rPr>
              <a:t>the</a:t>
            </a:r>
            <a:r>
              <a:rPr lang="uk-UA" sz="1400" b="0" i="0" u="none" strike="noStrike" baseline="0" dirty="0">
                <a:solidFill>
                  <a:srgbClr val="211D1E"/>
                </a:solidFill>
              </a:rPr>
              <a:t> </a:t>
            </a:r>
            <a:r>
              <a:rPr lang="uk-UA" sz="1400" b="0" i="0" u="none" strike="noStrike" baseline="0" dirty="0" err="1">
                <a:solidFill>
                  <a:srgbClr val="211D1E"/>
                </a:solidFill>
              </a:rPr>
              <a:t>Council</a:t>
            </a:r>
            <a:r>
              <a:rPr lang="uk-UA" sz="1400" b="0" i="0" u="none" strike="noStrike" baseline="0" dirty="0">
                <a:solidFill>
                  <a:srgbClr val="211D1E"/>
                </a:solidFill>
              </a:rPr>
              <a:t>, </a:t>
            </a:r>
            <a:r>
              <a:rPr lang="uk-UA" sz="1400" b="0" i="0" u="none" strike="noStrike" baseline="0" dirty="0" err="1">
                <a:solidFill>
                  <a:srgbClr val="211D1E"/>
                </a:solidFill>
              </a:rPr>
              <a:t>the</a:t>
            </a:r>
            <a:r>
              <a:rPr lang="uk-UA" sz="1400" b="0" i="0" u="none" strike="noStrike" baseline="0" dirty="0">
                <a:solidFill>
                  <a:srgbClr val="211D1E"/>
                </a:solidFill>
              </a:rPr>
              <a:t> </a:t>
            </a:r>
            <a:r>
              <a:rPr lang="uk-UA" sz="1400" b="0" i="0" u="none" strike="noStrike" baseline="0" dirty="0" err="1">
                <a:solidFill>
                  <a:srgbClr val="211D1E"/>
                </a:solidFill>
              </a:rPr>
              <a:t>European</a:t>
            </a:r>
            <a:r>
              <a:rPr lang="uk-UA" sz="1400" b="0" i="0" u="none" strike="noStrike" baseline="0" dirty="0">
                <a:solidFill>
                  <a:srgbClr val="211D1E"/>
                </a:solidFill>
              </a:rPr>
              <a:t> </a:t>
            </a:r>
            <a:r>
              <a:rPr lang="uk-UA" sz="1400" b="0" i="0" u="none" strike="noStrike" baseline="0" dirty="0" err="1">
                <a:solidFill>
                  <a:srgbClr val="211D1E"/>
                </a:solidFill>
              </a:rPr>
              <a:t>Economic</a:t>
            </a:r>
            <a:r>
              <a:rPr lang="uk-UA" sz="1400" b="0" i="0" u="none" strike="noStrike" baseline="0" dirty="0">
                <a:solidFill>
                  <a:srgbClr val="211D1E"/>
                </a:solidFill>
              </a:rPr>
              <a:t> </a:t>
            </a:r>
            <a:r>
              <a:rPr lang="uk-UA" sz="1400" b="0" i="0" u="none" strike="noStrike" baseline="0" dirty="0" err="1">
                <a:solidFill>
                  <a:srgbClr val="211D1E"/>
                </a:solidFill>
              </a:rPr>
              <a:t>and</a:t>
            </a:r>
            <a:r>
              <a:rPr lang="uk-UA" sz="1400" b="0" i="0" u="none" strike="noStrike" baseline="0" dirty="0">
                <a:solidFill>
                  <a:srgbClr val="211D1E"/>
                </a:solidFill>
              </a:rPr>
              <a:t> </a:t>
            </a:r>
            <a:r>
              <a:rPr lang="uk-UA" sz="1400" b="0" i="0" u="none" strike="noStrike" baseline="0" dirty="0" err="1">
                <a:solidFill>
                  <a:srgbClr val="211D1E"/>
                </a:solidFill>
              </a:rPr>
              <a:t>Social</a:t>
            </a:r>
            <a:r>
              <a:rPr lang="uk-UA" sz="1400" b="0" i="0" u="none" strike="noStrike" baseline="0" dirty="0">
                <a:solidFill>
                  <a:srgbClr val="211D1E"/>
                </a:solidFill>
              </a:rPr>
              <a:t> </a:t>
            </a:r>
            <a:r>
              <a:rPr lang="uk-UA" sz="1400" b="0" i="0" u="none" strike="noStrike" baseline="0" dirty="0" err="1">
                <a:solidFill>
                  <a:srgbClr val="211D1E"/>
                </a:solidFill>
              </a:rPr>
              <a:t>Committee</a:t>
            </a:r>
            <a:r>
              <a:rPr lang="uk-UA" sz="1400" b="0" i="0" u="none" strike="noStrike" baseline="0" dirty="0">
                <a:solidFill>
                  <a:srgbClr val="211D1E"/>
                </a:solidFill>
              </a:rPr>
              <a:t> </a:t>
            </a:r>
            <a:r>
              <a:rPr lang="uk-UA" sz="1400" b="0" i="0" u="none" strike="noStrike" baseline="0" dirty="0" err="1">
                <a:solidFill>
                  <a:srgbClr val="211D1E"/>
                </a:solidFill>
              </a:rPr>
              <a:t>and</a:t>
            </a:r>
            <a:r>
              <a:rPr lang="uk-UA" sz="1400" b="0" i="0" u="none" strike="noStrike" baseline="0" dirty="0">
                <a:solidFill>
                  <a:srgbClr val="211D1E"/>
                </a:solidFill>
              </a:rPr>
              <a:t> </a:t>
            </a:r>
            <a:r>
              <a:rPr lang="uk-UA" sz="1400" b="0" i="0" u="none" strike="noStrike" baseline="0" dirty="0" err="1">
                <a:solidFill>
                  <a:srgbClr val="211D1E"/>
                </a:solidFill>
              </a:rPr>
              <a:t>the</a:t>
            </a:r>
            <a:r>
              <a:rPr lang="uk-UA" sz="1400" b="0" i="0" u="none" strike="noStrike" baseline="0" dirty="0">
                <a:solidFill>
                  <a:srgbClr val="211D1E"/>
                </a:solidFill>
              </a:rPr>
              <a:t> </a:t>
            </a:r>
            <a:r>
              <a:rPr lang="uk-UA" sz="1400" b="0" i="0" u="none" strike="noStrike" baseline="0" dirty="0" err="1">
                <a:solidFill>
                  <a:srgbClr val="211D1E"/>
                </a:solidFill>
              </a:rPr>
              <a:t>Committee</a:t>
            </a:r>
            <a:r>
              <a:rPr lang="uk-UA" sz="1400" b="0" i="0" u="none" strike="noStrike" baseline="0" dirty="0">
                <a:solidFill>
                  <a:srgbClr val="211D1E"/>
                </a:solidFill>
              </a:rPr>
              <a:t> </a:t>
            </a:r>
            <a:r>
              <a:rPr lang="uk-UA" sz="1400" b="0" i="0" u="none" strike="noStrike" baseline="0" dirty="0" err="1">
                <a:solidFill>
                  <a:srgbClr val="211D1E"/>
                </a:solidFill>
              </a:rPr>
              <a:t>of</a:t>
            </a:r>
            <a:r>
              <a:rPr lang="uk-UA" sz="1400" b="0" i="0" u="none" strike="noStrike" baseline="0" dirty="0">
                <a:solidFill>
                  <a:srgbClr val="211D1E"/>
                </a:solidFill>
              </a:rPr>
              <a:t> </a:t>
            </a:r>
            <a:r>
              <a:rPr lang="uk-UA" sz="1400" b="0" i="0" u="none" strike="noStrike" baseline="0" dirty="0" err="1">
                <a:solidFill>
                  <a:srgbClr val="211D1E"/>
                </a:solidFill>
              </a:rPr>
              <a:t>the</a:t>
            </a:r>
            <a:r>
              <a:rPr lang="uk-UA" sz="1400" b="0" i="0" u="none" strike="noStrike" baseline="0" dirty="0">
                <a:solidFill>
                  <a:srgbClr val="211D1E"/>
                </a:solidFill>
              </a:rPr>
              <a:t> </a:t>
            </a:r>
            <a:r>
              <a:rPr lang="uk-UA" sz="1400" b="0" i="0" u="none" strike="noStrike" baseline="0" dirty="0" err="1">
                <a:solidFill>
                  <a:srgbClr val="211D1E"/>
                </a:solidFill>
              </a:rPr>
              <a:t>Regions</a:t>
            </a:r>
            <a:r>
              <a:rPr lang="uk-UA" sz="1400" b="0" i="0" u="none" strike="noStrike" baseline="0" dirty="0">
                <a:solidFill>
                  <a:srgbClr val="211D1E"/>
                </a:solidFill>
              </a:rPr>
              <a:t>. </a:t>
            </a:r>
            <a:r>
              <a:rPr lang="uk-UA" sz="1400" b="0" i="0" u="none" strike="noStrike" baseline="0" dirty="0" err="1">
                <a:solidFill>
                  <a:srgbClr val="211D1E"/>
                </a:solidFill>
              </a:rPr>
              <a:t>The</a:t>
            </a:r>
            <a:r>
              <a:rPr lang="uk-UA" sz="1400" b="0" i="0" u="none" strike="noStrike" baseline="0" dirty="0">
                <a:solidFill>
                  <a:srgbClr val="211D1E"/>
                </a:solidFill>
              </a:rPr>
              <a:t> </a:t>
            </a:r>
            <a:r>
              <a:rPr lang="uk-UA" sz="1400" b="0" i="0" u="none" strike="noStrike" baseline="0" dirty="0" err="1">
                <a:solidFill>
                  <a:srgbClr val="211D1E"/>
                </a:solidFill>
              </a:rPr>
              <a:t>European</a:t>
            </a:r>
            <a:r>
              <a:rPr lang="uk-UA" sz="1400" b="0" i="0" u="none" strike="noStrike" baseline="0" dirty="0">
                <a:solidFill>
                  <a:srgbClr val="211D1E"/>
                </a:solidFill>
              </a:rPr>
              <a:t> </a:t>
            </a:r>
            <a:r>
              <a:rPr lang="uk-UA" sz="1400" b="0" i="0" u="none" strike="noStrike" baseline="0" dirty="0" err="1">
                <a:solidFill>
                  <a:srgbClr val="211D1E"/>
                </a:solidFill>
              </a:rPr>
              <a:t>Green</a:t>
            </a:r>
            <a:r>
              <a:rPr lang="uk-UA" sz="1400" b="0" i="0" u="none" strike="noStrike" baseline="0" dirty="0">
                <a:solidFill>
                  <a:srgbClr val="211D1E"/>
                </a:solidFill>
              </a:rPr>
              <a:t> </a:t>
            </a:r>
            <a:r>
              <a:rPr lang="uk-UA" sz="1400" b="0" i="0" u="none" strike="noStrike" baseline="0" dirty="0" err="1">
                <a:solidFill>
                  <a:srgbClr val="211D1E"/>
                </a:solidFill>
              </a:rPr>
              <a:t>Deal</a:t>
            </a:r>
            <a:r>
              <a:rPr lang="uk-UA" sz="1400" b="0" i="0" u="none" strike="noStrike" baseline="0" dirty="0">
                <a:solidFill>
                  <a:srgbClr val="211D1E"/>
                </a:solidFill>
              </a:rPr>
              <a:t>. COM(2019) 640 </a:t>
            </a:r>
            <a:r>
              <a:rPr lang="uk-UA" sz="1400" b="0" i="0" u="none" strike="noStrike" baseline="0" dirty="0" err="1">
                <a:solidFill>
                  <a:srgbClr val="211D1E"/>
                </a:solidFill>
              </a:rPr>
              <a:t>final</a:t>
            </a:r>
            <a:r>
              <a:rPr lang="uk-UA" sz="1400" b="0" i="0" u="none" strike="noStrike" baseline="0" dirty="0">
                <a:solidFill>
                  <a:srgbClr val="211D1E"/>
                </a:solidFill>
              </a:rPr>
              <a:t>:</a:t>
            </a:r>
            <a:r>
              <a:rPr lang="uk-UA" sz="1400" dirty="0">
                <a:solidFill>
                  <a:srgbClr val="211D1E"/>
                </a:solidFill>
              </a:rPr>
              <a:t> </a:t>
            </a:r>
            <a:r>
              <a:rPr lang="uk-UA" sz="1400" b="0" i="0" u="none" strike="noStrike" baseline="0" dirty="0">
                <a:solidFill>
                  <a:srgbClr val="211D1E"/>
                </a:solidFill>
              </a:rPr>
              <a:t>https://ec.europa.eu/info/sites/info/files/ european-green-deal-communication_en.pdf) </a:t>
            </a:r>
          </a:p>
          <a:p>
            <a:pPr>
              <a:lnSpc>
                <a:spcPct val="107000"/>
              </a:lnSpc>
              <a:spcAft>
                <a:spcPts val="800"/>
              </a:spcAft>
            </a:pPr>
            <a:endParaRPr lang="uk-UA" dirty="0">
              <a:ea typeface="Calibri" panose="020F0502020204030204" pitchFamily="34" charset="0"/>
              <a:cs typeface="Times New Roman" panose="02020603050405020304" pitchFamily="18" charset="0"/>
            </a:endParaRPr>
          </a:p>
          <a:p>
            <a:pPr>
              <a:lnSpc>
                <a:spcPct val="107000"/>
              </a:lnSpc>
              <a:spcAft>
                <a:spcPts val="800"/>
              </a:spcAft>
            </a:pPr>
            <a:r>
              <a:rPr lang="uk-UA" sz="2000" b="1" dirty="0">
                <a:effectLst/>
                <a:ea typeface="Calibri" panose="020F0502020204030204" pitchFamily="34" charset="0"/>
                <a:cs typeface="Times New Roman" panose="02020603050405020304" pitchFamily="18" charset="0"/>
              </a:rPr>
              <a:t>Першочергові завдання:</a:t>
            </a:r>
          </a:p>
          <a:p>
            <a:pPr>
              <a:lnSpc>
                <a:spcPct val="107000"/>
              </a:lnSpc>
              <a:spcAft>
                <a:spcPts val="800"/>
              </a:spcAft>
            </a:pPr>
            <a:r>
              <a:rPr lang="uk-UA" sz="2000" dirty="0">
                <a:effectLst/>
                <a:ea typeface="Calibri" panose="020F0502020204030204" pitchFamily="34" charset="0"/>
                <a:cs typeface="Times New Roman" panose="02020603050405020304" pitchFamily="18" charset="0"/>
              </a:rPr>
              <a:t> – декарбонізація </a:t>
            </a:r>
            <a:r>
              <a:rPr lang="uk-UA" sz="2000" dirty="0" err="1">
                <a:effectLst/>
                <a:ea typeface="Calibri" panose="020F0502020204030204" pitchFamily="34" charset="0"/>
                <a:cs typeface="Times New Roman" panose="02020603050405020304" pitchFamily="18" charset="0"/>
              </a:rPr>
              <a:t>енерго</a:t>
            </a:r>
            <a:r>
              <a:rPr lang="uk-UA" sz="2000" dirty="0">
                <a:effectLst/>
                <a:ea typeface="Calibri" panose="020F0502020204030204" pitchFamily="34" charset="0"/>
                <a:cs typeface="Times New Roman" panose="02020603050405020304" pitchFamily="18" charset="0"/>
              </a:rPr>
              <a:t>-інтенсивних секторів (сталь, хімічні речовини та цемент);</a:t>
            </a:r>
          </a:p>
          <a:p>
            <a:pPr>
              <a:lnSpc>
                <a:spcPct val="107000"/>
              </a:lnSpc>
              <a:spcAft>
                <a:spcPts val="800"/>
              </a:spcAft>
            </a:pPr>
            <a:r>
              <a:rPr lang="uk-UA" sz="2000" dirty="0">
                <a:effectLst/>
                <a:ea typeface="Calibri" panose="020F0502020204030204" pitchFamily="34" charset="0"/>
                <a:cs typeface="Times New Roman" panose="02020603050405020304" pitchFamily="18" charset="0"/>
              </a:rPr>
              <a:t> – забезпечення досто­вірної інформації про екологічні товари і послуги для уникнення так званого </a:t>
            </a:r>
            <a:r>
              <a:rPr lang="en-US" sz="2000" b="0" i="1" dirty="0">
                <a:solidFill>
                  <a:srgbClr val="333333"/>
                </a:solidFill>
                <a:effectLst/>
              </a:rPr>
              <a:t>greenwashing</a:t>
            </a:r>
            <a:r>
              <a:rPr lang="uk-UA" sz="2000" dirty="0">
                <a:effectLst/>
                <a:ea typeface="Calibri" panose="020F0502020204030204" pitchFamily="34" charset="0"/>
                <a:cs typeface="Times New Roman" panose="02020603050405020304" pitchFamily="18" charset="0"/>
              </a:rPr>
              <a:t> (безпідставного застосування екологічного маркування і декларацій)</a:t>
            </a:r>
            <a:r>
              <a:rPr lang="ru-UA" sz="2000" dirty="0">
                <a:effectLst/>
                <a:ea typeface="Calibri" panose="020F0502020204030204" pitchFamily="34" charset="0"/>
                <a:cs typeface="Times New Roman" panose="02020603050405020304" pitchFamily="18" charset="0"/>
              </a:rPr>
              <a:t>;</a:t>
            </a:r>
            <a:endParaRPr lang="uk-UA" sz="2000" dirty="0">
              <a:effectLst/>
              <a:ea typeface="Calibri" panose="020F0502020204030204" pitchFamily="34" charset="0"/>
              <a:cs typeface="Times New Roman" panose="02020603050405020304" pitchFamily="18" charset="0"/>
            </a:endParaRPr>
          </a:p>
          <a:p>
            <a:pPr>
              <a:lnSpc>
                <a:spcPct val="107000"/>
              </a:lnSpc>
              <a:spcAft>
                <a:spcPts val="800"/>
              </a:spcAft>
            </a:pPr>
            <a:r>
              <a:rPr lang="uk-UA" sz="2000" dirty="0">
                <a:effectLst/>
                <a:ea typeface="Calibri" panose="020F0502020204030204" pitchFamily="34" charset="0"/>
                <a:cs typeface="Times New Roman" panose="02020603050405020304" pitchFamily="18" charset="0"/>
              </a:rPr>
              <a:t> –  реформа законодавства з питань відходів (зменшення утворення і збільшення переробки)</a:t>
            </a:r>
            <a:r>
              <a:rPr lang="uk-UA" sz="2000" dirty="0">
                <a:ea typeface="Calibri" panose="020F0502020204030204" pitchFamily="34" charset="0"/>
                <a:cs typeface="Times New Roman" panose="02020603050405020304" pitchFamily="18" charset="0"/>
              </a:rPr>
              <a:t>;</a:t>
            </a:r>
          </a:p>
          <a:p>
            <a:pPr>
              <a:lnSpc>
                <a:spcPct val="107000"/>
              </a:lnSpc>
              <a:spcAft>
                <a:spcPts val="800"/>
              </a:spcAft>
            </a:pPr>
            <a:r>
              <a:rPr lang="uk-UA" sz="2000" dirty="0">
                <a:effectLst/>
                <a:ea typeface="Calibri" panose="020F0502020204030204" pitchFamily="34" charset="0"/>
                <a:cs typeface="Times New Roman" panose="02020603050405020304" pitchFamily="18" charset="0"/>
              </a:rPr>
              <a:t> –  розвиток цифрового сектору (у тому числі зменшення його впливу на клімат). </a:t>
            </a:r>
          </a:p>
        </p:txBody>
      </p:sp>
      <p:sp>
        <p:nvSpPr>
          <p:cNvPr id="6" name="TextBox 5">
            <a:extLst>
              <a:ext uri="{FF2B5EF4-FFF2-40B4-BE49-F238E27FC236}">
                <a16:creationId xmlns:a16="http://schemas.microsoft.com/office/drawing/2014/main" id="{E49024C9-0F56-476D-A448-917822005D00}"/>
              </a:ext>
            </a:extLst>
          </p:cNvPr>
          <p:cNvSpPr txBox="1"/>
          <p:nvPr/>
        </p:nvSpPr>
        <p:spPr>
          <a:xfrm>
            <a:off x="619054" y="492823"/>
            <a:ext cx="4822795" cy="1384995"/>
          </a:xfrm>
          <a:prstGeom prst="rect">
            <a:avLst/>
          </a:prstGeom>
          <a:noFill/>
        </p:spPr>
        <p:txBody>
          <a:bodyPr wrap="none" rtlCol="0">
            <a:spAutoFit/>
          </a:bodyPr>
          <a:lstStyle/>
          <a:p>
            <a:r>
              <a:rPr lang="uk-UA" sz="2800" b="1" dirty="0">
                <a:solidFill>
                  <a:srgbClr val="455D43"/>
                </a:solidFill>
              </a:rPr>
              <a:t>Європейській Зелений курс </a:t>
            </a:r>
            <a:r>
              <a:rPr lang="en-US" sz="2800" b="1" dirty="0">
                <a:solidFill>
                  <a:srgbClr val="455D43"/>
                </a:solidFill>
              </a:rPr>
              <a:t>– </a:t>
            </a:r>
            <a:endParaRPr lang="uk-UA" sz="2800" b="1" dirty="0">
              <a:solidFill>
                <a:srgbClr val="455D43"/>
              </a:solidFill>
            </a:endParaRPr>
          </a:p>
          <a:p>
            <a:r>
              <a:rPr lang="uk-UA" sz="2800" b="1" dirty="0">
                <a:solidFill>
                  <a:srgbClr val="455D43"/>
                </a:solidFill>
              </a:rPr>
              <a:t>Промислова стратегія для </a:t>
            </a:r>
          </a:p>
          <a:p>
            <a:r>
              <a:rPr lang="uk-UA" sz="2800" b="1" dirty="0">
                <a:solidFill>
                  <a:srgbClr val="455D43"/>
                </a:solidFill>
              </a:rPr>
              <a:t>циркулярної економіки </a:t>
            </a:r>
            <a:endParaRPr lang="en-US" sz="2800" b="1" dirty="0">
              <a:solidFill>
                <a:srgbClr val="455D43"/>
              </a:solidFill>
            </a:endParaRPr>
          </a:p>
        </p:txBody>
      </p:sp>
      <p:pic>
        <p:nvPicPr>
          <p:cNvPr id="1026" name="Picture 2" descr="Green Deal&quot; establishes the circular economy as a key priority for the EU |  Furn 360">
            <a:extLst>
              <a:ext uri="{FF2B5EF4-FFF2-40B4-BE49-F238E27FC236}">
                <a16:creationId xmlns:a16="http://schemas.microsoft.com/office/drawing/2014/main" id="{D04D5F27-321F-407E-BE29-DBEA82AD1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460" y="200334"/>
            <a:ext cx="5152446" cy="210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028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6"/>
          <p:cNvSpPr/>
          <p:nvPr/>
        </p:nvSpPr>
        <p:spPr>
          <a:xfrm>
            <a:off x="0" y="0"/>
            <a:ext cx="12192000" cy="967085"/>
          </a:xfrm>
          <a:prstGeom prst="rect">
            <a:avLst/>
          </a:prstGeom>
          <a:solidFill>
            <a:srgbClr val="6AA053"/>
          </a:solidFill>
          <a:ln>
            <a:noFill/>
          </a:ln>
        </p:spPr>
        <p:txBody>
          <a:bodyPr spcFirstLastPara="1" wrap="square" lIns="121900" tIns="60933" rIns="121900" bIns="60933" anchor="ctr" anchorCtr="0">
            <a:noAutofit/>
          </a:bodyPr>
          <a:lstStyle/>
          <a:p>
            <a:pPr algn="ctr">
              <a:buClr>
                <a:schemeClr val="lt1"/>
              </a:buClr>
              <a:buSzPts val="2000"/>
            </a:pPr>
            <a:endParaRPr sz="2667">
              <a:solidFill>
                <a:srgbClr val="FFFFFF"/>
              </a:solidFill>
              <a:latin typeface="Calibri"/>
              <a:ea typeface="Calibri"/>
              <a:cs typeface="Calibri"/>
              <a:sym typeface="Calibri"/>
            </a:endParaRPr>
          </a:p>
        </p:txBody>
      </p:sp>
      <p:sp>
        <p:nvSpPr>
          <p:cNvPr id="426" name="Google Shape;426;p36"/>
          <p:cNvSpPr txBox="1">
            <a:spLocks noGrp="1"/>
          </p:cNvSpPr>
          <p:nvPr>
            <p:ph type="title"/>
          </p:nvPr>
        </p:nvSpPr>
        <p:spPr>
          <a:xfrm>
            <a:off x="606646" y="248885"/>
            <a:ext cx="10972800" cy="576064"/>
          </a:xfrm>
          <a:prstGeom prst="rect">
            <a:avLst/>
          </a:prstGeom>
          <a:noFill/>
          <a:ln>
            <a:noFill/>
          </a:ln>
        </p:spPr>
        <p:txBody>
          <a:bodyPr spcFirstLastPara="1" vert="horz" wrap="square" lIns="121900" tIns="60933" rIns="121900" bIns="60933" rtlCol="0" anchor="ctr" anchorCtr="0">
            <a:normAutofit fontScale="90000"/>
          </a:bodyPr>
          <a:lstStyle/>
          <a:p>
            <a:pPr algn="ctr">
              <a:spcBef>
                <a:spcPts val="0"/>
              </a:spcBef>
              <a:buClr>
                <a:schemeClr val="lt1"/>
              </a:buClr>
              <a:buSzPts val="2000"/>
            </a:pPr>
            <a:r>
              <a:rPr lang="uk-UA" sz="2667" b="1" dirty="0">
                <a:solidFill>
                  <a:schemeClr val="lt1"/>
                </a:solidFill>
                <a:latin typeface="Tahoma"/>
                <a:ea typeface="Tahoma"/>
                <a:cs typeface="Tahoma"/>
                <a:sym typeface="Tahoma"/>
              </a:rPr>
              <a:t>Післявоєнне відновлення України – очікуване збільшення кількості робочих місць</a:t>
            </a:r>
            <a:endParaRPr lang="uk-UA" sz="2667" dirty="0">
              <a:solidFill>
                <a:schemeClr val="lt1"/>
              </a:solidFill>
              <a:latin typeface="Tahoma"/>
              <a:ea typeface="Tahoma"/>
              <a:cs typeface="Tahoma"/>
              <a:sym typeface="Tahoma"/>
            </a:endParaRPr>
          </a:p>
        </p:txBody>
      </p:sp>
      <p:sp>
        <p:nvSpPr>
          <p:cNvPr id="427" name="Google Shape;427;p36"/>
          <p:cNvSpPr/>
          <p:nvPr/>
        </p:nvSpPr>
        <p:spPr>
          <a:xfrm rot="-5400000">
            <a:off x="11677977" y="453057"/>
            <a:ext cx="967088" cy="60959"/>
          </a:xfrm>
          <a:prstGeom prst="rect">
            <a:avLst/>
          </a:prstGeom>
          <a:solidFill>
            <a:srgbClr val="29A7E1"/>
          </a:solidFill>
          <a:ln>
            <a:noFill/>
          </a:ln>
        </p:spPr>
        <p:txBody>
          <a:bodyPr spcFirstLastPara="1" wrap="square" lIns="121900" tIns="60933" rIns="121900" bIns="60933" anchor="ctr" anchorCtr="0">
            <a:noAutofit/>
          </a:bodyPr>
          <a:lstStyle/>
          <a:p>
            <a:pPr algn="ctr">
              <a:buClr>
                <a:schemeClr val="lt1"/>
              </a:buClr>
              <a:buSzPts val="1800"/>
            </a:pPr>
            <a:endParaRPr sz="2400">
              <a:solidFill>
                <a:srgbClr val="FFFFFF"/>
              </a:solidFill>
              <a:latin typeface="Calibri"/>
              <a:ea typeface="Calibri"/>
              <a:cs typeface="Calibri"/>
              <a:sym typeface="Calibri"/>
            </a:endParaRPr>
          </a:p>
        </p:txBody>
      </p:sp>
      <p:sp>
        <p:nvSpPr>
          <p:cNvPr id="428" name="Google Shape;428;p36"/>
          <p:cNvSpPr/>
          <p:nvPr/>
        </p:nvSpPr>
        <p:spPr>
          <a:xfrm rot="10800000">
            <a:off x="11224915" y="1"/>
            <a:ext cx="967088" cy="60959"/>
          </a:xfrm>
          <a:prstGeom prst="rect">
            <a:avLst/>
          </a:prstGeom>
          <a:solidFill>
            <a:srgbClr val="29A7E1"/>
          </a:solidFill>
          <a:ln>
            <a:noFill/>
          </a:ln>
        </p:spPr>
        <p:txBody>
          <a:bodyPr spcFirstLastPara="1" wrap="square" lIns="121900" tIns="60933" rIns="121900" bIns="60933" anchor="ctr" anchorCtr="0">
            <a:noAutofit/>
          </a:bodyPr>
          <a:lstStyle/>
          <a:p>
            <a:pPr algn="ctr">
              <a:buClr>
                <a:schemeClr val="lt1"/>
              </a:buClr>
              <a:buSzPts val="1800"/>
            </a:pPr>
            <a:endParaRPr sz="2400">
              <a:solidFill>
                <a:srgbClr val="FFFFFF"/>
              </a:solidFill>
              <a:latin typeface="Calibri"/>
              <a:ea typeface="Calibri"/>
              <a:cs typeface="Calibri"/>
              <a:sym typeface="Calibri"/>
            </a:endParaRPr>
          </a:p>
        </p:txBody>
      </p:sp>
      <p:sp>
        <p:nvSpPr>
          <p:cNvPr id="429" name="Google Shape;429;p36"/>
          <p:cNvSpPr/>
          <p:nvPr/>
        </p:nvSpPr>
        <p:spPr>
          <a:xfrm>
            <a:off x="55051" y="352752"/>
            <a:ext cx="12192000" cy="609600"/>
          </a:xfrm>
          <a:prstGeom prst="rect">
            <a:avLst/>
          </a:prstGeom>
          <a:noFill/>
          <a:ln>
            <a:noFill/>
          </a:ln>
        </p:spPr>
        <p:txBody>
          <a:bodyPr spcFirstLastPara="1" wrap="square" lIns="121900" tIns="60933" rIns="121900" bIns="60933" anchor="ctr" anchorCtr="0">
            <a:noAutofit/>
          </a:bodyPr>
          <a:lstStyle/>
          <a:p>
            <a:endParaRPr sz="2400">
              <a:solidFill>
                <a:schemeClr val="dk1"/>
              </a:solidFill>
              <a:latin typeface="Calibri"/>
              <a:ea typeface="Calibri"/>
              <a:cs typeface="Calibri"/>
              <a:sym typeface="Calibri"/>
            </a:endParaRPr>
          </a:p>
        </p:txBody>
      </p:sp>
      <p:sp>
        <p:nvSpPr>
          <p:cNvPr id="2" name="Прямоугольник 7">
            <a:extLst>
              <a:ext uri="{FF2B5EF4-FFF2-40B4-BE49-F238E27FC236}">
                <a16:creationId xmlns:a16="http://schemas.microsoft.com/office/drawing/2014/main" id="{730C17A1-7AC1-E80C-1581-166EF5BFD345}"/>
              </a:ext>
            </a:extLst>
          </p:cNvPr>
          <p:cNvSpPr/>
          <p:nvPr/>
        </p:nvSpPr>
        <p:spPr>
          <a:xfrm>
            <a:off x="-10099" y="6797042"/>
            <a:ext cx="12202099"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3" name="Прямоугольник 8">
            <a:extLst>
              <a:ext uri="{FF2B5EF4-FFF2-40B4-BE49-F238E27FC236}">
                <a16:creationId xmlns:a16="http://schemas.microsoft.com/office/drawing/2014/main" id="{961A8097-0019-611D-0584-50BB0C3C0107}"/>
              </a:ext>
            </a:extLst>
          </p:cNvPr>
          <p:cNvSpPr/>
          <p:nvPr/>
        </p:nvSpPr>
        <p:spPr>
          <a:xfrm rot="16200000">
            <a:off x="-463163" y="6343977"/>
            <a:ext cx="967088"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4" name="TextBox 3">
            <a:extLst>
              <a:ext uri="{FF2B5EF4-FFF2-40B4-BE49-F238E27FC236}">
                <a16:creationId xmlns:a16="http://schemas.microsoft.com/office/drawing/2014/main" id="{10E16EED-A34E-45F1-C319-406ED5463C99}"/>
              </a:ext>
            </a:extLst>
          </p:cNvPr>
          <p:cNvSpPr txBox="1"/>
          <p:nvPr/>
        </p:nvSpPr>
        <p:spPr>
          <a:xfrm>
            <a:off x="7295563" y="1986871"/>
            <a:ext cx="4524278" cy="2431435"/>
          </a:xfrm>
          <a:prstGeom prst="rect">
            <a:avLst/>
          </a:prstGeom>
          <a:solidFill>
            <a:schemeClr val="bg1"/>
          </a:solidFill>
        </p:spPr>
        <p:txBody>
          <a:bodyPr wrap="square">
            <a:spAutoFit/>
          </a:bodyPr>
          <a:lstStyle/>
          <a:p>
            <a:r>
              <a:rPr lang="uk-UA" sz="1900" b="1" dirty="0">
                <a:latin typeface="Tahoma" panose="020B0604030504040204" pitchFamily="34" charset="0"/>
                <a:ea typeface="Tahoma" panose="020B0604030504040204" pitchFamily="34" charset="0"/>
                <a:cs typeface="Tahoma" panose="020B0604030504040204" pitchFamily="34" charset="0"/>
              </a:rPr>
              <a:t>2 мільйони нових зелених робочих місць протягом 2-3 років</a:t>
            </a:r>
          </a:p>
          <a:p>
            <a:endParaRPr lang="uk-UA" sz="1900" b="1" dirty="0">
              <a:latin typeface="Tahoma" panose="020B0604030504040204" pitchFamily="34" charset="0"/>
              <a:ea typeface="Tahoma" panose="020B0604030504040204" pitchFamily="34" charset="0"/>
              <a:cs typeface="Tahoma" panose="020B0604030504040204" pitchFamily="34" charset="0"/>
            </a:endParaRPr>
          </a:p>
          <a:p>
            <a:r>
              <a:rPr lang="uk-UA" sz="1900" dirty="0">
                <a:latin typeface="Tahoma" panose="020B0604030504040204" pitchFamily="34" charset="0"/>
                <a:ea typeface="Tahoma" panose="020B0604030504040204" pitchFamily="34" charset="0"/>
                <a:cs typeface="Tahoma" panose="020B0604030504040204" pitchFamily="34" charset="0"/>
              </a:rPr>
              <a:t>Прогноз на основі аналізу щодо 715682 активних суб'єктів господарювання у ключових секторах з використанням множника 1,7 для «прямого + міжгалузевого ефекту».</a:t>
            </a:r>
          </a:p>
        </p:txBody>
      </p:sp>
      <p:graphicFrame>
        <p:nvGraphicFramePr>
          <p:cNvPr id="5" name="Діаграма 4">
            <a:extLst>
              <a:ext uri="{FF2B5EF4-FFF2-40B4-BE49-F238E27FC236}">
                <a16:creationId xmlns:a16="http://schemas.microsoft.com/office/drawing/2014/main" id="{CF377B4B-35FF-647D-673F-1B001A0B8903}"/>
              </a:ext>
            </a:extLst>
          </p:cNvPr>
          <p:cNvGraphicFramePr/>
          <p:nvPr/>
        </p:nvGraphicFramePr>
        <p:xfrm>
          <a:off x="424700" y="1375218"/>
          <a:ext cx="6640601" cy="50089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FBA4987-0E4D-5823-EF46-2D667D057E78}"/>
              </a:ext>
            </a:extLst>
          </p:cNvPr>
          <p:cNvSpPr txBox="1"/>
          <p:nvPr/>
        </p:nvSpPr>
        <p:spPr>
          <a:xfrm>
            <a:off x="2917101" y="2215687"/>
            <a:ext cx="1657350" cy="461665"/>
          </a:xfrm>
          <a:prstGeom prst="rect">
            <a:avLst/>
          </a:prstGeom>
          <a:noFill/>
        </p:spPr>
        <p:txBody>
          <a:bodyPr wrap="square" rtlCol="0">
            <a:spAutoFit/>
          </a:bodyPr>
          <a:lstStyle/>
          <a:p>
            <a:pPr algn="ctr"/>
            <a:r>
              <a:rPr lang="en-US" sz="2400" b="1">
                <a:solidFill>
                  <a:schemeClr val="bg1"/>
                </a:solidFill>
              </a:rPr>
              <a:t>4 200 000</a:t>
            </a:r>
            <a:endParaRPr lang="ru-RU" sz="2400" b="1">
              <a:solidFill>
                <a:schemeClr val="bg1"/>
              </a:solidFill>
            </a:endParaRPr>
          </a:p>
        </p:txBody>
      </p:sp>
      <p:sp>
        <p:nvSpPr>
          <p:cNvPr id="7" name="TextBox 6">
            <a:extLst>
              <a:ext uri="{FF2B5EF4-FFF2-40B4-BE49-F238E27FC236}">
                <a16:creationId xmlns:a16="http://schemas.microsoft.com/office/drawing/2014/main" id="{357A736A-8E05-6A1F-77AA-E5FB2565081A}"/>
              </a:ext>
            </a:extLst>
          </p:cNvPr>
          <p:cNvSpPr txBox="1"/>
          <p:nvPr/>
        </p:nvSpPr>
        <p:spPr>
          <a:xfrm>
            <a:off x="2917101" y="4001818"/>
            <a:ext cx="1657350" cy="461665"/>
          </a:xfrm>
          <a:prstGeom prst="rect">
            <a:avLst/>
          </a:prstGeom>
          <a:noFill/>
        </p:spPr>
        <p:txBody>
          <a:bodyPr wrap="square" rtlCol="0">
            <a:spAutoFit/>
          </a:bodyPr>
          <a:lstStyle/>
          <a:p>
            <a:pPr algn="ctr"/>
            <a:r>
              <a:rPr lang="ru-RU" sz="2400" b="1">
                <a:solidFill>
                  <a:schemeClr val="bg1"/>
                </a:solidFill>
              </a:rPr>
              <a:t>2 000 </a:t>
            </a:r>
            <a:r>
              <a:rPr lang="en-US" sz="2400" b="1">
                <a:solidFill>
                  <a:schemeClr val="bg1"/>
                </a:solidFill>
              </a:rPr>
              <a:t>000</a:t>
            </a:r>
            <a:endParaRPr lang="ru-RU" sz="2400" b="1">
              <a:solidFill>
                <a:schemeClr val="bg1"/>
              </a:solidFill>
            </a:endParaRPr>
          </a:p>
        </p:txBody>
      </p:sp>
    </p:spTree>
    <p:extLst>
      <p:ext uri="{BB962C8B-B14F-4D97-AF65-F5344CB8AC3E}">
        <p14:creationId xmlns:p14="http://schemas.microsoft.com/office/powerpoint/2010/main" val="84011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6"/>
          <p:cNvSpPr/>
          <p:nvPr/>
        </p:nvSpPr>
        <p:spPr>
          <a:xfrm>
            <a:off x="0" y="0"/>
            <a:ext cx="12192000" cy="967085"/>
          </a:xfrm>
          <a:prstGeom prst="rect">
            <a:avLst/>
          </a:prstGeom>
          <a:solidFill>
            <a:srgbClr val="6AA053"/>
          </a:solidFill>
          <a:ln>
            <a:noFill/>
          </a:ln>
        </p:spPr>
        <p:txBody>
          <a:bodyPr spcFirstLastPara="1" wrap="square" lIns="121900" tIns="60933" rIns="121900" bIns="60933" anchor="ctr" anchorCtr="0">
            <a:noAutofit/>
          </a:bodyPr>
          <a:lstStyle/>
          <a:p>
            <a:pPr algn="ctr">
              <a:buClr>
                <a:schemeClr val="lt1"/>
              </a:buClr>
              <a:buSzPts val="2000"/>
            </a:pPr>
            <a:endParaRPr lang="uk-UA" sz="2667">
              <a:solidFill>
                <a:srgbClr val="FFFFFF"/>
              </a:solidFill>
              <a:latin typeface="Calibri"/>
              <a:ea typeface="Calibri"/>
              <a:cs typeface="Calibri"/>
              <a:sym typeface="Calibri"/>
            </a:endParaRPr>
          </a:p>
        </p:txBody>
      </p:sp>
      <p:sp>
        <p:nvSpPr>
          <p:cNvPr id="427" name="Google Shape;427;p36"/>
          <p:cNvSpPr/>
          <p:nvPr/>
        </p:nvSpPr>
        <p:spPr>
          <a:xfrm rot="-5400000">
            <a:off x="11677977" y="453057"/>
            <a:ext cx="967088" cy="60959"/>
          </a:xfrm>
          <a:prstGeom prst="rect">
            <a:avLst/>
          </a:prstGeom>
          <a:solidFill>
            <a:srgbClr val="29A7E1"/>
          </a:solidFill>
          <a:ln>
            <a:noFill/>
          </a:ln>
        </p:spPr>
        <p:txBody>
          <a:bodyPr spcFirstLastPara="1" wrap="square" lIns="121900" tIns="60933" rIns="121900" bIns="60933" anchor="ctr" anchorCtr="0">
            <a:noAutofit/>
          </a:bodyPr>
          <a:lstStyle/>
          <a:p>
            <a:pPr algn="ctr">
              <a:buClr>
                <a:schemeClr val="lt1"/>
              </a:buClr>
              <a:buSzPts val="1800"/>
            </a:pPr>
            <a:endParaRPr lang="uk-UA" sz="2400">
              <a:solidFill>
                <a:srgbClr val="FFFFFF"/>
              </a:solidFill>
              <a:latin typeface="Calibri"/>
              <a:ea typeface="Calibri"/>
              <a:cs typeface="Calibri"/>
              <a:sym typeface="Calibri"/>
            </a:endParaRPr>
          </a:p>
        </p:txBody>
      </p:sp>
      <p:sp>
        <p:nvSpPr>
          <p:cNvPr id="428" name="Google Shape;428;p36"/>
          <p:cNvSpPr/>
          <p:nvPr/>
        </p:nvSpPr>
        <p:spPr>
          <a:xfrm rot="10800000">
            <a:off x="11224915" y="1"/>
            <a:ext cx="967088" cy="60959"/>
          </a:xfrm>
          <a:prstGeom prst="rect">
            <a:avLst/>
          </a:prstGeom>
          <a:solidFill>
            <a:srgbClr val="29A7E1"/>
          </a:solidFill>
          <a:ln>
            <a:noFill/>
          </a:ln>
        </p:spPr>
        <p:txBody>
          <a:bodyPr spcFirstLastPara="1" wrap="square" lIns="121900" tIns="60933" rIns="121900" bIns="60933" anchor="ctr" anchorCtr="0">
            <a:noAutofit/>
          </a:bodyPr>
          <a:lstStyle/>
          <a:p>
            <a:pPr algn="ctr">
              <a:buClr>
                <a:schemeClr val="lt1"/>
              </a:buClr>
              <a:buSzPts val="1800"/>
            </a:pPr>
            <a:endParaRPr lang="uk-UA" sz="2400">
              <a:solidFill>
                <a:srgbClr val="FFFFFF"/>
              </a:solidFill>
              <a:latin typeface="Calibri"/>
              <a:ea typeface="Calibri"/>
              <a:cs typeface="Calibri"/>
              <a:sym typeface="Calibri"/>
            </a:endParaRPr>
          </a:p>
        </p:txBody>
      </p:sp>
      <p:sp>
        <p:nvSpPr>
          <p:cNvPr id="429" name="Google Shape;429;p36"/>
          <p:cNvSpPr/>
          <p:nvPr/>
        </p:nvSpPr>
        <p:spPr>
          <a:xfrm>
            <a:off x="55051" y="352752"/>
            <a:ext cx="12192000" cy="609600"/>
          </a:xfrm>
          <a:prstGeom prst="rect">
            <a:avLst/>
          </a:prstGeom>
          <a:noFill/>
          <a:ln>
            <a:noFill/>
          </a:ln>
        </p:spPr>
        <p:txBody>
          <a:bodyPr spcFirstLastPara="1" wrap="square" lIns="121900" tIns="60933" rIns="121900" bIns="60933" anchor="ctr" anchorCtr="0">
            <a:noAutofit/>
          </a:bodyPr>
          <a:lstStyle/>
          <a:p>
            <a:endParaRPr lang="uk-UA" sz="2400">
              <a:solidFill>
                <a:schemeClr val="dk1"/>
              </a:solidFill>
              <a:latin typeface="Calibri"/>
              <a:ea typeface="Calibri"/>
              <a:cs typeface="Calibri"/>
              <a:sym typeface="Calibri"/>
            </a:endParaRPr>
          </a:p>
        </p:txBody>
      </p:sp>
      <p:sp>
        <p:nvSpPr>
          <p:cNvPr id="11" name="Google Shape;426;p36"/>
          <p:cNvSpPr txBox="1">
            <a:spLocks noGrp="1"/>
          </p:cNvSpPr>
          <p:nvPr>
            <p:ph type="title"/>
          </p:nvPr>
        </p:nvSpPr>
        <p:spPr>
          <a:xfrm>
            <a:off x="609600" y="164637"/>
            <a:ext cx="10972800" cy="576064"/>
          </a:xfrm>
          <a:prstGeom prst="rect">
            <a:avLst/>
          </a:prstGeom>
          <a:noFill/>
          <a:ln>
            <a:noFill/>
          </a:ln>
        </p:spPr>
        <p:txBody>
          <a:bodyPr spcFirstLastPara="1" vert="horz" wrap="square" lIns="121900" tIns="60933" rIns="121900" bIns="60933" rtlCol="0" anchor="ctr" anchorCtr="0">
            <a:normAutofit/>
          </a:bodyPr>
          <a:lstStyle/>
          <a:p>
            <a:pPr algn="ctr">
              <a:spcBef>
                <a:spcPts val="0"/>
              </a:spcBef>
              <a:buClr>
                <a:schemeClr val="lt1"/>
              </a:buClr>
              <a:buSzPts val="2000"/>
            </a:pPr>
            <a:r>
              <a:rPr lang="ru-RU" sz="2667" b="1" dirty="0" err="1">
                <a:solidFill>
                  <a:schemeClr val="lt1"/>
                </a:solidFill>
                <a:latin typeface="Tahoma"/>
                <a:ea typeface="Tahoma"/>
                <a:cs typeface="Tahoma"/>
                <a:sym typeface="Tahoma"/>
              </a:rPr>
              <a:t>Пріоритетні</a:t>
            </a:r>
            <a:r>
              <a:rPr lang="ru-RU" sz="2667" b="1" dirty="0">
                <a:solidFill>
                  <a:schemeClr val="lt1"/>
                </a:solidFill>
                <a:latin typeface="Tahoma"/>
                <a:ea typeface="Tahoma"/>
                <a:cs typeface="Tahoma"/>
                <a:sym typeface="Tahoma"/>
              </a:rPr>
              <a:t> </a:t>
            </a:r>
            <a:r>
              <a:rPr lang="ru-RU" sz="2667" b="1" dirty="0" err="1">
                <a:solidFill>
                  <a:schemeClr val="lt1"/>
                </a:solidFill>
                <a:latin typeface="Tahoma"/>
                <a:ea typeface="Tahoma"/>
                <a:cs typeface="Tahoma"/>
                <a:sym typeface="Tahoma"/>
              </a:rPr>
              <a:t>види</a:t>
            </a:r>
            <a:r>
              <a:rPr lang="ru-RU" sz="2667" b="1" dirty="0">
                <a:solidFill>
                  <a:schemeClr val="lt1"/>
                </a:solidFill>
                <a:latin typeface="Tahoma"/>
                <a:ea typeface="Tahoma"/>
                <a:cs typeface="Tahoma"/>
                <a:sym typeface="Tahoma"/>
              </a:rPr>
              <a:t> </a:t>
            </a:r>
            <a:r>
              <a:rPr lang="ru-RU" sz="2667" b="1" dirty="0" err="1">
                <a:solidFill>
                  <a:schemeClr val="lt1"/>
                </a:solidFill>
                <a:latin typeface="Tahoma"/>
                <a:ea typeface="Tahoma"/>
                <a:cs typeface="Tahoma"/>
                <a:sym typeface="Tahoma"/>
              </a:rPr>
              <a:t>економічної</a:t>
            </a:r>
            <a:r>
              <a:rPr lang="ru-RU" sz="2667" b="1" dirty="0">
                <a:solidFill>
                  <a:schemeClr val="lt1"/>
                </a:solidFill>
                <a:latin typeface="Tahoma"/>
                <a:ea typeface="Tahoma"/>
                <a:cs typeface="Tahoma"/>
                <a:sym typeface="Tahoma"/>
              </a:rPr>
              <a:t> </a:t>
            </a:r>
            <a:r>
              <a:rPr lang="ru-RU" sz="2667" b="1" dirty="0" err="1">
                <a:solidFill>
                  <a:schemeClr val="lt1"/>
                </a:solidFill>
                <a:latin typeface="Tahoma"/>
                <a:ea typeface="Tahoma"/>
                <a:cs typeface="Tahoma"/>
                <a:sym typeface="Tahoma"/>
              </a:rPr>
              <a:t>діяльності</a:t>
            </a:r>
            <a:endParaRPr lang="uk-UA" sz="2667" b="1" dirty="0">
              <a:solidFill>
                <a:schemeClr val="lt1"/>
              </a:solidFill>
              <a:latin typeface="Tahoma"/>
              <a:ea typeface="Tahoma"/>
              <a:cs typeface="Tahoma"/>
              <a:sym typeface="Tahoma"/>
            </a:endParaRPr>
          </a:p>
        </p:txBody>
      </p:sp>
      <p:sp>
        <p:nvSpPr>
          <p:cNvPr id="20" name="Прямоугольник 19"/>
          <p:cNvSpPr/>
          <p:nvPr/>
        </p:nvSpPr>
        <p:spPr>
          <a:xfrm>
            <a:off x="478692" y="2789910"/>
            <a:ext cx="1688037" cy="646331"/>
          </a:xfrm>
          <a:prstGeom prst="rect">
            <a:avLst/>
          </a:prstGeom>
        </p:spPr>
        <p:txBody>
          <a:bodyPr wrap="square">
            <a:spAutoFit/>
          </a:bodyPr>
          <a:lstStyle/>
          <a:p>
            <a:pPr algn="ctr"/>
            <a:r>
              <a:rPr lang="ru-RU" dirty="0"/>
              <a:t>Транспорт та </a:t>
            </a:r>
            <a:r>
              <a:rPr lang="ru-RU" dirty="0" err="1"/>
              <a:t>інфраструктура</a:t>
            </a:r>
            <a:endParaRPr lang="uk-UA" dirty="0"/>
          </a:p>
        </p:txBody>
      </p:sp>
      <p:sp>
        <p:nvSpPr>
          <p:cNvPr id="21" name="Прямоугольник 20"/>
          <p:cNvSpPr/>
          <p:nvPr/>
        </p:nvSpPr>
        <p:spPr>
          <a:xfrm>
            <a:off x="2640548" y="2795228"/>
            <a:ext cx="2339921" cy="923330"/>
          </a:xfrm>
          <a:prstGeom prst="rect">
            <a:avLst/>
          </a:prstGeom>
        </p:spPr>
        <p:txBody>
          <a:bodyPr wrap="square">
            <a:spAutoFit/>
          </a:bodyPr>
          <a:lstStyle/>
          <a:p>
            <a:pPr algn="ctr"/>
            <a:r>
              <a:rPr lang="ru-UA" sz="1600" dirty="0"/>
              <a:t>В</a:t>
            </a:r>
            <a:r>
              <a:rPr lang="ru-RU" dirty="0" err="1"/>
              <a:t>одопостачання</a:t>
            </a:r>
            <a:r>
              <a:rPr lang="ru-RU" dirty="0"/>
              <a:t>, </a:t>
            </a:r>
            <a:r>
              <a:rPr lang="ru-RU" dirty="0" err="1"/>
              <a:t>водовідведення</a:t>
            </a:r>
            <a:r>
              <a:rPr lang="ru-RU" dirty="0"/>
              <a:t> та </a:t>
            </a:r>
            <a:r>
              <a:rPr lang="ru-RU" dirty="0" err="1"/>
              <a:t>очищення</a:t>
            </a:r>
            <a:r>
              <a:rPr lang="ru-RU" dirty="0"/>
              <a:t> </a:t>
            </a:r>
            <a:r>
              <a:rPr lang="ru-RU" dirty="0" err="1"/>
              <a:t>стічних</a:t>
            </a:r>
            <a:r>
              <a:rPr lang="ru-RU" dirty="0"/>
              <a:t> вод</a:t>
            </a:r>
            <a:endParaRPr lang="uk-UA" dirty="0"/>
          </a:p>
        </p:txBody>
      </p:sp>
      <p:sp>
        <p:nvSpPr>
          <p:cNvPr id="22" name="Прямоугольник 21"/>
          <p:cNvSpPr/>
          <p:nvPr/>
        </p:nvSpPr>
        <p:spPr>
          <a:xfrm>
            <a:off x="4782967" y="2789910"/>
            <a:ext cx="2615963" cy="923330"/>
          </a:xfrm>
          <a:prstGeom prst="rect">
            <a:avLst/>
          </a:prstGeom>
        </p:spPr>
        <p:txBody>
          <a:bodyPr wrap="square">
            <a:spAutoFit/>
          </a:bodyPr>
          <a:lstStyle/>
          <a:p>
            <a:pPr algn="ctr"/>
            <a:r>
              <a:rPr lang="ru-RU" dirty="0" err="1"/>
              <a:t>Рекультивація</a:t>
            </a:r>
            <a:r>
              <a:rPr lang="ru-RU" dirty="0"/>
              <a:t> </a:t>
            </a:r>
            <a:r>
              <a:rPr lang="ru-UA" dirty="0"/>
              <a:t>та в</a:t>
            </a:r>
            <a:r>
              <a:rPr lang="uk-UA" dirty="0"/>
              <a:t>і</a:t>
            </a:r>
            <a:r>
              <a:rPr lang="ru-UA" dirty="0" err="1"/>
              <a:t>дновлення</a:t>
            </a:r>
            <a:r>
              <a:rPr lang="ru-UA" dirty="0"/>
              <a:t> </a:t>
            </a:r>
            <a:endParaRPr lang="uk-UA" dirty="0"/>
          </a:p>
          <a:p>
            <a:pPr algn="ctr"/>
            <a:r>
              <a:rPr lang="ru-RU" dirty="0" err="1"/>
              <a:t>територій</a:t>
            </a:r>
            <a:endParaRPr lang="uk-UA" dirty="0"/>
          </a:p>
        </p:txBody>
      </p:sp>
      <p:sp>
        <p:nvSpPr>
          <p:cNvPr id="23" name="Прямоугольник 22"/>
          <p:cNvSpPr/>
          <p:nvPr/>
        </p:nvSpPr>
        <p:spPr>
          <a:xfrm>
            <a:off x="7354092" y="2780883"/>
            <a:ext cx="2615963" cy="923330"/>
          </a:xfrm>
          <a:prstGeom prst="rect">
            <a:avLst/>
          </a:prstGeom>
        </p:spPr>
        <p:txBody>
          <a:bodyPr wrap="square">
            <a:spAutoFit/>
          </a:bodyPr>
          <a:lstStyle/>
          <a:p>
            <a:pPr algn="ctr"/>
            <a:r>
              <a:rPr lang="ru-RU" dirty="0"/>
              <a:t>ВДЕ, ресурсоефективні та </a:t>
            </a:r>
            <a:r>
              <a:rPr lang="ru-RU" dirty="0" err="1"/>
              <a:t>більш</a:t>
            </a:r>
            <a:r>
              <a:rPr lang="ru-RU" dirty="0"/>
              <a:t> </a:t>
            </a:r>
            <a:r>
              <a:rPr lang="ru-RU" dirty="0" err="1"/>
              <a:t>чисті</a:t>
            </a:r>
            <a:r>
              <a:rPr lang="ru-RU" dirty="0"/>
              <a:t> </a:t>
            </a:r>
            <a:r>
              <a:rPr lang="ru-RU" dirty="0" err="1"/>
              <a:t>технології</a:t>
            </a:r>
            <a:r>
              <a:rPr lang="ru-RU" dirty="0"/>
              <a:t> </a:t>
            </a:r>
            <a:r>
              <a:rPr lang="ru-RU" dirty="0" err="1"/>
              <a:t>виробництва</a:t>
            </a:r>
            <a:endParaRPr lang="uk-UA" dirty="0"/>
          </a:p>
        </p:txBody>
      </p:sp>
      <p:sp>
        <p:nvSpPr>
          <p:cNvPr id="26" name="Прямоугольник 25"/>
          <p:cNvSpPr/>
          <p:nvPr/>
        </p:nvSpPr>
        <p:spPr>
          <a:xfrm>
            <a:off x="5201923" y="5683734"/>
            <a:ext cx="1778052" cy="400110"/>
          </a:xfrm>
          <a:prstGeom prst="rect">
            <a:avLst/>
          </a:prstGeom>
        </p:spPr>
        <p:txBody>
          <a:bodyPr wrap="none">
            <a:spAutoFit/>
          </a:bodyPr>
          <a:lstStyle/>
          <a:p>
            <a:pPr algn="ctr"/>
            <a:r>
              <a:rPr lang="ru-RU" sz="2000" dirty="0" err="1"/>
              <a:t>Сталий</a:t>
            </a:r>
            <a:r>
              <a:rPr lang="ru-RU" sz="2000" dirty="0"/>
              <a:t> туризм</a:t>
            </a:r>
            <a:endParaRPr lang="uk-UA" sz="2000" dirty="0"/>
          </a:p>
        </p:txBody>
      </p:sp>
      <p:sp>
        <p:nvSpPr>
          <p:cNvPr id="27" name="Прямоугольник 26"/>
          <p:cNvSpPr/>
          <p:nvPr/>
        </p:nvSpPr>
        <p:spPr>
          <a:xfrm>
            <a:off x="122633" y="5450816"/>
            <a:ext cx="2440787" cy="1200329"/>
          </a:xfrm>
          <a:prstGeom prst="rect">
            <a:avLst/>
          </a:prstGeom>
        </p:spPr>
        <p:txBody>
          <a:bodyPr wrap="square">
            <a:spAutoFit/>
          </a:bodyPr>
          <a:lstStyle/>
          <a:p>
            <a:pPr algn="ctr"/>
            <a:r>
              <a:rPr lang="ru-RU" dirty="0" err="1">
                <a:cs typeface="Arial" panose="020B0604020202020204" pitchFamily="34" charset="0"/>
              </a:rPr>
              <a:t>Розмінування</a:t>
            </a:r>
            <a:r>
              <a:rPr lang="ru-RU" dirty="0">
                <a:cs typeface="Arial" panose="020B0604020202020204" pitchFamily="34" charset="0"/>
              </a:rPr>
              <a:t> </a:t>
            </a:r>
            <a:r>
              <a:rPr lang="ru-RU" dirty="0" err="1">
                <a:cs typeface="Arial" panose="020B0604020202020204" pitchFamily="34" charset="0"/>
              </a:rPr>
              <a:t>земельних</a:t>
            </a:r>
            <a:endParaRPr lang="ru-RU" dirty="0">
              <a:cs typeface="Arial" panose="020B0604020202020204" pitchFamily="34" charset="0"/>
            </a:endParaRPr>
          </a:p>
          <a:p>
            <a:pPr algn="ctr"/>
            <a:r>
              <a:rPr lang="ru-RU" dirty="0">
                <a:cs typeface="Arial" panose="020B0604020202020204" pitchFamily="34" charset="0"/>
              </a:rPr>
              <a:t> і </a:t>
            </a:r>
            <a:r>
              <a:rPr lang="ru-RU" dirty="0" err="1">
                <a:cs typeface="Arial" panose="020B0604020202020204" pitchFamily="34" charset="0"/>
              </a:rPr>
              <a:t>лісових</a:t>
            </a:r>
            <a:r>
              <a:rPr lang="ru-RU" dirty="0">
                <a:cs typeface="Arial" panose="020B0604020202020204" pitchFamily="34" charset="0"/>
              </a:rPr>
              <a:t> </a:t>
            </a:r>
            <a:r>
              <a:rPr lang="ru-RU" dirty="0" err="1">
                <a:cs typeface="Arial" panose="020B0604020202020204" pitchFamily="34" charset="0"/>
              </a:rPr>
              <a:t>ділянок</a:t>
            </a:r>
            <a:r>
              <a:rPr lang="ru-RU" dirty="0">
                <a:cs typeface="Arial" panose="020B0604020202020204" pitchFamily="34" charset="0"/>
              </a:rPr>
              <a:t>, </a:t>
            </a:r>
            <a:r>
              <a:rPr lang="ru-RU" dirty="0" err="1">
                <a:cs typeface="Arial" panose="020B0604020202020204" pitchFamily="34" charset="0"/>
              </a:rPr>
              <a:t>будівель</a:t>
            </a:r>
            <a:r>
              <a:rPr lang="ru-RU" dirty="0">
                <a:cs typeface="Arial" panose="020B0604020202020204" pitchFamily="34" charset="0"/>
              </a:rPr>
              <a:t> та </a:t>
            </a:r>
            <a:r>
              <a:rPr lang="ru-RU" dirty="0" err="1">
                <a:cs typeface="Arial" panose="020B0604020202020204" pitchFamily="34" charset="0"/>
              </a:rPr>
              <a:t>споруд</a:t>
            </a:r>
            <a:endParaRPr lang="uk-UA" dirty="0">
              <a:cs typeface="Arial" panose="020B0604020202020204" pitchFamily="34" charset="0"/>
            </a:endParaRPr>
          </a:p>
        </p:txBody>
      </p:sp>
      <p:sp>
        <p:nvSpPr>
          <p:cNvPr id="28" name="Прямоугольник 27"/>
          <p:cNvSpPr/>
          <p:nvPr/>
        </p:nvSpPr>
        <p:spPr>
          <a:xfrm>
            <a:off x="7068968" y="5697646"/>
            <a:ext cx="2901087" cy="923330"/>
          </a:xfrm>
          <a:prstGeom prst="rect">
            <a:avLst/>
          </a:prstGeom>
        </p:spPr>
        <p:txBody>
          <a:bodyPr wrap="square">
            <a:spAutoFit/>
          </a:bodyPr>
          <a:lstStyle/>
          <a:p>
            <a:pPr algn="ctr"/>
            <a:r>
              <a:rPr lang="ru-RU" dirty="0" err="1"/>
              <a:t>Сільське</a:t>
            </a:r>
            <a:r>
              <a:rPr lang="ru-RU" dirty="0"/>
              <a:t> </a:t>
            </a:r>
            <a:r>
              <a:rPr lang="ru-RU" dirty="0" err="1"/>
              <a:t>господарство</a:t>
            </a:r>
            <a:r>
              <a:rPr lang="ru-RU" dirty="0"/>
              <a:t>, </a:t>
            </a:r>
            <a:r>
              <a:rPr lang="ru-RU" dirty="0" err="1"/>
              <a:t>рибальство</a:t>
            </a:r>
            <a:r>
              <a:rPr lang="ru-RU" dirty="0"/>
              <a:t> та </a:t>
            </a:r>
            <a:r>
              <a:rPr lang="ru-RU" dirty="0" err="1"/>
              <a:t>органічне</a:t>
            </a:r>
            <a:r>
              <a:rPr lang="ru-RU" dirty="0"/>
              <a:t> </a:t>
            </a:r>
            <a:r>
              <a:rPr lang="ru-RU" dirty="0" err="1"/>
              <a:t>виробництво</a:t>
            </a:r>
            <a:r>
              <a:rPr lang="ru-RU" dirty="0"/>
              <a:t> </a:t>
            </a:r>
            <a:endParaRPr lang="uk-UA" dirty="0"/>
          </a:p>
        </p:txBody>
      </p:sp>
      <p:sp>
        <p:nvSpPr>
          <p:cNvPr id="39" name="Прямоугольник 38"/>
          <p:cNvSpPr/>
          <p:nvPr/>
        </p:nvSpPr>
        <p:spPr>
          <a:xfrm>
            <a:off x="10106494" y="2773856"/>
            <a:ext cx="1623612" cy="923330"/>
          </a:xfrm>
          <a:prstGeom prst="rect">
            <a:avLst/>
          </a:prstGeom>
        </p:spPr>
        <p:txBody>
          <a:bodyPr wrap="square">
            <a:spAutoFit/>
          </a:bodyPr>
          <a:lstStyle/>
          <a:p>
            <a:pPr algn="ctr"/>
            <a:r>
              <a:rPr lang="ru-RU" dirty="0" err="1"/>
              <a:t>Екологічні</a:t>
            </a:r>
            <a:r>
              <a:rPr lang="ru-RU" dirty="0"/>
              <a:t> </a:t>
            </a:r>
            <a:r>
              <a:rPr lang="ru-RU" dirty="0" err="1"/>
              <a:t>будівельні</a:t>
            </a:r>
            <a:r>
              <a:rPr lang="ru-RU" dirty="0"/>
              <a:t> </a:t>
            </a:r>
            <a:r>
              <a:rPr lang="ru-RU" dirty="0" err="1"/>
              <a:t>матеріали</a:t>
            </a:r>
            <a:endParaRPr lang="uk-UA" dirty="0"/>
          </a:p>
        </p:txBody>
      </p:sp>
      <p:sp>
        <p:nvSpPr>
          <p:cNvPr id="24" name="Прямоугольник 23">
            <a:extLst>
              <a:ext uri="{FF2B5EF4-FFF2-40B4-BE49-F238E27FC236}">
                <a16:creationId xmlns:a16="http://schemas.microsoft.com/office/drawing/2014/main" id="{F09FDDE9-2036-4F09-B99A-97B35CE50A19}"/>
              </a:ext>
            </a:extLst>
          </p:cNvPr>
          <p:cNvSpPr/>
          <p:nvPr/>
        </p:nvSpPr>
        <p:spPr>
          <a:xfrm>
            <a:off x="2815427" y="5612114"/>
            <a:ext cx="1967539" cy="923330"/>
          </a:xfrm>
          <a:prstGeom prst="rect">
            <a:avLst/>
          </a:prstGeom>
        </p:spPr>
        <p:txBody>
          <a:bodyPr wrap="square">
            <a:spAutoFit/>
          </a:bodyPr>
          <a:lstStyle/>
          <a:p>
            <a:pPr algn="ctr"/>
            <a:r>
              <a:rPr lang="ru-RU" dirty="0" err="1"/>
              <a:t>Енергоефективне</a:t>
            </a:r>
            <a:r>
              <a:rPr lang="ru-RU" dirty="0"/>
              <a:t> </a:t>
            </a:r>
            <a:r>
              <a:rPr lang="ru-RU" dirty="0" err="1"/>
              <a:t>зелене</a:t>
            </a:r>
            <a:r>
              <a:rPr lang="ru-RU" dirty="0"/>
              <a:t> </a:t>
            </a:r>
            <a:r>
              <a:rPr lang="ru-RU" dirty="0" err="1"/>
              <a:t>будівництво</a:t>
            </a:r>
            <a:endParaRPr lang="uk-UA" dirty="0"/>
          </a:p>
        </p:txBody>
      </p:sp>
      <p:sp>
        <p:nvSpPr>
          <p:cNvPr id="25" name="TextBox 24">
            <a:extLst>
              <a:ext uri="{FF2B5EF4-FFF2-40B4-BE49-F238E27FC236}">
                <a16:creationId xmlns:a16="http://schemas.microsoft.com/office/drawing/2014/main" id="{AE04FD5D-679E-48C5-9407-FED942F05A44}"/>
              </a:ext>
            </a:extLst>
          </p:cNvPr>
          <p:cNvSpPr txBox="1"/>
          <p:nvPr/>
        </p:nvSpPr>
        <p:spPr>
          <a:xfrm>
            <a:off x="9775871" y="5676029"/>
            <a:ext cx="2284858" cy="646331"/>
          </a:xfrm>
          <a:prstGeom prst="rect">
            <a:avLst/>
          </a:prstGeom>
          <a:noFill/>
        </p:spPr>
        <p:txBody>
          <a:bodyPr wrap="square">
            <a:spAutoFit/>
          </a:bodyPr>
          <a:lstStyle/>
          <a:p>
            <a:pPr algn="ctr"/>
            <a:r>
              <a:rPr lang="ru-RU" dirty="0" err="1"/>
              <a:t>Стале</a:t>
            </a:r>
            <a:r>
              <a:rPr lang="ru-RU" dirty="0"/>
              <a:t> </a:t>
            </a:r>
            <a:r>
              <a:rPr lang="ru-UA" dirty="0"/>
              <a:t>л</a:t>
            </a:r>
            <a:r>
              <a:rPr lang="uk-UA" dirty="0"/>
              <a:t>і</a:t>
            </a:r>
            <a:r>
              <a:rPr lang="ru-UA" dirty="0" err="1"/>
              <a:t>сокористування</a:t>
            </a:r>
            <a:endParaRPr lang="uk-UA" dirty="0">
              <a:effectLst/>
            </a:endParaRPr>
          </a:p>
        </p:txBody>
      </p:sp>
      <p:sp>
        <p:nvSpPr>
          <p:cNvPr id="2" name="Прямоугольник 7">
            <a:extLst>
              <a:ext uri="{FF2B5EF4-FFF2-40B4-BE49-F238E27FC236}">
                <a16:creationId xmlns:a16="http://schemas.microsoft.com/office/drawing/2014/main" id="{5F261140-4868-B989-A355-6A03EA80EA04}"/>
              </a:ext>
            </a:extLst>
          </p:cNvPr>
          <p:cNvSpPr/>
          <p:nvPr/>
        </p:nvSpPr>
        <p:spPr>
          <a:xfrm>
            <a:off x="-10099" y="6797042"/>
            <a:ext cx="12202099"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3" name="Прямоугольник 8">
            <a:extLst>
              <a:ext uri="{FF2B5EF4-FFF2-40B4-BE49-F238E27FC236}">
                <a16:creationId xmlns:a16="http://schemas.microsoft.com/office/drawing/2014/main" id="{38448CDD-52AA-CADA-597B-AC28CC10C446}"/>
              </a:ext>
            </a:extLst>
          </p:cNvPr>
          <p:cNvSpPr/>
          <p:nvPr/>
        </p:nvSpPr>
        <p:spPr>
          <a:xfrm rot="16200000">
            <a:off x="-463163" y="6343977"/>
            <a:ext cx="967088" cy="60959"/>
          </a:xfrm>
          <a:prstGeom prst="rect">
            <a:avLst/>
          </a:prstGeom>
          <a:solidFill>
            <a:srgbClr val="29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6" name="Рисунок 5" descr="Зображення, що містить коло, Шрифт, Графіка, знімок екрана&#10;&#10;Вміст, створений ШІ, може бути неправильним.">
            <a:extLst>
              <a:ext uri="{FF2B5EF4-FFF2-40B4-BE49-F238E27FC236}">
                <a16:creationId xmlns:a16="http://schemas.microsoft.com/office/drawing/2014/main" id="{2D11ADB8-19E4-8702-FEB5-BC0638934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378" y="1360512"/>
            <a:ext cx="1283533" cy="1283533"/>
          </a:xfrm>
          <a:prstGeom prst="rect">
            <a:avLst/>
          </a:prstGeom>
        </p:spPr>
      </p:pic>
      <p:pic>
        <p:nvPicPr>
          <p:cNvPr id="10" name="Рисунок 9" descr="Зображення, що містить коло, Шрифт, схема, символ&#10;&#10;Вміст, створений ШІ, може бути неправильним.">
            <a:extLst>
              <a:ext uri="{FF2B5EF4-FFF2-40B4-BE49-F238E27FC236}">
                <a16:creationId xmlns:a16="http://schemas.microsoft.com/office/drawing/2014/main" id="{9D43E109-A9E5-EA88-F44C-80381314BF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5525" y="1367193"/>
            <a:ext cx="1283533" cy="1283533"/>
          </a:xfrm>
          <a:prstGeom prst="rect">
            <a:avLst/>
          </a:prstGeom>
        </p:spPr>
      </p:pic>
      <p:pic>
        <p:nvPicPr>
          <p:cNvPr id="14" name="Рисунок 13" descr="Зображення, що містить картинки, мультфільм, ілюстрація&#10;&#10;Вміст, створений ШІ, може бути неправильним.">
            <a:extLst>
              <a:ext uri="{FF2B5EF4-FFF2-40B4-BE49-F238E27FC236}">
                <a16:creationId xmlns:a16="http://schemas.microsoft.com/office/drawing/2014/main" id="{CC303E8D-5FEF-BFA0-A5A1-3EA5ADBB57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7671" y="1365672"/>
            <a:ext cx="1283534" cy="1283534"/>
          </a:xfrm>
          <a:prstGeom prst="rect">
            <a:avLst/>
          </a:prstGeom>
        </p:spPr>
      </p:pic>
      <p:pic>
        <p:nvPicPr>
          <p:cNvPr id="16" name="Рисунок 15" descr="Зображення, що містить коло, Графіка, Шрифт, логотип&#10;&#10;Вміст, створений ШІ, може бути неправильним.">
            <a:extLst>
              <a:ext uri="{FF2B5EF4-FFF2-40B4-BE49-F238E27FC236}">
                <a16:creationId xmlns:a16="http://schemas.microsoft.com/office/drawing/2014/main" id="{D7B1BA9E-3F87-BCD9-5660-4FFCF9F1EE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6462" y="1349228"/>
            <a:ext cx="1306102" cy="1306102"/>
          </a:xfrm>
          <a:prstGeom prst="rect">
            <a:avLst/>
          </a:prstGeom>
        </p:spPr>
      </p:pic>
      <p:pic>
        <p:nvPicPr>
          <p:cNvPr id="18" name="Рисунок 17" descr="Зображення, що містить коло, Графіка, картинки, дизайн&#10;&#10;Вміст, створений ШІ, може бути неправильним.">
            <a:extLst>
              <a:ext uri="{FF2B5EF4-FFF2-40B4-BE49-F238E27FC236}">
                <a16:creationId xmlns:a16="http://schemas.microsoft.com/office/drawing/2014/main" id="{D5F80536-5865-D45F-F890-EDC3768713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660" y="4050887"/>
            <a:ext cx="1350189" cy="1350189"/>
          </a:xfrm>
          <a:prstGeom prst="rect">
            <a:avLst/>
          </a:prstGeom>
        </p:spPr>
      </p:pic>
      <p:pic>
        <p:nvPicPr>
          <p:cNvPr id="29" name="Рисунок 28" descr="Зображення, що містить Шрифт, коло, Графіка, символ&#10;&#10;Вміст, створений ШІ, може бути неправильним.">
            <a:extLst>
              <a:ext uri="{FF2B5EF4-FFF2-40B4-BE49-F238E27FC236}">
                <a16:creationId xmlns:a16="http://schemas.microsoft.com/office/drawing/2014/main" id="{0A716005-8396-9BDD-72BD-1AA1B5A9C2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66132" y="4098923"/>
            <a:ext cx="1283534" cy="1283534"/>
          </a:xfrm>
          <a:prstGeom prst="rect">
            <a:avLst/>
          </a:prstGeom>
        </p:spPr>
      </p:pic>
      <p:pic>
        <p:nvPicPr>
          <p:cNvPr id="31" name="Рисунок 30">
            <a:extLst>
              <a:ext uri="{FF2B5EF4-FFF2-40B4-BE49-F238E27FC236}">
                <a16:creationId xmlns:a16="http://schemas.microsoft.com/office/drawing/2014/main" id="{7AB883B6-286A-4308-1E37-21E5229873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7671" y="4263443"/>
            <a:ext cx="1283534" cy="1283534"/>
          </a:xfrm>
          <a:prstGeom prst="rect">
            <a:avLst/>
          </a:prstGeom>
        </p:spPr>
      </p:pic>
      <p:pic>
        <p:nvPicPr>
          <p:cNvPr id="33" name="Рисунок 32" descr="Зображення, що містить коло, Графіка, Шрифт, дизайн&#10;&#10;Вміст, створений ШІ, може бути неправильним.">
            <a:extLst>
              <a:ext uri="{FF2B5EF4-FFF2-40B4-BE49-F238E27FC236}">
                <a16:creationId xmlns:a16="http://schemas.microsoft.com/office/drawing/2014/main" id="{8D9795B6-4329-1BAF-BCD0-0CB8CB062C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649" y="4261684"/>
            <a:ext cx="1283533" cy="1280491"/>
          </a:xfrm>
          <a:prstGeom prst="rect">
            <a:avLst/>
          </a:prstGeom>
        </p:spPr>
      </p:pic>
      <p:pic>
        <p:nvPicPr>
          <p:cNvPr id="35" name="Рисунок 34" descr="Зображення, що містить коло, Шрифт, Графіка, символ&#10;&#10;Вміст, створений ШІ, може бути неправильним.">
            <a:extLst>
              <a:ext uri="{FF2B5EF4-FFF2-40B4-BE49-F238E27FC236}">
                <a16:creationId xmlns:a16="http://schemas.microsoft.com/office/drawing/2014/main" id="{9FC44662-7F5F-87C8-989D-E778AD8641E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76534" y="1368715"/>
            <a:ext cx="1283533" cy="1280491"/>
          </a:xfrm>
          <a:prstGeom prst="rect">
            <a:avLst/>
          </a:prstGeom>
        </p:spPr>
      </p:pic>
      <p:pic>
        <p:nvPicPr>
          <p:cNvPr id="37" name="Рисунок 36" descr="Зображення, що містить велосипед, Графіка, коло, логотип&#10;&#10;Вміст, створений ШІ, може бути неправильним.">
            <a:extLst>
              <a:ext uri="{FF2B5EF4-FFF2-40B4-BE49-F238E27FC236}">
                <a16:creationId xmlns:a16="http://schemas.microsoft.com/office/drawing/2014/main" id="{375090F4-00BD-85EF-F555-78F6A7A15C3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89732" y="4255624"/>
            <a:ext cx="1270335" cy="1267325"/>
          </a:xfrm>
          <a:prstGeom prst="rect">
            <a:avLst/>
          </a:prstGeom>
        </p:spPr>
      </p:pic>
    </p:spTree>
    <p:extLst>
      <p:ext uri="{BB962C8B-B14F-4D97-AF65-F5344CB8AC3E}">
        <p14:creationId xmlns:p14="http://schemas.microsoft.com/office/powerpoint/2010/main" val="1893405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rot="16200000">
            <a:off x="1259361" y="4068818"/>
            <a:ext cx="913596" cy="3432315"/>
          </a:xfrm>
          <a:prstGeom prst="rect">
            <a:avLst/>
          </a:prstGeom>
        </p:spPr>
      </p:pic>
      <p:pic>
        <p:nvPicPr>
          <p:cNvPr id="6" name="Рисунок 5">
            <a:extLst>
              <a:ext uri="{FF2B5EF4-FFF2-40B4-BE49-F238E27FC236}">
                <a16:creationId xmlns:a16="http://schemas.microsoft.com/office/drawing/2014/main" id="{4BE2F57A-8FAA-4704-9483-4C2C5127201D}"/>
              </a:ext>
            </a:extLst>
          </p:cNvPr>
          <p:cNvPicPr>
            <a:picLocks noChangeAspect="1"/>
          </p:cNvPicPr>
          <p:nvPr/>
        </p:nvPicPr>
        <p:blipFill>
          <a:blip r:embed="rId3"/>
          <a:stretch>
            <a:fillRect/>
          </a:stretch>
        </p:blipFill>
        <p:spPr>
          <a:xfrm>
            <a:off x="5896569" y="536529"/>
            <a:ext cx="4621334" cy="5646518"/>
          </a:xfrm>
          <a:prstGeom prst="rect">
            <a:avLst/>
          </a:prstGeom>
        </p:spPr>
      </p:pic>
      <p:pic>
        <p:nvPicPr>
          <p:cNvPr id="8" name="Рисунок 7">
            <a:extLst>
              <a:ext uri="{FF2B5EF4-FFF2-40B4-BE49-F238E27FC236}">
                <a16:creationId xmlns:a16="http://schemas.microsoft.com/office/drawing/2014/main" id="{37E9940B-3A27-4D2C-8F07-5C8ED4BE184D}"/>
              </a:ext>
            </a:extLst>
          </p:cNvPr>
          <p:cNvPicPr>
            <a:picLocks noChangeAspect="1"/>
          </p:cNvPicPr>
          <p:nvPr/>
        </p:nvPicPr>
        <p:blipFill>
          <a:blip r:embed="rId4"/>
          <a:stretch>
            <a:fillRect/>
          </a:stretch>
        </p:blipFill>
        <p:spPr>
          <a:xfrm>
            <a:off x="1529637" y="468765"/>
            <a:ext cx="4207776" cy="5646518"/>
          </a:xfrm>
          <a:prstGeom prst="rect">
            <a:avLst/>
          </a:prstGeom>
        </p:spPr>
      </p:pic>
      <p:sp>
        <p:nvSpPr>
          <p:cNvPr id="2" name="TextBox 1">
            <a:extLst>
              <a:ext uri="{FF2B5EF4-FFF2-40B4-BE49-F238E27FC236}">
                <a16:creationId xmlns:a16="http://schemas.microsoft.com/office/drawing/2014/main" id="{AF91F6B8-E65F-4CF8-88F7-FCAAF0C304BE}"/>
              </a:ext>
            </a:extLst>
          </p:cNvPr>
          <p:cNvSpPr txBox="1"/>
          <p:nvPr/>
        </p:nvSpPr>
        <p:spPr>
          <a:xfrm>
            <a:off x="6715040" y="5478088"/>
            <a:ext cx="2973250" cy="369332"/>
          </a:xfrm>
          <a:prstGeom prst="rect">
            <a:avLst/>
          </a:prstGeom>
          <a:noFill/>
        </p:spPr>
        <p:txBody>
          <a:bodyPr wrap="none" rtlCol="0">
            <a:spAutoFit/>
          </a:bodyPr>
          <a:lstStyle/>
          <a:p>
            <a:pPr algn="ctr"/>
            <a:r>
              <a:rPr lang="uk-UA" b="1" dirty="0">
                <a:solidFill>
                  <a:srgbClr val="388C4C"/>
                </a:solidFill>
                <a:latin typeface="Arial" panose="020B0604020202020204" pitchFamily="34" charset="0"/>
                <a:cs typeface="Arial" panose="020B0604020202020204" pitchFamily="34" charset="0"/>
              </a:rPr>
              <a:t>РОБИМО ЗМІНИ РАЗОМ!</a:t>
            </a:r>
            <a:endParaRPr lang="en-US" b="1" dirty="0">
              <a:solidFill>
                <a:srgbClr val="388C4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5883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64E10A3C-F202-4D2B-BEE5-623502078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616" y="623887"/>
            <a:ext cx="7620000" cy="561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369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1F274C-0175-40DD-AF84-C24942F0F2C1}"/>
              </a:ext>
            </a:extLst>
          </p:cNvPr>
          <p:cNvSpPr txBox="1"/>
          <p:nvPr/>
        </p:nvSpPr>
        <p:spPr>
          <a:xfrm>
            <a:off x="619053" y="2459113"/>
            <a:ext cx="11046109" cy="5170646"/>
          </a:xfrm>
          <a:prstGeom prst="rect">
            <a:avLst/>
          </a:prstGeom>
          <a:noFill/>
        </p:spPr>
        <p:txBody>
          <a:bodyPr wrap="square">
            <a:spAutoFit/>
          </a:bodyPr>
          <a:lstStyle/>
          <a:p>
            <a:pPr algn="just"/>
            <a:r>
              <a:rPr lang="ru-RU" sz="2300" b="0" i="0" dirty="0" err="1">
                <a:solidFill>
                  <a:srgbClr val="0A0A0A"/>
                </a:solidFill>
                <a:effectLst/>
                <a:latin typeface="Google Sans"/>
              </a:rPr>
              <a:t>Законодавча</a:t>
            </a:r>
            <a:r>
              <a:rPr lang="ru-RU" sz="2300" b="0" i="0" dirty="0">
                <a:solidFill>
                  <a:srgbClr val="0A0A0A"/>
                </a:solidFill>
                <a:effectLst/>
                <a:latin typeface="Google Sans"/>
              </a:rPr>
              <a:t> система </a:t>
            </a:r>
            <a:r>
              <a:rPr lang="ru-RU" sz="2300" b="0" i="0" dirty="0" err="1">
                <a:solidFill>
                  <a:srgbClr val="0A0A0A"/>
                </a:solidFill>
                <a:effectLst/>
                <a:latin typeface="Google Sans"/>
              </a:rPr>
              <a:t>класифікації</a:t>
            </a:r>
            <a:r>
              <a:rPr lang="ru-RU" sz="2300" b="0" i="0" dirty="0">
                <a:solidFill>
                  <a:srgbClr val="0A0A0A"/>
                </a:solidFill>
                <a:effectLst/>
                <a:latin typeface="Google Sans"/>
              </a:rPr>
              <a:t> яка </a:t>
            </a:r>
            <a:r>
              <a:rPr lang="ru-RU" sz="2300" b="0" i="0" dirty="0" err="1">
                <a:solidFill>
                  <a:srgbClr val="0A0A0A"/>
                </a:solidFill>
                <a:effectLst/>
                <a:latin typeface="Google Sans"/>
              </a:rPr>
              <a:t>діє</a:t>
            </a:r>
            <a:r>
              <a:rPr lang="ru-RU" sz="2300" b="0" i="0" dirty="0">
                <a:solidFill>
                  <a:srgbClr val="0A0A0A"/>
                </a:solidFill>
                <a:effectLst/>
                <a:latin typeface="Google Sans"/>
              </a:rPr>
              <a:t> як «</a:t>
            </a:r>
            <a:r>
              <a:rPr lang="ru-RU" sz="2300" b="0" i="0" dirty="0" err="1">
                <a:solidFill>
                  <a:srgbClr val="0A0A0A"/>
                </a:solidFill>
                <a:effectLst/>
                <a:latin typeface="Google Sans"/>
              </a:rPr>
              <a:t>зелений</a:t>
            </a:r>
            <a:r>
              <a:rPr lang="ru-RU" sz="2300" b="0" i="0" dirty="0">
                <a:solidFill>
                  <a:srgbClr val="0A0A0A"/>
                </a:solidFill>
                <a:effectLst/>
                <a:latin typeface="Google Sans"/>
              </a:rPr>
              <a:t> кодекс» для </a:t>
            </a:r>
            <a:r>
              <a:rPr lang="ru-RU" sz="2300" b="0" i="0" dirty="0" err="1">
                <a:solidFill>
                  <a:srgbClr val="0A0A0A"/>
                </a:solidFill>
                <a:effectLst/>
                <a:latin typeface="Google Sans"/>
              </a:rPr>
              <a:t>інвесторів</a:t>
            </a:r>
            <a:r>
              <a:rPr lang="ru-RU" sz="2300" b="0" i="0" dirty="0">
                <a:solidFill>
                  <a:srgbClr val="0A0A0A"/>
                </a:solidFill>
                <a:effectLst/>
                <a:latin typeface="Google Sans"/>
              </a:rPr>
              <a:t> та </a:t>
            </a:r>
            <a:r>
              <a:rPr lang="ru-RU" sz="2300" b="0" i="0" dirty="0" err="1">
                <a:solidFill>
                  <a:srgbClr val="0A0A0A"/>
                </a:solidFill>
                <a:effectLst/>
                <a:latin typeface="Google Sans"/>
              </a:rPr>
              <a:t>бізнесу</a:t>
            </a:r>
            <a:r>
              <a:rPr lang="ru-RU" sz="2300" b="0" i="0" dirty="0">
                <a:solidFill>
                  <a:srgbClr val="0A0A0A"/>
                </a:solidFill>
                <a:effectLst/>
                <a:latin typeface="Google Sans"/>
              </a:rPr>
              <a:t>, </a:t>
            </a:r>
            <a:r>
              <a:rPr lang="ru-RU" sz="2300" b="0" i="0" dirty="0" err="1">
                <a:solidFill>
                  <a:srgbClr val="0A0A0A"/>
                </a:solidFill>
                <a:effectLst/>
                <a:latin typeface="Google Sans"/>
              </a:rPr>
              <a:t>допомагаючи</a:t>
            </a:r>
            <a:r>
              <a:rPr lang="ru-RU" sz="2300" b="0" i="0" dirty="0">
                <a:solidFill>
                  <a:srgbClr val="0A0A0A"/>
                </a:solidFill>
                <a:effectLst/>
                <a:latin typeface="Google Sans"/>
              </a:rPr>
              <a:t> </a:t>
            </a:r>
            <a:r>
              <a:rPr lang="ru-RU" sz="2300" b="0" i="0" dirty="0" err="1">
                <a:solidFill>
                  <a:srgbClr val="0A0A0A"/>
                </a:solidFill>
                <a:effectLst/>
                <a:latin typeface="Google Sans"/>
              </a:rPr>
              <a:t>запобігати</a:t>
            </a:r>
            <a:r>
              <a:rPr lang="ru-RU" sz="2300" b="0" i="0" dirty="0">
                <a:solidFill>
                  <a:srgbClr val="0A0A0A"/>
                </a:solidFill>
                <a:effectLst/>
                <a:latin typeface="Google Sans"/>
              </a:rPr>
              <a:t> грінвошингу, </a:t>
            </a:r>
            <a:r>
              <a:rPr lang="ru-RU" sz="2300" b="0" i="0" dirty="0" err="1">
                <a:solidFill>
                  <a:srgbClr val="0A0A0A"/>
                </a:solidFill>
                <a:effectLst/>
                <a:latin typeface="Google Sans"/>
              </a:rPr>
              <a:t>спрямовувати</a:t>
            </a:r>
            <a:r>
              <a:rPr lang="ru-RU" sz="2300" b="0" i="0" dirty="0">
                <a:solidFill>
                  <a:srgbClr val="0A0A0A"/>
                </a:solidFill>
                <a:effectLst/>
                <a:latin typeface="Google Sans"/>
              </a:rPr>
              <a:t> </a:t>
            </a:r>
            <a:r>
              <a:rPr lang="ru-RU" sz="2300" b="0" i="0" dirty="0" err="1">
                <a:solidFill>
                  <a:srgbClr val="0A0A0A"/>
                </a:solidFill>
                <a:effectLst/>
                <a:latin typeface="Google Sans"/>
              </a:rPr>
              <a:t>капітал</a:t>
            </a:r>
            <a:r>
              <a:rPr lang="ru-RU" sz="2300" b="0" i="0" dirty="0">
                <a:solidFill>
                  <a:srgbClr val="0A0A0A"/>
                </a:solidFill>
                <a:effectLst/>
                <a:latin typeface="Google Sans"/>
              </a:rPr>
              <a:t> у </a:t>
            </a:r>
            <a:r>
              <a:rPr lang="ru-RU" sz="2300" b="0" i="0" dirty="0" err="1">
                <a:solidFill>
                  <a:srgbClr val="0A0A0A"/>
                </a:solidFill>
                <a:effectLst/>
                <a:latin typeface="Google Sans"/>
              </a:rPr>
              <a:t>сталі</a:t>
            </a:r>
            <a:r>
              <a:rPr lang="ru-RU" sz="2300" b="0" i="0" dirty="0">
                <a:solidFill>
                  <a:srgbClr val="0A0A0A"/>
                </a:solidFill>
                <a:effectLst/>
                <a:latin typeface="Google Sans"/>
              </a:rPr>
              <a:t> проєкти та </a:t>
            </a:r>
            <a:r>
              <a:rPr lang="ru-RU" sz="2300" b="0" i="0" dirty="0" err="1">
                <a:solidFill>
                  <a:srgbClr val="0A0A0A"/>
                </a:solidFill>
                <a:effectLst/>
                <a:latin typeface="Google Sans"/>
              </a:rPr>
              <a:t>забезпечувати</a:t>
            </a:r>
            <a:r>
              <a:rPr lang="ru-RU" sz="2300" b="0" i="0" dirty="0">
                <a:solidFill>
                  <a:srgbClr val="0A0A0A"/>
                </a:solidFill>
                <a:effectLst/>
                <a:latin typeface="Google Sans"/>
              </a:rPr>
              <a:t> </a:t>
            </a:r>
            <a:r>
              <a:rPr lang="ru-RU" sz="2300" b="0" i="0" dirty="0" err="1">
                <a:solidFill>
                  <a:srgbClr val="0A0A0A"/>
                </a:solidFill>
                <a:effectLst/>
                <a:latin typeface="Google Sans"/>
              </a:rPr>
              <a:t>відповідність</a:t>
            </a:r>
            <a:r>
              <a:rPr lang="ru-RU" sz="2300" b="0" i="0" dirty="0">
                <a:solidFill>
                  <a:srgbClr val="0A0A0A"/>
                </a:solidFill>
                <a:effectLst/>
                <a:latin typeface="Google Sans"/>
              </a:rPr>
              <a:t> 6 </a:t>
            </a:r>
            <a:r>
              <a:rPr lang="ru-RU" sz="2300" b="0" i="0" dirty="0" err="1">
                <a:solidFill>
                  <a:srgbClr val="0A0A0A"/>
                </a:solidFill>
                <a:effectLst/>
                <a:latin typeface="Google Sans"/>
              </a:rPr>
              <a:t>цілям</a:t>
            </a:r>
            <a:r>
              <a:rPr lang="ru-RU" sz="2300" b="0" i="0" dirty="0">
                <a:solidFill>
                  <a:srgbClr val="0A0A0A"/>
                </a:solidFill>
                <a:effectLst/>
                <a:latin typeface="Google Sans"/>
              </a:rPr>
              <a:t> </a:t>
            </a:r>
            <a:r>
              <a:rPr lang="ru-RU" sz="2300" b="0" i="0" dirty="0" err="1">
                <a:solidFill>
                  <a:srgbClr val="0A0A0A"/>
                </a:solidFill>
                <a:effectLst/>
                <a:latin typeface="Google Sans"/>
              </a:rPr>
              <a:t>Європейського</a:t>
            </a:r>
            <a:r>
              <a:rPr lang="ru-RU" sz="2300" b="0" i="0" dirty="0">
                <a:solidFill>
                  <a:srgbClr val="0A0A0A"/>
                </a:solidFill>
                <a:effectLst/>
                <a:latin typeface="Google Sans"/>
              </a:rPr>
              <a:t> Зеленого курсу: </a:t>
            </a:r>
          </a:p>
          <a:p>
            <a:pPr algn="just"/>
            <a:r>
              <a:rPr kumimoji="0" lang="uk-UA" altLang="en-US" sz="2300" i="0" u="none" strike="noStrike" cap="none" normalizeH="0" baseline="0" dirty="0">
                <a:ln>
                  <a:noFill/>
                </a:ln>
                <a:solidFill>
                  <a:srgbClr val="0A0A0A"/>
                </a:solidFill>
                <a:effectLst/>
                <a:latin typeface="Google Sans"/>
              </a:rPr>
              <a:t>п</a:t>
            </a:r>
            <a:r>
              <a:rPr kumimoji="0" lang="en-US" altLang="en-US" sz="2300" b="0" i="0" u="none" strike="noStrike" cap="none" normalizeH="0" baseline="0" dirty="0" err="1">
                <a:ln>
                  <a:noFill/>
                </a:ln>
                <a:solidFill>
                  <a:srgbClr val="0A0A0A"/>
                </a:solidFill>
                <a:effectLst/>
                <a:latin typeface="Google Sans"/>
              </a:rPr>
              <a:t>ом'якшення</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зміни</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клімату</a:t>
            </a:r>
            <a:r>
              <a:rPr kumimoji="0" lang="uk-UA" altLang="en-US" sz="2300" b="0" i="0" u="none" strike="noStrike" cap="none" normalizeH="0" baseline="0" dirty="0">
                <a:ln>
                  <a:noFill/>
                </a:ln>
                <a:solidFill>
                  <a:srgbClr val="0A0A0A"/>
                </a:solidFill>
                <a:effectLst/>
                <a:latin typeface="Google Sans"/>
              </a:rPr>
              <a:t>, а</a:t>
            </a:r>
            <a:r>
              <a:rPr kumimoji="0" lang="en-US" altLang="en-US" sz="2300" b="0" i="0" u="none" strike="noStrike" cap="none" normalizeH="0" baseline="0" dirty="0" err="1">
                <a:ln>
                  <a:noFill/>
                </a:ln>
                <a:solidFill>
                  <a:srgbClr val="0A0A0A"/>
                </a:solidFill>
                <a:effectLst/>
                <a:latin typeface="Google Sans"/>
              </a:rPr>
              <a:t>даптація</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до</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зміни</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клімату</a:t>
            </a:r>
            <a:r>
              <a:rPr lang="uk-UA" altLang="en-US" sz="2300" dirty="0">
                <a:solidFill>
                  <a:srgbClr val="0A0A0A"/>
                </a:solidFill>
                <a:latin typeface="Google Sans"/>
              </a:rPr>
              <a:t>, с</a:t>
            </a:r>
            <a:r>
              <a:rPr kumimoji="0" lang="en-US" altLang="en-US" sz="2300" b="0" i="0" u="none" strike="noStrike" cap="none" normalizeH="0" baseline="0" dirty="0" err="1">
                <a:ln>
                  <a:noFill/>
                </a:ln>
                <a:solidFill>
                  <a:srgbClr val="0A0A0A"/>
                </a:solidFill>
                <a:effectLst/>
                <a:latin typeface="Google Sans"/>
              </a:rPr>
              <a:t>тале</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використання</a:t>
            </a:r>
            <a:r>
              <a:rPr kumimoji="0" lang="en-US" altLang="en-US" sz="2300" b="0" i="0" u="none" strike="noStrike" cap="none" normalizeH="0" baseline="0" dirty="0">
                <a:ln>
                  <a:noFill/>
                </a:ln>
                <a:solidFill>
                  <a:srgbClr val="0A0A0A"/>
                </a:solidFill>
                <a:effectLst/>
                <a:latin typeface="Google Sans"/>
              </a:rPr>
              <a:t> та </a:t>
            </a:r>
            <a:r>
              <a:rPr kumimoji="0" lang="en-US" altLang="en-US" sz="2300" b="0" i="0" u="none" strike="noStrike" cap="none" normalizeH="0" baseline="0" dirty="0" err="1">
                <a:ln>
                  <a:noFill/>
                </a:ln>
                <a:solidFill>
                  <a:srgbClr val="0A0A0A"/>
                </a:solidFill>
                <a:effectLst/>
                <a:latin typeface="Google Sans"/>
              </a:rPr>
              <a:t>охорона</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водних</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ресурсів</a:t>
            </a:r>
            <a:r>
              <a:rPr kumimoji="0" lang="uk-UA" altLang="en-US" sz="2300" b="0" i="0" u="none" strike="noStrike" cap="none" normalizeH="0" baseline="0" dirty="0">
                <a:ln>
                  <a:noFill/>
                </a:ln>
                <a:solidFill>
                  <a:srgbClr val="0A0A0A"/>
                </a:solidFill>
                <a:effectLst/>
                <a:latin typeface="Google Sans"/>
              </a:rPr>
              <a:t>, п</a:t>
            </a:r>
            <a:r>
              <a:rPr kumimoji="0" lang="en-US" altLang="en-US" sz="2300" b="0" i="0" u="none" strike="noStrike" cap="none" normalizeH="0" baseline="0" dirty="0" err="1">
                <a:ln>
                  <a:noFill/>
                </a:ln>
                <a:solidFill>
                  <a:srgbClr val="0A0A0A"/>
                </a:solidFill>
                <a:effectLst/>
                <a:latin typeface="Google Sans"/>
              </a:rPr>
              <a:t>ерехід</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до</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циркулярної</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економіки</a:t>
            </a:r>
            <a:r>
              <a:rPr lang="uk-UA" altLang="en-US" sz="2300" dirty="0">
                <a:solidFill>
                  <a:srgbClr val="0A0A0A"/>
                </a:solidFill>
                <a:latin typeface="Google Sans"/>
              </a:rPr>
              <a:t>, з</a:t>
            </a:r>
            <a:r>
              <a:rPr kumimoji="0" lang="en-US" altLang="en-US" sz="2300" b="0" i="0" u="none" strike="noStrike" cap="none" normalizeH="0" baseline="0" dirty="0" err="1">
                <a:ln>
                  <a:noFill/>
                </a:ln>
                <a:solidFill>
                  <a:srgbClr val="0A0A0A"/>
                </a:solidFill>
                <a:effectLst/>
                <a:latin typeface="Google Sans"/>
              </a:rPr>
              <a:t>апобігання</a:t>
            </a:r>
            <a:r>
              <a:rPr kumimoji="0" lang="en-US" altLang="en-US" sz="2300" b="0" i="0" u="none" strike="noStrike" cap="none" normalizeH="0" baseline="0" dirty="0">
                <a:ln>
                  <a:noFill/>
                </a:ln>
                <a:solidFill>
                  <a:srgbClr val="0A0A0A"/>
                </a:solidFill>
                <a:effectLst/>
                <a:latin typeface="Google Sans"/>
              </a:rPr>
              <a:t> та </a:t>
            </a:r>
            <a:r>
              <a:rPr kumimoji="0" lang="en-US" altLang="en-US" sz="2300" b="0" i="0" u="none" strike="noStrike" cap="none" normalizeH="0" baseline="0" dirty="0" err="1">
                <a:ln>
                  <a:noFill/>
                </a:ln>
                <a:solidFill>
                  <a:srgbClr val="0A0A0A"/>
                </a:solidFill>
                <a:effectLst/>
                <a:latin typeface="Google Sans"/>
              </a:rPr>
              <a:t>контроль</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забруднення</a:t>
            </a:r>
            <a:r>
              <a:rPr lang="uk-UA" altLang="en-US" sz="2300" dirty="0">
                <a:solidFill>
                  <a:srgbClr val="0A0A0A"/>
                </a:solidFill>
                <a:latin typeface="Google Sans"/>
              </a:rPr>
              <a:t>, з</a:t>
            </a:r>
            <a:r>
              <a:rPr kumimoji="0" lang="en-US" altLang="en-US" sz="2300" b="0" i="0" u="none" strike="noStrike" cap="none" normalizeH="0" baseline="0" dirty="0" err="1">
                <a:ln>
                  <a:noFill/>
                </a:ln>
                <a:solidFill>
                  <a:srgbClr val="0A0A0A"/>
                </a:solidFill>
                <a:effectLst/>
                <a:latin typeface="Google Sans"/>
              </a:rPr>
              <a:t>ахист</a:t>
            </a:r>
            <a:r>
              <a:rPr kumimoji="0" lang="en-US" altLang="en-US" sz="2300" b="0" i="0" u="none" strike="noStrike" cap="none" normalizeH="0" baseline="0" dirty="0">
                <a:ln>
                  <a:noFill/>
                </a:ln>
                <a:solidFill>
                  <a:srgbClr val="0A0A0A"/>
                </a:solidFill>
                <a:effectLst/>
                <a:latin typeface="Google Sans"/>
              </a:rPr>
              <a:t> і </a:t>
            </a:r>
            <a:r>
              <a:rPr kumimoji="0" lang="en-US" altLang="en-US" sz="2300" b="0" i="0" u="none" strike="noStrike" cap="none" normalizeH="0" baseline="0" dirty="0" err="1">
                <a:ln>
                  <a:noFill/>
                </a:ln>
                <a:solidFill>
                  <a:srgbClr val="0A0A0A"/>
                </a:solidFill>
                <a:effectLst/>
                <a:latin typeface="Google Sans"/>
              </a:rPr>
              <a:t>відновлення</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біорізноманіття</a:t>
            </a:r>
            <a:r>
              <a:rPr kumimoji="0" lang="en-US" altLang="en-US" sz="2300" b="0" i="0" u="none" strike="noStrike" cap="none" normalizeH="0" baseline="0" dirty="0">
                <a:ln>
                  <a:noFill/>
                </a:ln>
                <a:solidFill>
                  <a:srgbClr val="0A0A0A"/>
                </a:solidFill>
                <a:effectLst/>
                <a:latin typeface="Google Sans"/>
              </a:rPr>
              <a:t>.</a:t>
            </a:r>
            <a:endParaRPr kumimoji="0" lang="uk-UA" altLang="en-US" sz="2300" b="0" i="0" u="none" strike="noStrike" cap="none" normalizeH="0" baseline="0" dirty="0">
              <a:ln>
                <a:noFill/>
              </a:ln>
              <a:solidFill>
                <a:srgbClr val="0A0A0A"/>
              </a:solidFill>
              <a:effectLst/>
              <a:latin typeface="Google Sans"/>
            </a:endParaRPr>
          </a:p>
          <a:p>
            <a:pPr algn="just"/>
            <a:endParaRPr lang="uk-UA" altLang="en-US" sz="2300" dirty="0">
              <a:solidFill>
                <a:srgbClr val="0A0A0A"/>
              </a:solidFill>
              <a:latin typeface="Google Sans"/>
            </a:endParaRPr>
          </a:p>
          <a:p>
            <a:pPr lvl="0" eaLnBrk="0" fontAlgn="base" hangingPunct="0">
              <a:spcBef>
                <a:spcPct val="0"/>
              </a:spcBef>
              <a:spcAft>
                <a:spcPct val="0"/>
              </a:spcAft>
            </a:pPr>
            <a:r>
              <a:rPr kumimoji="0" lang="en-US" altLang="en-US" sz="2300" b="0" i="0" u="none" strike="noStrike" cap="none" normalizeH="0" baseline="0" dirty="0" err="1">
                <a:ln>
                  <a:noFill/>
                </a:ln>
                <a:solidFill>
                  <a:srgbClr val="0A0A0A"/>
                </a:solidFill>
                <a:effectLst/>
                <a:latin typeface="Google Sans"/>
              </a:rPr>
              <a:t>Діяльність</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вважається</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зеленою</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якщо</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вона</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робить</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значний</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внесок</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хоча</a:t>
            </a:r>
            <a:r>
              <a:rPr kumimoji="0" lang="en-US" altLang="en-US" sz="2300" b="0" i="0" u="none" strike="noStrike" cap="none" normalizeH="0" baseline="0" dirty="0">
                <a:ln>
                  <a:noFill/>
                </a:ln>
                <a:solidFill>
                  <a:srgbClr val="0A0A0A"/>
                </a:solidFill>
                <a:effectLst/>
                <a:latin typeface="Google Sans"/>
              </a:rPr>
              <a:t> б в </a:t>
            </a:r>
            <a:r>
              <a:rPr kumimoji="0" lang="en-US" altLang="en-US" sz="2300" b="0" i="0" u="none" strike="noStrike" cap="none" normalizeH="0" baseline="0" dirty="0" err="1">
                <a:ln>
                  <a:noFill/>
                </a:ln>
                <a:solidFill>
                  <a:srgbClr val="0A0A0A"/>
                </a:solidFill>
                <a:effectLst/>
                <a:latin typeface="Google Sans"/>
              </a:rPr>
              <a:t>одну</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ціль</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не</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завдає</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значної</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шкоди</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іншим</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принцип</a:t>
            </a:r>
            <a:r>
              <a:rPr kumimoji="0" lang="en-US" altLang="en-US" sz="2300" b="0" i="0" u="none" strike="noStrike" cap="none" normalizeH="0" baseline="0" dirty="0">
                <a:ln>
                  <a:noFill/>
                </a:ln>
                <a:solidFill>
                  <a:srgbClr val="0A0A0A"/>
                </a:solidFill>
                <a:effectLst/>
                <a:latin typeface="Google Sans"/>
              </a:rPr>
              <a:t> </a:t>
            </a:r>
            <a:r>
              <a:rPr kumimoji="0" lang="en-US" altLang="en-US" sz="2300" b="1" i="0" u="none" strike="noStrike" cap="none" normalizeH="0" baseline="0" dirty="0">
                <a:ln>
                  <a:noFill/>
                </a:ln>
                <a:solidFill>
                  <a:srgbClr val="0A0A0A"/>
                </a:solidFill>
                <a:effectLst/>
                <a:latin typeface="Google Sans"/>
              </a:rPr>
              <a:t>Do No Significant Harm</a:t>
            </a:r>
            <a:r>
              <a:rPr kumimoji="0" lang="en-US" altLang="en-US" sz="2300" b="0" i="0" u="none" strike="noStrike" cap="none" normalizeH="0" baseline="0" dirty="0">
                <a:ln>
                  <a:noFill/>
                </a:ln>
                <a:solidFill>
                  <a:srgbClr val="0A0A0A"/>
                </a:solidFill>
                <a:effectLst/>
                <a:latin typeface="Google Sans"/>
              </a:rPr>
              <a:t>) та </a:t>
            </a:r>
            <a:r>
              <a:rPr kumimoji="0" lang="en-US" altLang="en-US" sz="2300" b="0" i="0" u="none" strike="noStrike" cap="none" normalizeH="0" baseline="0" dirty="0" err="1">
                <a:ln>
                  <a:noFill/>
                </a:ln>
                <a:solidFill>
                  <a:srgbClr val="0A0A0A"/>
                </a:solidFill>
                <a:effectLst/>
                <a:latin typeface="Google Sans"/>
              </a:rPr>
              <a:t>дотримується</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соціальних</a:t>
            </a:r>
            <a:r>
              <a:rPr kumimoji="0" lang="en-US" altLang="en-US" sz="2300" b="0" i="0" u="none" strike="noStrike" cap="none" normalizeH="0" baseline="0" dirty="0">
                <a:ln>
                  <a:noFill/>
                </a:ln>
                <a:solidFill>
                  <a:srgbClr val="0A0A0A"/>
                </a:solidFill>
                <a:effectLst/>
                <a:latin typeface="Google Sans"/>
              </a:rPr>
              <a:t> </a:t>
            </a:r>
            <a:r>
              <a:rPr kumimoji="0" lang="en-US" altLang="en-US" sz="2300" b="0" i="0" u="none" strike="noStrike" cap="none" normalizeH="0" baseline="0" dirty="0" err="1">
                <a:ln>
                  <a:noFill/>
                </a:ln>
                <a:solidFill>
                  <a:srgbClr val="0A0A0A"/>
                </a:solidFill>
                <a:effectLst/>
                <a:latin typeface="Google Sans"/>
              </a:rPr>
              <a:t>гарантій</a:t>
            </a:r>
            <a:r>
              <a:rPr kumimoji="0" lang="en-US" altLang="en-US" sz="2300" b="0" i="0" u="none" strike="noStrike" cap="none" normalizeH="0" baseline="0" dirty="0">
                <a:ln>
                  <a:noFill/>
                </a:ln>
                <a:solidFill>
                  <a:srgbClr val="0A0A0A"/>
                </a:solidFill>
                <a:effectLst/>
                <a:latin typeface="Google Sans"/>
              </a:rPr>
              <a:t>.</a:t>
            </a:r>
            <a:r>
              <a:rPr kumimoji="0" lang="uk-UA" altLang="en-US" sz="2300" b="0" i="0" u="none" strike="noStrike" cap="none" normalizeH="0" baseline="0" dirty="0">
                <a:ln>
                  <a:noFill/>
                </a:ln>
                <a:solidFill>
                  <a:srgbClr val="0A0A0A"/>
                </a:solidFill>
                <a:effectLst/>
                <a:latin typeface="Google Sans"/>
              </a:rPr>
              <a:t> </a:t>
            </a:r>
            <a:r>
              <a:rPr lang="ru-RU" sz="2300" dirty="0" err="1"/>
              <a:t>Таксономія</a:t>
            </a:r>
            <a:r>
              <a:rPr lang="ru-RU" sz="2300" dirty="0"/>
              <a:t> ЄС </a:t>
            </a:r>
            <a:r>
              <a:rPr lang="ru-RU" sz="2300" dirty="0" err="1"/>
              <a:t>допомагає</a:t>
            </a:r>
            <a:r>
              <a:rPr lang="ru-RU" sz="2300" dirty="0"/>
              <a:t> </a:t>
            </a:r>
            <a:r>
              <a:rPr lang="ru-RU" sz="2300" dirty="0" err="1"/>
              <a:t>інвесторам</a:t>
            </a:r>
            <a:r>
              <a:rPr lang="ru-RU" sz="2300" dirty="0"/>
              <a:t> та банкам </a:t>
            </a:r>
            <a:r>
              <a:rPr lang="ru-RU" sz="2300" dirty="0" err="1"/>
              <a:t>ухвалювати</a:t>
            </a:r>
            <a:r>
              <a:rPr lang="ru-RU" sz="2300" dirty="0"/>
              <a:t> </a:t>
            </a:r>
            <a:r>
              <a:rPr lang="ru-RU" sz="2300" dirty="0" err="1"/>
              <a:t>обґрунтовані</a:t>
            </a:r>
            <a:r>
              <a:rPr lang="ru-RU" sz="2300" dirty="0"/>
              <a:t> </a:t>
            </a:r>
            <a:r>
              <a:rPr lang="ru-RU" sz="2300" dirty="0" err="1"/>
              <a:t>рішення</a:t>
            </a:r>
            <a:r>
              <a:rPr lang="ru-RU" sz="2300" dirty="0"/>
              <a:t>, </a:t>
            </a:r>
            <a:r>
              <a:rPr lang="ru-RU" sz="2300" dirty="0" err="1"/>
              <a:t>базуючись</a:t>
            </a:r>
            <a:r>
              <a:rPr lang="ru-RU" sz="2300" dirty="0"/>
              <a:t> на «</a:t>
            </a:r>
            <a:r>
              <a:rPr lang="ru-RU" sz="2300" dirty="0" err="1"/>
              <a:t>спільній</a:t>
            </a:r>
            <a:r>
              <a:rPr lang="ru-RU" sz="2300" dirty="0"/>
              <a:t> </a:t>
            </a:r>
            <a:r>
              <a:rPr lang="ru-RU" sz="2300" dirty="0" err="1"/>
              <a:t>мові</a:t>
            </a:r>
            <a:r>
              <a:rPr lang="ru-RU" sz="2300" dirty="0"/>
              <a:t>» та </a:t>
            </a:r>
            <a:r>
              <a:rPr lang="ru-RU" sz="2300" dirty="0" err="1"/>
              <a:t>прозорих</a:t>
            </a:r>
            <a:r>
              <a:rPr lang="ru-RU" sz="2300" dirty="0"/>
              <a:t> </a:t>
            </a:r>
            <a:r>
              <a:rPr lang="ru-RU" sz="2300" dirty="0" err="1"/>
              <a:t>даних</a:t>
            </a:r>
            <a:r>
              <a:rPr lang="ru-RU" sz="2300" dirty="0"/>
              <a:t> про </a:t>
            </a:r>
            <a:r>
              <a:rPr lang="ru-RU" sz="2300" dirty="0" err="1"/>
              <a:t>екологічність</a:t>
            </a:r>
            <a:r>
              <a:rPr lang="ru-RU" sz="2300" dirty="0"/>
              <a:t> </a:t>
            </a:r>
            <a:r>
              <a:rPr lang="ru-RU" sz="2300" dirty="0" err="1"/>
              <a:t>діяльності</a:t>
            </a:r>
            <a:r>
              <a:rPr lang="ru-RU" sz="2300" dirty="0"/>
              <a:t>.</a:t>
            </a:r>
            <a:endParaRPr kumimoji="0" lang="en-US" altLang="en-US" sz="2300" b="0" i="0" u="none" strike="noStrike" cap="none" normalizeH="0" baseline="0" dirty="0">
              <a:ln>
                <a:noFill/>
              </a:ln>
              <a:solidFill>
                <a:schemeClr val="tx1"/>
              </a:solidFill>
              <a:effectLst/>
              <a:latin typeface="Arial" panose="020B0604020202020204" pitchFamily="34" charset="0"/>
            </a:endParaRPr>
          </a:p>
          <a:p>
            <a:pPr algn="just"/>
            <a:endParaRPr kumimoji="0" lang="uk-UA" altLang="en-US" sz="2400" b="0" i="0" u="none" strike="noStrike" cap="none" normalizeH="0" baseline="0" dirty="0">
              <a:ln>
                <a:noFill/>
              </a:ln>
              <a:solidFill>
                <a:srgbClr val="0A0A0A"/>
              </a:solidFill>
              <a:effectLst/>
              <a:latin typeface="Google Sans"/>
            </a:endParaRPr>
          </a:p>
          <a:p>
            <a:pPr algn="just"/>
            <a:endParaRPr lang="en-US" dirty="0">
              <a:effectLst/>
              <a:ea typeface="Calibri" panose="020F0502020204030204" pitchFamily="34" charset="0"/>
              <a:cs typeface="Times New Roman" panose="02020603050405020304" pitchFamily="18" charset="0"/>
            </a:endParaRPr>
          </a:p>
        </p:txBody>
      </p:sp>
      <p:pic>
        <p:nvPicPr>
          <p:cNvPr id="1026" name="Picture 2" descr="Green Deal&quot; establishes the circular economy as a key priority for the EU |  Furn 360">
            <a:extLst>
              <a:ext uri="{FF2B5EF4-FFF2-40B4-BE49-F238E27FC236}">
                <a16:creationId xmlns:a16="http://schemas.microsoft.com/office/drawing/2014/main" id="{D04D5F27-321F-407E-BE29-DBEA82AD1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460" y="200334"/>
            <a:ext cx="5152446" cy="21069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442410A-05DF-48F9-8B50-BEC8F588BE6B}"/>
              </a:ext>
            </a:extLst>
          </p:cNvPr>
          <p:cNvSpPr txBox="1"/>
          <p:nvPr/>
        </p:nvSpPr>
        <p:spPr>
          <a:xfrm>
            <a:off x="619053" y="492823"/>
            <a:ext cx="5837407" cy="1815882"/>
          </a:xfrm>
          <a:prstGeom prst="rect">
            <a:avLst/>
          </a:prstGeom>
          <a:noFill/>
        </p:spPr>
        <p:txBody>
          <a:bodyPr wrap="square" rtlCol="0">
            <a:spAutoFit/>
          </a:bodyPr>
          <a:lstStyle/>
          <a:p>
            <a:r>
              <a:rPr lang="uk-UA" sz="2800" b="1" dirty="0">
                <a:solidFill>
                  <a:srgbClr val="455D43"/>
                </a:solidFill>
              </a:rPr>
              <a:t>Таксономія ЄС – </a:t>
            </a:r>
            <a:r>
              <a:rPr lang="ru-RU" sz="2800" b="1" i="0" dirty="0" err="1">
                <a:solidFill>
                  <a:srgbClr val="455D43"/>
                </a:solidFill>
                <a:effectLst/>
                <a:latin typeface="Google Sans"/>
              </a:rPr>
              <a:t>визначає</a:t>
            </a:r>
            <a:r>
              <a:rPr lang="ru-RU" sz="2800" b="1" i="0" dirty="0">
                <a:solidFill>
                  <a:srgbClr val="455D43"/>
                </a:solidFill>
                <a:effectLst/>
                <a:latin typeface="Google Sans"/>
              </a:rPr>
              <a:t> </a:t>
            </a:r>
          </a:p>
          <a:p>
            <a:r>
              <a:rPr lang="ru-RU" sz="2800" b="1" i="0" dirty="0" err="1">
                <a:solidFill>
                  <a:srgbClr val="455D43"/>
                </a:solidFill>
                <a:effectLst/>
                <a:latin typeface="Google Sans"/>
              </a:rPr>
              <a:t>екологічно</a:t>
            </a:r>
            <a:r>
              <a:rPr lang="ru-RU" sz="2800" b="1" i="0" dirty="0">
                <a:solidFill>
                  <a:srgbClr val="455D43"/>
                </a:solidFill>
                <a:effectLst/>
                <a:latin typeface="Google Sans"/>
              </a:rPr>
              <a:t> </a:t>
            </a:r>
            <a:r>
              <a:rPr lang="ru-RU" sz="2800" b="1" i="0" dirty="0" err="1">
                <a:solidFill>
                  <a:srgbClr val="455D43"/>
                </a:solidFill>
                <a:effectLst/>
                <a:latin typeface="Google Sans"/>
              </a:rPr>
              <a:t>сталі</a:t>
            </a:r>
            <a:r>
              <a:rPr lang="ru-RU" sz="2800" b="1" i="0" dirty="0">
                <a:solidFill>
                  <a:srgbClr val="455D43"/>
                </a:solidFill>
                <a:effectLst/>
                <a:latin typeface="Google Sans"/>
              </a:rPr>
              <a:t> </a:t>
            </a:r>
            <a:r>
              <a:rPr lang="ru-RU" sz="2800" b="1" i="0" dirty="0" err="1">
                <a:solidFill>
                  <a:srgbClr val="455D43"/>
                </a:solidFill>
                <a:effectLst/>
                <a:latin typeface="Google Sans"/>
              </a:rPr>
              <a:t>види</a:t>
            </a:r>
            <a:r>
              <a:rPr lang="ru-RU" sz="2800" b="1" i="0" dirty="0">
                <a:solidFill>
                  <a:srgbClr val="455D43"/>
                </a:solidFill>
                <a:effectLst/>
                <a:latin typeface="Google Sans"/>
              </a:rPr>
              <a:t> </a:t>
            </a:r>
          </a:p>
          <a:p>
            <a:r>
              <a:rPr lang="ru-RU" sz="2800" b="1" i="0" dirty="0" err="1">
                <a:solidFill>
                  <a:srgbClr val="455D43"/>
                </a:solidFill>
                <a:effectLst/>
                <a:latin typeface="Google Sans"/>
              </a:rPr>
              <a:t>економічної</a:t>
            </a:r>
            <a:r>
              <a:rPr lang="ru-RU" sz="2800" b="1" i="0" dirty="0">
                <a:solidFill>
                  <a:srgbClr val="455D43"/>
                </a:solidFill>
                <a:effectLst/>
                <a:latin typeface="Google Sans"/>
              </a:rPr>
              <a:t> </a:t>
            </a:r>
            <a:r>
              <a:rPr lang="ru-RU" sz="2800" b="1" i="0" dirty="0" err="1">
                <a:solidFill>
                  <a:srgbClr val="455D43"/>
                </a:solidFill>
                <a:effectLst/>
                <a:latin typeface="Google Sans"/>
              </a:rPr>
              <a:t>діяльності</a:t>
            </a:r>
            <a:endParaRPr lang="uk-UA" sz="2800" b="1" dirty="0">
              <a:solidFill>
                <a:srgbClr val="455D43"/>
              </a:solidFill>
            </a:endParaRPr>
          </a:p>
          <a:p>
            <a:r>
              <a:rPr lang="ru-RU" sz="2800" b="0" i="0" dirty="0">
                <a:solidFill>
                  <a:srgbClr val="0A0A0A"/>
                </a:solidFill>
                <a:effectLst/>
                <a:latin typeface="Google Sans"/>
              </a:rPr>
              <a:t>(Регламент 2020/852)</a:t>
            </a:r>
            <a:r>
              <a:rPr lang="uk-UA" sz="2800" b="1" dirty="0">
                <a:solidFill>
                  <a:srgbClr val="455D43"/>
                </a:solidFill>
              </a:rPr>
              <a:t> </a:t>
            </a:r>
            <a:endParaRPr lang="en-US" sz="2800" b="1" dirty="0">
              <a:solidFill>
                <a:srgbClr val="455D43"/>
              </a:solidFill>
            </a:endParaRPr>
          </a:p>
        </p:txBody>
      </p:sp>
    </p:spTree>
    <p:extLst>
      <p:ext uri="{BB962C8B-B14F-4D97-AF65-F5344CB8AC3E}">
        <p14:creationId xmlns:p14="http://schemas.microsoft.com/office/powerpoint/2010/main" val="411979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1F274C-0175-40DD-AF84-C24942F0F2C1}"/>
              </a:ext>
            </a:extLst>
          </p:cNvPr>
          <p:cNvSpPr txBox="1"/>
          <p:nvPr/>
        </p:nvSpPr>
        <p:spPr>
          <a:xfrm>
            <a:off x="619054" y="2333685"/>
            <a:ext cx="10453499" cy="4524315"/>
          </a:xfrm>
          <a:prstGeom prst="rect">
            <a:avLst/>
          </a:prstGeom>
          <a:noFill/>
        </p:spPr>
        <p:txBody>
          <a:bodyPr wrap="square">
            <a:spAutoFit/>
          </a:bodyPr>
          <a:lstStyle/>
          <a:p>
            <a:pPr algn="l"/>
            <a:r>
              <a:rPr lang="uk-UA" sz="2400" b="1" dirty="0">
                <a:effectLst/>
                <a:ea typeface="Calibri" panose="020F0502020204030204" pitchFamily="34" charset="0"/>
                <a:cs typeface="Times New Roman" panose="02020603050405020304" pitchFamily="18" charset="0"/>
              </a:rPr>
              <a:t>Взаємний зв’язок з політками ЄС:</a:t>
            </a:r>
          </a:p>
          <a:p>
            <a:pPr algn="l"/>
            <a:r>
              <a:rPr lang="ru-RU" sz="2400" b="0" i="0" u="none" strike="noStrike" baseline="0" dirty="0" err="1">
                <a:solidFill>
                  <a:srgbClr val="211D1E"/>
                </a:solidFill>
              </a:rPr>
              <a:t>Стратегія</a:t>
            </a:r>
            <a:r>
              <a:rPr lang="ru-RU" sz="2400" b="0" i="0" u="none" strike="noStrike" baseline="0" dirty="0">
                <a:solidFill>
                  <a:srgbClr val="211D1E"/>
                </a:solidFill>
              </a:rPr>
              <a:t> </a:t>
            </a:r>
            <a:r>
              <a:rPr lang="ru-RU" sz="2400" b="0" i="0" u="none" strike="noStrike" baseline="0" dirty="0" err="1">
                <a:solidFill>
                  <a:srgbClr val="211D1E"/>
                </a:solidFill>
              </a:rPr>
              <a:t>сприяння</a:t>
            </a:r>
            <a:r>
              <a:rPr lang="ru-RU" sz="2400" b="0" i="0" u="none" strike="noStrike" baseline="0" dirty="0">
                <a:solidFill>
                  <a:srgbClr val="211D1E"/>
                </a:solidFill>
              </a:rPr>
              <a:t> </a:t>
            </a:r>
            <a:r>
              <a:rPr lang="ru-RU" sz="2400" b="0" i="0" u="none" strike="noStrike" baseline="0" dirty="0" err="1">
                <a:solidFill>
                  <a:srgbClr val="211D1E"/>
                </a:solidFill>
              </a:rPr>
              <a:t>малим</a:t>
            </a:r>
            <a:r>
              <a:rPr lang="ru-RU" sz="2400" b="0" i="0" u="none" strike="noStrike" baseline="0" dirty="0">
                <a:solidFill>
                  <a:srgbClr val="211D1E"/>
                </a:solidFill>
              </a:rPr>
              <a:t> та </a:t>
            </a:r>
            <a:r>
              <a:rPr lang="ru-RU" sz="2400" b="0" i="0" u="none" strike="noStrike" baseline="0" dirty="0" err="1">
                <a:solidFill>
                  <a:srgbClr val="211D1E"/>
                </a:solidFill>
              </a:rPr>
              <a:t>середнім</a:t>
            </a:r>
            <a:r>
              <a:rPr lang="ru-RU" sz="2400" b="0" i="0" u="none" strike="noStrike" baseline="0" dirty="0">
                <a:solidFill>
                  <a:srgbClr val="211D1E"/>
                </a:solidFill>
              </a:rPr>
              <a:t> </a:t>
            </a:r>
            <a:r>
              <a:rPr lang="ru-RU" sz="2400" b="0" i="0" u="none" strike="noStrike" baseline="0" dirty="0" err="1">
                <a:solidFill>
                  <a:srgbClr val="211D1E"/>
                </a:solidFill>
              </a:rPr>
              <a:t>підприємствам</a:t>
            </a:r>
            <a:endParaRPr lang="en-US" sz="2400" b="0" i="0" u="none" strike="noStrike" baseline="0" dirty="0">
              <a:solidFill>
                <a:srgbClr val="000000"/>
              </a:solidFill>
            </a:endParaRPr>
          </a:p>
          <a:p>
            <a:r>
              <a:rPr lang="uk-UA" sz="1400" b="0" i="0" u="none" strike="noStrike" baseline="0" dirty="0">
                <a:solidFill>
                  <a:srgbClr val="211D1E"/>
                </a:solidFill>
              </a:rPr>
              <a:t>(</a:t>
            </a:r>
            <a:r>
              <a:rPr lang="en-US" sz="1400" b="0" i="0" u="none" strike="noStrike" baseline="0" dirty="0" err="1">
                <a:solidFill>
                  <a:srgbClr val="211D1E"/>
                </a:solidFill>
              </a:rPr>
              <a:t>Сommunication</a:t>
            </a:r>
            <a:r>
              <a:rPr lang="en-US" sz="1400" b="0" i="0" u="none" strike="noStrike" baseline="0" dirty="0">
                <a:solidFill>
                  <a:srgbClr val="211D1E"/>
                </a:solidFill>
              </a:rPr>
              <a:t> from the Commission to the European Parliament, the European Council, the Council, the European Economic and Social Committee and the Committee of the Regions. An SME Strategy for a sustainable and digital Europe. COM(2020) 103 final. (https://eur-lex. europa.eu/legal-content/EN/TXT/?</a:t>
            </a:r>
            <a:r>
              <a:rPr lang="en-US" sz="1400" b="0" i="0" u="none" strike="noStrike" baseline="0" dirty="0" err="1">
                <a:solidFill>
                  <a:srgbClr val="211D1E"/>
                </a:solidFill>
              </a:rPr>
              <a:t>uri</a:t>
            </a:r>
            <a:r>
              <a:rPr lang="en-US" sz="1400" b="0" i="0" u="none" strike="noStrike" baseline="0" dirty="0">
                <a:solidFill>
                  <a:srgbClr val="211D1E"/>
                </a:solidFill>
              </a:rPr>
              <a:t>=COM%3A2020%3A103%3AFIN) </a:t>
            </a:r>
          </a:p>
          <a:p>
            <a:pPr algn="l"/>
            <a:r>
              <a:rPr lang="ru-RU" sz="1800" b="0" i="0" u="none" strike="noStrike" baseline="0" dirty="0">
                <a:solidFill>
                  <a:srgbClr val="211D1E"/>
                </a:solidFill>
              </a:rPr>
              <a:t> </a:t>
            </a:r>
            <a:endParaRPr lang="ru-RU" dirty="0">
              <a:solidFill>
                <a:srgbClr val="211D1E"/>
              </a:solidFill>
            </a:endParaRPr>
          </a:p>
          <a:p>
            <a:pPr algn="l"/>
            <a:r>
              <a:rPr lang="ru-RU" sz="2400" b="1" i="0" u="none" strike="noStrike" baseline="0" dirty="0">
                <a:solidFill>
                  <a:srgbClr val="211D1E"/>
                </a:solidFill>
              </a:rPr>
              <a:t>План </a:t>
            </a:r>
            <a:r>
              <a:rPr lang="ru-RU" sz="2400" b="1" i="0" u="none" strike="noStrike" baseline="0" dirty="0" err="1">
                <a:solidFill>
                  <a:srgbClr val="211D1E"/>
                </a:solidFill>
              </a:rPr>
              <a:t>дій</a:t>
            </a:r>
            <a:r>
              <a:rPr lang="ru-RU" sz="2400" b="1" i="0" u="none" strike="noStrike" baseline="0" dirty="0">
                <a:solidFill>
                  <a:srgbClr val="211D1E"/>
                </a:solidFill>
              </a:rPr>
              <a:t> для </a:t>
            </a:r>
            <a:r>
              <a:rPr lang="ru-RU" sz="2400" b="1" i="0" u="none" strike="noStrike" baseline="0" dirty="0" err="1">
                <a:solidFill>
                  <a:srgbClr val="211D1E"/>
                </a:solidFill>
              </a:rPr>
              <a:t>усунення</a:t>
            </a:r>
            <a:r>
              <a:rPr lang="ru-RU" sz="2400" b="1" i="0" u="none" strike="noStrike" baseline="0" dirty="0">
                <a:solidFill>
                  <a:srgbClr val="211D1E"/>
                </a:solidFill>
              </a:rPr>
              <a:t> </a:t>
            </a:r>
            <a:r>
              <a:rPr lang="ru-RU" sz="2400" b="1" i="0" u="none" strike="noStrike" baseline="0" dirty="0" err="1">
                <a:solidFill>
                  <a:srgbClr val="211D1E"/>
                </a:solidFill>
              </a:rPr>
              <a:t>бар’єрів</a:t>
            </a:r>
            <a:r>
              <a:rPr lang="ru-RU" sz="2400" b="1" i="0" u="none" strike="noStrike" baseline="0" dirty="0">
                <a:solidFill>
                  <a:srgbClr val="211D1E"/>
                </a:solidFill>
              </a:rPr>
              <a:t> на </a:t>
            </a:r>
            <a:r>
              <a:rPr lang="ru-RU" sz="2400" b="1" i="0" u="none" strike="noStrike" baseline="0" dirty="0" err="1">
                <a:solidFill>
                  <a:srgbClr val="211D1E"/>
                </a:solidFill>
              </a:rPr>
              <a:t>спільному</a:t>
            </a:r>
            <a:r>
              <a:rPr lang="ru-RU" sz="2400" b="1" i="0" u="none" strike="noStrike" baseline="0" dirty="0">
                <a:solidFill>
                  <a:srgbClr val="211D1E"/>
                </a:solidFill>
              </a:rPr>
              <a:t> ринку з ЄС</a:t>
            </a:r>
            <a:endParaRPr lang="en-US" sz="2400" b="1" i="0" u="none" strike="noStrike" baseline="0" dirty="0">
              <a:solidFill>
                <a:srgbClr val="000000"/>
              </a:solidFill>
            </a:endParaRPr>
          </a:p>
          <a:p>
            <a:r>
              <a:rPr lang="uk-UA" sz="1400" b="0" i="0" u="none" strike="noStrike" baseline="0" dirty="0">
                <a:solidFill>
                  <a:srgbClr val="211D1E"/>
                </a:solidFill>
              </a:rPr>
              <a:t>(</a:t>
            </a:r>
            <a:r>
              <a:rPr lang="en-US" sz="1400" b="0" i="0" u="none" strike="noStrike" baseline="0" dirty="0" err="1">
                <a:solidFill>
                  <a:srgbClr val="211D1E"/>
                </a:solidFill>
              </a:rPr>
              <a:t>Сommunication</a:t>
            </a:r>
            <a:r>
              <a:rPr lang="en-US" sz="1400" b="0" i="0" u="none" strike="noStrike" baseline="0" dirty="0">
                <a:solidFill>
                  <a:srgbClr val="211D1E"/>
                </a:solidFill>
              </a:rPr>
              <a:t> from the Commission to the European Parliament, the European Council, the Council, the European Economic and Social Committee and the Committee of the Regions. Long term action plan for better implementation and enforcement of single market rules. COM(2020) 94 final. (https://eur-lex.europa.eu/legal-content/EN/TXT/?uri=COM:2020:94:FIN) </a:t>
            </a:r>
          </a:p>
          <a:p>
            <a:pPr algn="l"/>
            <a:endParaRPr lang="uk-UA" dirty="0">
              <a:ea typeface="Calibri" panose="020F0502020204030204" pitchFamily="34" charset="0"/>
              <a:cs typeface="Times New Roman" panose="02020603050405020304" pitchFamily="18" charset="0"/>
            </a:endParaRPr>
          </a:p>
          <a:p>
            <a:pPr algn="l"/>
            <a:r>
              <a:rPr lang="ru-RU" sz="2400" b="1" i="0" u="none" strike="noStrike" baseline="0" dirty="0">
                <a:solidFill>
                  <a:srgbClr val="211D1E"/>
                </a:solidFill>
              </a:rPr>
              <a:t>План </a:t>
            </a:r>
            <a:r>
              <a:rPr lang="ru-RU" sz="2400" b="1" i="0" u="none" strike="noStrike" baseline="0" dirty="0" err="1">
                <a:solidFill>
                  <a:srgbClr val="211D1E"/>
                </a:solidFill>
              </a:rPr>
              <a:t>дій</a:t>
            </a:r>
            <a:r>
              <a:rPr lang="ru-RU" sz="2400" b="1" i="0" u="none" strike="noStrike" baseline="0" dirty="0">
                <a:solidFill>
                  <a:srgbClr val="211D1E"/>
                </a:solidFill>
              </a:rPr>
              <a:t> з </a:t>
            </a:r>
            <a:r>
              <a:rPr lang="ru-RU" sz="2400" b="1" i="0" u="none" strike="noStrike" baseline="0" dirty="0" err="1">
                <a:solidFill>
                  <a:srgbClr val="211D1E"/>
                </a:solidFill>
              </a:rPr>
              <a:t>циркулярної</a:t>
            </a:r>
            <a:r>
              <a:rPr lang="ru-RU" sz="2400" b="1" i="0" u="none" strike="noStrike" baseline="0" dirty="0">
                <a:solidFill>
                  <a:srgbClr val="211D1E"/>
                </a:solidFill>
              </a:rPr>
              <a:t> </a:t>
            </a:r>
            <a:r>
              <a:rPr lang="ru-RU" sz="2400" b="1" i="0" u="none" strike="noStrike" baseline="0" dirty="0" err="1">
                <a:solidFill>
                  <a:srgbClr val="211D1E"/>
                </a:solidFill>
              </a:rPr>
              <a:t>економіки</a:t>
            </a:r>
            <a:r>
              <a:rPr lang="ru-RU" sz="2400" b="1" i="0" u="none" strike="noStrike" baseline="0" dirty="0">
                <a:solidFill>
                  <a:srgbClr val="211D1E"/>
                </a:solidFill>
              </a:rPr>
              <a:t> </a:t>
            </a:r>
            <a:r>
              <a:rPr lang="ru-RU" b="0" i="0" u="none" strike="noStrike" baseline="0" dirty="0" err="1">
                <a:solidFill>
                  <a:srgbClr val="211D1E"/>
                </a:solidFill>
              </a:rPr>
              <a:t>спрямований</a:t>
            </a:r>
            <a:r>
              <a:rPr lang="ru-RU" b="0" i="0" u="none" strike="noStrike" baseline="0" dirty="0">
                <a:solidFill>
                  <a:srgbClr val="211D1E"/>
                </a:solidFill>
              </a:rPr>
              <a:t> на </a:t>
            </a:r>
            <a:r>
              <a:rPr lang="ru-RU" b="0" i="0" u="none" strike="noStrike" baseline="0" dirty="0" err="1">
                <a:solidFill>
                  <a:srgbClr val="211D1E"/>
                </a:solidFill>
              </a:rPr>
              <a:t>створення</a:t>
            </a:r>
            <a:r>
              <a:rPr lang="ru-RU" b="0" i="0" u="none" strike="noStrike" baseline="0" dirty="0">
                <a:solidFill>
                  <a:srgbClr val="211D1E"/>
                </a:solidFill>
              </a:rPr>
              <a:t> </a:t>
            </a:r>
            <a:r>
              <a:rPr lang="ru-RU" b="0" i="0" u="none" strike="noStrike" baseline="0" dirty="0" err="1">
                <a:solidFill>
                  <a:srgbClr val="211D1E"/>
                </a:solidFill>
              </a:rPr>
              <a:t>цілісної</a:t>
            </a:r>
            <a:r>
              <a:rPr lang="ru-RU" b="0" i="0" u="none" strike="noStrike" baseline="0" dirty="0">
                <a:solidFill>
                  <a:srgbClr val="211D1E"/>
                </a:solidFill>
              </a:rPr>
              <a:t> </a:t>
            </a:r>
            <a:r>
              <a:rPr lang="ru-RU" b="0" i="0" u="none" strike="noStrike" baseline="0" dirty="0" err="1">
                <a:solidFill>
                  <a:srgbClr val="211D1E"/>
                </a:solidFill>
              </a:rPr>
              <a:t>політики</a:t>
            </a:r>
            <a:r>
              <a:rPr lang="ru-RU" b="0" i="0" u="none" strike="noStrike" baseline="0" dirty="0">
                <a:solidFill>
                  <a:srgbClr val="211D1E"/>
                </a:solidFill>
              </a:rPr>
              <a:t> для </a:t>
            </a:r>
            <a:r>
              <a:rPr lang="ru-RU" b="0" i="0" u="none" strike="noStrike" baseline="0" dirty="0" err="1">
                <a:solidFill>
                  <a:srgbClr val="211D1E"/>
                </a:solidFill>
              </a:rPr>
              <a:t>сталих</a:t>
            </a:r>
            <a:r>
              <a:rPr lang="ru-RU" b="0" i="0" u="none" strike="noStrike" baseline="0" dirty="0">
                <a:solidFill>
                  <a:srgbClr val="211D1E"/>
                </a:solidFill>
              </a:rPr>
              <a:t> </a:t>
            </a:r>
            <a:r>
              <a:rPr lang="ru-RU" b="0" i="0" u="none" strike="noStrike" baseline="0" dirty="0" err="1">
                <a:solidFill>
                  <a:srgbClr val="211D1E"/>
                </a:solidFill>
              </a:rPr>
              <a:t>товарів</a:t>
            </a:r>
            <a:r>
              <a:rPr lang="ru-RU" b="0" i="0" u="none" strike="noStrike" baseline="0" dirty="0">
                <a:solidFill>
                  <a:srgbClr val="211D1E"/>
                </a:solidFill>
              </a:rPr>
              <a:t> та </a:t>
            </a:r>
            <a:r>
              <a:rPr lang="ru-RU" b="0" i="0" u="none" strike="noStrike" baseline="0" dirty="0" err="1">
                <a:solidFill>
                  <a:srgbClr val="211D1E"/>
                </a:solidFill>
              </a:rPr>
              <a:t>послуг</a:t>
            </a:r>
            <a:r>
              <a:rPr lang="ru-RU" b="0" i="0" u="none" strike="noStrike" baseline="0" dirty="0">
                <a:solidFill>
                  <a:srgbClr val="211D1E"/>
                </a:solidFill>
              </a:rPr>
              <a:t>, </a:t>
            </a:r>
            <a:r>
              <a:rPr lang="ru-RU" b="0" i="0" u="none" strike="noStrike" baseline="0" dirty="0" err="1">
                <a:solidFill>
                  <a:srgbClr val="211D1E"/>
                </a:solidFill>
              </a:rPr>
              <a:t>головним</a:t>
            </a:r>
            <a:r>
              <a:rPr lang="ru-RU" b="0" i="0" u="none" strike="noStrike" baseline="0" dirty="0">
                <a:solidFill>
                  <a:srgbClr val="211D1E"/>
                </a:solidFill>
              </a:rPr>
              <a:t> чином, для </a:t>
            </a:r>
            <a:r>
              <a:rPr lang="ru-RU" b="0" i="0" u="none" strike="noStrike" baseline="0" dirty="0" err="1">
                <a:solidFill>
                  <a:srgbClr val="211D1E"/>
                </a:solidFill>
              </a:rPr>
              <a:t>попередження</a:t>
            </a:r>
            <a:r>
              <a:rPr lang="ru-RU" b="0" i="0" u="none" strike="noStrike" baseline="0" dirty="0">
                <a:solidFill>
                  <a:srgbClr val="211D1E"/>
                </a:solidFill>
              </a:rPr>
              <a:t> </a:t>
            </a:r>
            <a:r>
              <a:rPr lang="ru-RU" b="0" i="0" u="none" strike="noStrike" baseline="0" dirty="0" err="1">
                <a:solidFill>
                  <a:srgbClr val="211D1E"/>
                </a:solidFill>
              </a:rPr>
              <a:t>утворення</a:t>
            </a:r>
            <a:r>
              <a:rPr lang="ru-RU" b="0" i="0" u="none" strike="noStrike" baseline="0" dirty="0">
                <a:solidFill>
                  <a:srgbClr val="211D1E"/>
                </a:solidFill>
              </a:rPr>
              <a:t> </a:t>
            </a:r>
            <a:r>
              <a:rPr lang="ru-RU" b="0" i="0" u="none" strike="noStrike" baseline="0" dirty="0" err="1">
                <a:solidFill>
                  <a:srgbClr val="211D1E"/>
                </a:solidFill>
              </a:rPr>
              <a:t>відходів</a:t>
            </a:r>
            <a:r>
              <a:rPr lang="ru-RU" b="0" i="0" u="none" strike="noStrike" baseline="0" dirty="0">
                <a:solidFill>
                  <a:srgbClr val="211D1E"/>
                </a:solidFill>
              </a:rPr>
              <a:t> у </a:t>
            </a:r>
            <a:r>
              <a:rPr lang="ru-RU" b="0" i="0" u="none" strike="noStrike" baseline="0" dirty="0" err="1">
                <a:solidFill>
                  <a:srgbClr val="211D1E"/>
                </a:solidFill>
              </a:rPr>
              <a:t>процесі</a:t>
            </a:r>
            <a:r>
              <a:rPr lang="ru-RU" b="0" i="0" u="none" strike="noStrike" baseline="0" dirty="0">
                <a:solidFill>
                  <a:srgbClr val="211D1E"/>
                </a:solidFill>
              </a:rPr>
              <a:t> </a:t>
            </a:r>
            <a:r>
              <a:rPr lang="ru-RU" b="0" i="0" u="none" strike="noStrike" baseline="0" dirty="0" err="1">
                <a:solidFill>
                  <a:srgbClr val="211D1E"/>
                </a:solidFill>
              </a:rPr>
              <a:t>їх</a:t>
            </a:r>
            <a:r>
              <a:rPr lang="ru-RU" b="0" i="0" u="none" strike="noStrike" baseline="0" dirty="0">
                <a:solidFill>
                  <a:srgbClr val="211D1E"/>
                </a:solidFill>
              </a:rPr>
              <a:t> </a:t>
            </a:r>
            <a:r>
              <a:rPr lang="ru-RU" b="0" i="0" u="none" strike="noStrike" baseline="0" dirty="0" err="1">
                <a:solidFill>
                  <a:srgbClr val="211D1E"/>
                </a:solidFill>
              </a:rPr>
              <a:t>виробництва</a:t>
            </a:r>
            <a:r>
              <a:rPr lang="ru-RU" b="0" i="0" u="none" strike="noStrike" baseline="0" dirty="0">
                <a:solidFill>
                  <a:srgbClr val="211D1E"/>
                </a:solidFill>
              </a:rPr>
              <a:t>. </a:t>
            </a:r>
            <a:r>
              <a:rPr lang="ru-RU" b="0" i="0" u="none" strike="noStrike" baseline="0" dirty="0" err="1">
                <a:solidFill>
                  <a:srgbClr val="211D1E"/>
                </a:solidFill>
              </a:rPr>
              <a:t>Окрім</a:t>
            </a:r>
            <a:r>
              <a:rPr lang="ru-RU" b="0" i="0" u="none" strike="noStrike" baseline="0" dirty="0">
                <a:solidFill>
                  <a:srgbClr val="211D1E"/>
                </a:solidFill>
              </a:rPr>
              <a:t> того, ЄС </a:t>
            </a:r>
            <a:r>
              <a:rPr lang="ru-RU" b="0" i="0" u="none" strike="noStrike" baseline="0" dirty="0" err="1">
                <a:solidFill>
                  <a:srgbClr val="211D1E"/>
                </a:solidFill>
              </a:rPr>
              <a:t>прагне</a:t>
            </a:r>
            <a:r>
              <a:rPr lang="ru-RU" b="0" i="0" u="none" strike="noStrike" baseline="0" dirty="0">
                <a:solidFill>
                  <a:srgbClr val="211D1E"/>
                </a:solidFill>
              </a:rPr>
              <a:t> </a:t>
            </a:r>
            <a:r>
              <a:rPr lang="ru-RU" b="0" i="0" u="none" strike="noStrike" baseline="0" dirty="0" err="1">
                <a:solidFill>
                  <a:srgbClr val="211D1E"/>
                </a:solidFill>
              </a:rPr>
              <a:t>створити</a:t>
            </a:r>
            <a:r>
              <a:rPr lang="ru-RU" b="0" i="0" u="none" strike="noStrike" baseline="0" dirty="0">
                <a:solidFill>
                  <a:srgbClr val="211D1E"/>
                </a:solidFill>
              </a:rPr>
              <a:t> </a:t>
            </a:r>
            <a:r>
              <a:rPr lang="ru-RU" b="0" i="0" u="none" strike="noStrike" baseline="0" dirty="0" err="1">
                <a:solidFill>
                  <a:srgbClr val="211D1E"/>
                </a:solidFill>
              </a:rPr>
              <a:t>ефективний</a:t>
            </a:r>
            <a:r>
              <a:rPr lang="ru-RU" b="0" i="0" u="none" strike="noStrike" baseline="0" dirty="0">
                <a:solidFill>
                  <a:srgbClr val="211D1E"/>
                </a:solidFill>
              </a:rPr>
              <a:t> </a:t>
            </a:r>
            <a:r>
              <a:rPr lang="ru-RU" b="0" i="0" u="none" strike="noStrike" baseline="0" dirty="0" err="1">
                <a:solidFill>
                  <a:srgbClr val="211D1E"/>
                </a:solidFill>
              </a:rPr>
              <a:t>ринок</a:t>
            </a:r>
            <a:r>
              <a:rPr lang="ru-RU" b="0" i="0" u="none" strike="noStrike" baseline="0" dirty="0">
                <a:solidFill>
                  <a:srgbClr val="211D1E"/>
                </a:solidFill>
              </a:rPr>
              <a:t> </a:t>
            </a:r>
            <a:r>
              <a:rPr lang="ru-RU" b="0" i="0" u="none" strike="noStrike" baseline="0" dirty="0" err="1">
                <a:solidFill>
                  <a:srgbClr val="211D1E"/>
                </a:solidFill>
              </a:rPr>
              <a:t>вторинної</a:t>
            </a:r>
            <a:r>
              <a:rPr lang="ru-RU" b="0" i="0" u="none" strike="noStrike" baseline="0" dirty="0">
                <a:solidFill>
                  <a:srgbClr val="211D1E"/>
                </a:solidFill>
              </a:rPr>
              <a:t> </a:t>
            </a:r>
            <a:r>
              <a:rPr lang="ru-RU" b="0" i="0" u="none" strike="noStrike" baseline="0" dirty="0" err="1">
                <a:solidFill>
                  <a:srgbClr val="211D1E"/>
                </a:solidFill>
              </a:rPr>
              <a:t>сировини</a:t>
            </a:r>
            <a:r>
              <a:rPr lang="ru-RU" b="0" i="0" u="none" strike="noStrike" baseline="0" dirty="0">
                <a:solidFill>
                  <a:srgbClr val="211D1E"/>
                </a:solidFill>
              </a:rPr>
              <a:t>. </a:t>
            </a:r>
            <a:endParaRPr lang="uk-UA" dirty="0">
              <a:ea typeface="Calibri" panose="020F0502020204030204" pitchFamily="34" charset="0"/>
              <a:cs typeface="Times New Roman" panose="02020603050405020304" pitchFamily="18" charset="0"/>
            </a:endParaRPr>
          </a:p>
          <a:p>
            <a:pPr algn="l"/>
            <a:endParaRPr lang="uk-UA" dirty="0">
              <a:effectLst/>
              <a:ea typeface="Calibri" panose="020F0502020204030204" pitchFamily="34" charset="0"/>
              <a:cs typeface="Times New Roman" panose="02020603050405020304" pitchFamily="18" charset="0"/>
            </a:endParaRPr>
          </a:p>
          <a:p>
            <a:pPr algn="l"/>
            <a:endParaRPr lang="en-US" dirty="0">
              <a:effectLst/>
              <a:ea typeface="Calibri" panose="020F0502020204030204" pitchFamily="34" charset="0"/>
              <a:cs typeface="Times New Roman" panose="02020603050405020304" pitchFamily="18" charset="0"/>
            </a:endParaRPr>
          </a:p>
        </p:txBody>
      </p:sp>
      <p:pic>
        <p:nvPicPr>
          <p:cNvPr id="1026" name="Picture 2" descr="Green Deal&quot; establishes the circular economy as a key priority for the EU |  Furn 360">
            <a:extLst>
              <a:ext uri="{FF2B5EF4-FFF2-40B4-BE49-F238E27FC236}">
                <a16:creationId xmlns:a16="http://schemas.microsoft.com/office/drawing/2014/main" id="{D04D5F27-321F-407E-BE29-DBEA82AD1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460" y="200334"/>
            <a:ext cx="5152446" cy="21069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525488-7CB1-4444-AC0A-564B62530F7A}"/>
              </a:ext>
            </a:extLst>
          </p:cNvPr>
          <p:cNvSpPr txBox="1"/>
          <p:nvPr/>
        </p:nvSpPr>
        <p:spPr>
          <a:xfrm>
            <a:off x="619054" y="492823"/>
            <a:ext cx="4822795" cy="1384995"/>
          </a:xfrm>
          <a:prstGeom prst="rect">
            <a:avLst/>
          </a:prstGeom>
          <a:noFill/>
        </p:spPr>
        <p:txBody>
          <a:bodyPr wrap="none" rtlCol="0">
            <a:spAutoFit/>
          </a:bodyPr>
          <a:lstStyle/>
          <a:p>
            <a:r>
              <a:rPr lang="uk-UA" sz="2800" b="1" dirty="0">
                <a:solidFill>
                  <a:srgbClr val="455D43"/>
                </a:solidFill>
              </a:rPr>
              <a:t>Європейській Зелений курс </a:t>
            </a:r>
            <a:r>
              <a:rPr lang="en-US" sz="2800" b="1" dirty="0">
                <a:solidFill>
                  <a:srgbClr val="455D43"/>
                </a:solidFill>
              </a:rPr>
              <a:t>– </a:t>
            </a:r>
            <a:endParaRPr lang="uk-UA" sz="2800" b="1" dirty="0">
              <a:solidFill>
                <a:srgbClr val="455D43"/>
              </a:solidFill>
            </a:endParaRPr>
          </a:p>
          <a:p>
            <a:r>
              <a:rPr lang="uk-UA" sz="2800" b="1" dirty="0">
                <a:solidFill>
                  <a:srgbClr val="455D43"/>
                </a:solidFill>
              </a:rPr>
              <a:t>Промислова стратегія для </a:t>
            </a:r>
          </a:p>
          <a:p>
            <a:r>
              <a:rPr lang="uk-UA" sz="2800" b="1" dirty="0">
                <a:solidFill>
                  <a:srgbClr val="455D43"/>
                </a:solidFill>
              </a:rPr>
              <a:t>циркулярної економіки </a:t>
            </a:r>
            <a:endParaRPr lang="en-US" sz="2800" b="1" dirty="0">
              <a:solidFill>
                <a:srgbClr val="455D43"/>
              </a:solidFill>
            </a:endParaRPr>
          </a:p>
        </p:txBody>
      </p:sp>
    </p:spTree>
    <p:extLst>
      <p:ext uri="{BB962C8B-B14F-4D97-AF65-F5344CB8AC3E}">
        <p14:creationId xmlns:p14="http://schemas.microsoft.com/office/powerpoint/2010/main" val="241380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Grafik 2">
            <a:extLst>
              <a:ext uri="{FF2B5EF4-FFF2-40B4-BE49-F238E27FC236}">
                <a16:creationId xmlns:a16="http://schemas.microsoft.com/office/drawing/2014/main" id="{73AA6780-9E0C-41BA-BA3F-24CDA3D861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498" y="2352740"/>
            <a:ext cx="4858243" cy="383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Grafik 9" descr="ECO-Label.jpg">
            <a:extLst>
              <a:ext uri="{FF2B5EF4-FFF2-40B4-BE49-F238E27FC236}">
                <a16:creationId xmlns:a16="http://schemas.microsoft.com/office/drawing/2014/main" id="{C6F4302A-5968-43B6-8058-FF6407B120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67703" y="4768212"/>
            <a:ext cx="852343" cy="90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Рисунок 2">
            <a:extLst>
              <a:ext uri="{FF2B5EF4-FFF2-40B4-BE49-F238E27FC236}">
                <a16:creationId xmlns:a16="http://schemas.microsoft.com/office/drawing/2014/main" id="{C002A9EB-FD2D-4AE8-AAA9-A3B394CA8E78}"/>
              </a:ext>
            </a:extLst>
          </p:cNvPr>
          <p:cNvPicPr>
            <a:picLocks noChangeAspect="1"/>
          </p:cNvPicPr>
          <p:nvPr/>
        </p:nvPicPr>
        <p:blipFill>
          <a:blip r:embed="rId5">
            <a:extLst>
              <a:ext uri="{28A0092B-C50C-407E-A947-70E740481C1C}">
                <a14:useLocalDpi xmlns:a14="http://schemas.microsoft.com/office/drawing/2010/main" val="0"/>
              </a:ext>
            </a:extLst>
          </a:blip>
          <a:srcRect r="51947"/>
          <a:stretch>
            <a:fillRect/>
          </a:stretch>
        </p:blipFill>
        <p:spPr bwMode="auto">
          <a:xfrm>
            <a:off x="6841911" y="2422401"/>
            <a:ext cx="876225" cy="12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41" name="Gruppieren 12">
            <a:extLst>
              <a:ext uri="{FF2B5EF4-FFF2-40B4-BE49-F238E27FC236}">
                <a16:creationId xmlns:a16="http://schemas.microsoft.com/office/drawing/2014/main" id="{BDF894FD-018B-44E6-AD0B-9B26369217A2}"/>
              </a:ext>
            </a:extLst>
          </p:cNvPr>
          <p:cNvGrpSpPr>
            <a:grpSpLocks/>
          </p:cNvGrpSpPr>
          <p:nvPr/>
        </p:nvGrpSpPr>
        <p:grpSpPr bwMode="auto">
          <a:xfrm>
            <a:off x="6257218" y="3936201"/>
            <a:ext cx="1030817" cy="1960033"/>
            <a:chOff x="5715000" y="908720"/>
            <a:chExt cx="3429000" cy="6858000"/>
          </a:xfrm>
        </p:grpSpPr>
        <p:pic>
          <p:nvPicPr>
            <p:cNvPr id="65545" name="Grafik 10" descr="EU-Energielabel_Kühlschrank_2010.jpg">
              <a:extLst>
                <a:ext uri="{FF2B5EF4-FFF2-40B4-BE49-F238E27FC236}">
                  <a16:creationId xmlns:a16="http://schemas.microsoft.com/office/drawing/2014/main" id="{AFD45579-3A9A-4432-9636-4D382A62019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908720"/>
              <a:ext cx="342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11">
              <a:extLst>
                <a:ext uri="{FF2B5EF4-FFF2-40B4-BE49-F238E27FC236}">
                  <a16:creationId xmlns:a16="http://schemas.microsoft.com/office/drawing/2014/main" id="{1BBC36B1-C706-412E-90CF-FF030E118674}"/>
                </a:ext>
              </a:extLst>
            </p:cNvPr>
            <p:cNvSpPr/>
            <p:nvPr/>
          </p:nvSpPr>
          <p:spPr>
            <a:xfrm>
              <a:off x="7763952" y="2493614"/>
              <a:ext cx="1006870" cy="1073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grpSp>
      <p:sp>
        <p:nvSpPr>
          <p:cNvPr id="14" name="Заголовок 2">
            <a:extLst>
              <a:ext uri="{FF2B5EF4-FFF2-40B4-BE49-F238E27FC236}">
                <a16:creationId xmlns:a16="http://schemas.microsoft.com/office/drawing/2014/main" id="{6EEB3B62-0D06-454B-8F12-6E48AFD6CDE5}"/>
              </a:ext>
            </a:extLst>
          </p:cNvPr>
          <p:cNvSpPr txBox="1">
            <a:spLocks/>
          </p:cNvSpPr>
          <p:nvPr/>
        </p:nvSpPr>
        <p:spPr>
          <a:xfrm>
            <a:off x="4370449" y="551009"/>
            <a:ext cx="6972002" cy="1145116"/>
          </a:xfrm>
          <a:prstGeom prst="rect">
            <a:avLst/>
          </a:prstGeom>
        </p:spPr>
        <p:style>
          <a:lnRef idx="0">
            <a:scrgbClr r="0" g="0" b="0"/>
          </a:lnRef>
          <a:fillRef idx="0">
            <a:scrgbClr r="0" g="0" b="0"/>
          </a:fillRef>
          <a:effectRef idx="0">
            <a:scrgbClr r="0" g="0" b="0"/>
          </a:effectRef>
          <a:fontRef idx="minor"/>
        </p:style>
        <p:txBody>
          <a:bodyPr lIns="67500" tIns="33751" rIns="67500" bIns="33751" anchor="ctr"/>
          <a:lstStyle>
            <a:lvl1pPr algn="l" defTabSz="914400" rtl="0" eaLnBrk="1" latinLnBrk="0" hangingPunct="1">
              <a:lnSpc>
                <a:spcPct val="90000"/>
              </a:lnSpc>
              <a:spcBef>
                <a:spcPct val="0"/>
              </a:spcBef>
              <a:buNone/>
              <a:defRPr sz="4400" kern="1200">
                <a:solidFill>
                  <a:schemeClr val="tx1"/>
                </a:solidFill>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a:defRPr/>
            </a:pPr>
            <a:r>
              <a:rPr lang="uk-UA" sz="2400" b="1" spc="-1" dirty="0">
                <a:solidFill>
                  <a:srgbClr val="5EAD35"/>
                </a:solidFill>
                <a:uFill>
                  <a:solidFill>
                    <a:srgbClr val="FFFFFF"/>
                  </a:solidFill>
                </a:uFill>
              </a:rPr>
              <a:t>Німеччина: доля органічної та екологічної продукції –  індикатор національної стратегії </a:t>
            </a:r>
          </a:p>
          <a:p>
            <a:pPr>
              <a:defRPr/>
            </a:pPr>
            <a:r>
              <a:rPr lang="uk-UA" sz="2400" b="1" spc="-1" dirty="0">
                <a:solidFill>
                  <a:srgbClr val="5EAD35"/>
                </a:solidFill>
                <a:uFill>
                  <a:solidFill>
                    <a:srgbClr val="FFFFFF"/>
                  </a:solidFill>
                </a:uFill>
              </a:rPr>
              <a:t>сталого розвитку до 2030 року</a:t>
            </a:r>
          </a:p>
        </p:txBody>
      </p:sp>
      <p:pic>
        <p:nvPicPr>
          <p:cNvPr id="65543" name="Рисунок 17">
            <a:extLst>
              <a:ext uri="{FF2B5EF4-FFF2-40B4-BE49-F238E27FC236}">
                <a16:creationId xmlns:a16="http://schemas.microsoft.com/office/drawing/2014/main" id="{FCAD6E6A-6537-46D7-AB2C-A358A4655D13}"/>
              </a:ext>
            </a:extLst>
          </p:cNvPr>
          <p:cNvPicPr>
            <a:picLocks noChangeAspect="1"/>
          </p:cNvPicPr>
          <p:nvPr/>
        </p:nvPicPr>
        <p:blipFill>
          <a:blip r:embed="rId5">
            <a:extLst>
              <a:ext uri="{28A0092B-C50C-407E-A947-70E740481C1C}">
                <a14:useLocalDpi xmlns:a14="http://schemas.microsoft.com/office/drawing/2010/main" val="0"/>
              </a:ext>
            </a:extLst>
          </a:blip>
          <a:srcRect l="50000"/>
          <a:stretch>
            <a:fillRect/>
          </a:stretch>
        </p:blipFill>
        <p:spPr bwMode="auto">
          <a:xfrm>
            <a:off x="8428063" y="2368367"/>
            <a:ext cx="1007533" cy="135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Рисунок 15">
            <a:extLst>
              <a:ext uri="{FF2B5EF4-FFF2-40B4-BE49-F238E27FC236}">
                <a16:creationId xmlns:a16="http://schemas.microsoft.com/office/drawing/2014/main" id="{54264B8C-EEDB-40E8-8F44-4AE0C56B64E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48076" y="4749346"/>
            <a:ext cx="922291" cy="90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a:extLst>
              <a:ext uri="{FF2B5EF4-FFF2-40B4-BE49-F238E27FC236}">
                <a16:creationId xmlns:a16="http://schemas.microsoft.com/office/drawing/2014/main" id="{728EBDD3-2CF3-433D-8838-E2B9367CB8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5484" y="551009"/>
            <a:ext cx="2044830" cy="12268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2132F3-1361-4CED-BF00-1DBADB8E1924}"/>
              </a:ext>
            </a:extLst>
          </p:cNvPr>
          <p:cNvSpPr txBox="1"/>
          <p:nvPr/>
        </p:nvSpPr>
        <p:spPr>
          <a:xfrm>
            <a:off x="5643274" y="1979103"/>
            <a:ext cx="5222392" cy="584775"/>
          </a:xfrm>
          <a:prstGeom prst="rect">
            <a:avLst/>
          </a:prstGeom>
          <a:noFill/>
        </p:spPr>
        <p:txBody>
          <a:bodyPr wrap="none" rtlCol="0">
            <a:spAutoFit/>
          </a:bodyPr>
          <a:lstStyle/>
          <a:p>
            <a:pPr algn="ctr"/>
            <a:r>
              <a:rPr lang="uk-UA" sz="1600" dirty="0"/>
              <a:t>Знаки відповідності стандартам органічного виробництва</a:t>
            </a:r>
          </a:p>
          <a:p>
            <a:pPr algn="ctr"/>
            <a:r>
              <a:rPr lang="uk-UA" sz="1600" dirty="0"/>
              <a:t>(органічне маркування)</a:t>
            </a:r>
            <a:endParaRPr lang="en-US" sz="1600" dirty="0"/>
          </a:p>
        </p:txBody>
      </p:sp>
      <p:sp>
        <p:nvSpPr>
          <p:cNvPr id="13" name="TextBox 12">
            <a:extLst>
              <a:ext uri="{FF2B5EF4-FFF2-40B4-BE49-F238E27FC236}">
                <a16:creationId xmlns:a16="http://schemas.microsoft.com/office/drawing/2014/main" id="{692F509D-7E2F-4BBC-AD36-192CFB0E85B6}"/>
              </a:ext>
            </a:extLst>
          </p:cNvPr>
          <p:cNvSpPr txBox="1"/>
          <p:nvPr/>
        </p:nvSpPr>
        <p:spPr>
          <a:xfrm>
            <a:off x="7718136" y="3979570"/>
            <a:ext cx="4319067" cy="584775"/>
          </a:xfrm>
          <a:prstGeom prst="rect">
            <a:avLst/>
          </a:prstGeom>
          <a:noFill/>
        </p:spPr>
        <p:txBody>
          <a:bodyPr wrap="none" rtlCol="0">
            <a:spAutoFit/>
          </a:bodyPr>
          <a:lstStyle/>
          <a:p>
            <a:pPr algn="ctr"/>
            <a:r>
              <a:rPr lang="uk-UA" sz="1600" dirty="0"/>
              <a:t>Знаки відповідності встановленим</a:t>
            </a:r>
          </a:p>
          <a:p>
            <a:pPr algn="ctr"/>
            <a:r>
              <a:rPr lang="uk-UA" sz="1600" dirty="0"/>
              <a:t>екологічним критеріям оцінки життєвого циклу</a:t>
            </a:r>
            <a:endParaRPr lang="en-US" sz="1600" dirty="0"/>
          </a:p>
        </p:txBody>
      </p:sp>
      <p:sp>
        <p:nvSpPr>
          <p:cNvPr id="15" name="TextBox 14">
            <a:extLst>
              <a:ext uri="{FF2B5EF4-FFF2-40B4-BE49-F238E27FC236}">
                <a16:creationId xmlns:a16="http://schemas.microsoft.com/office/drawing/2014/main" id="{2B2328B8-4408-4265-9B7B-44979F24979C}"/>
              </a:ext>
            </a:extLst>
          </p:cNvPr>
          <p:cNvSpPr txBox="1"/>
          <p:nvPr/>
        </p:nvSpPr>
        <p:spPr>
          <a:xfrm>
            <a:off x="6763794" y="3451904"/>
            <a:ext cx="1111202" cy="338554"/>
          </a:xfrm>
          <a:prstGeom prst="rect">
            <a:avLst/>
          </a:prstGeom>
          <a:noFill/>
        </p:spPr>
        <p:txBody>
          <a:bodyPr wrap="none" rtlCol="0">
            <a:spAutoFit/>
          </a:bodyPr>
          <a:lstStyle/>
          <a:p>
            <a:r>
              <a:rPr lang="uk-UA" sz="1600" dirty="0"/>
              <a:t>Німеччина</a:t>
            </a:r>
            <a:endParaRPr lang="en-US" sz="1600" dirty="0"/>
          </a:p>
        </p:txBody>
      </p:sp>
      <p:sp>
        <p:nvSpPr>
          <p:cNvPr id="16" name="TextBox 15">
            <a:extLst>
              <a:ext uri="{FF2B5EF4-FFF2-40B4-BE49-F238E27FC236}">
                <a16:creationId xmlns:a16="http://schemas.microsoft.com/office/drawing/2014/main" id="{571499AE-2435-4FD2-AC08-2E7E1635F128}"/>
              </a:ext>
            </a:extLst>
          </p:cNvPr>
          <p:cNvSpPr txBox="1"/>
          <p:nvPr/>
        </p:nvSpPr>
        <p:spPr>
          <a:xfrm>
            <a:off x="8764487" y="3487335"/>
            <a:ext cx="405880" cy="338554"/>
          </a:xfrm>
          <a:prstGeom prst="rect">
            <a:avLst/>
          </a:prstGeom>
          <a:noFill/>
        </p:spPr>
        <p:txBody>
          <a:bodyPr wrap="none" rtlCol="0">
            <a:spAutoFit/>
          </a:bodyPr>
          <a:lstStyle/>
          <a:p>
            <a:r>
              <a:rPr lang="uk-UA" sz="1600" dirty="0"/>
              <a:t>ЄС</a:t>
            </a:r>
            <a:endParaRPr lang="en-US" sz="1600" dirty="0"/>
          </a:p>
        </p:txBody>
      </p:sp>
      <p:sp>
        <p:nvSpPr>
          <p:cNvPr id="17" name="TextBox 16">
            <a:extLst>
              <a:ext uri="{FF2B5EF4-FFF2-40B4-BE49-F238E27FC236}">
                <a16:creationId xmlns:a16="http://schemas.microsoft.com/office/drawing/2014/main" id="{A93EE962-8E54-4E4A-935F-1D563A1E411D}"/>
              </a:ext>
            </a:extLst>
          </p:cNvPr>
          <p:cNvSpPr txBox="1"/>
          <p:nvPr/>
        </p:nvSpPr>
        <p:spPr>
          <a:xfrm>
            <a:off x="8153620" y="5751591"/>
            <a:ext cx="1111202" cy="338554"/>
          </a:xfrm>
          <a:prstGeom prst="rect">
            <a:avLst/>
          </a:prstGeom>
          <a:noFill/>
        </p:spPr>
        <p:txBody>
          <a:bodyPr wrap="none" rtlCol="0">
            <a:spAutoFit/>
          </a:bodyPr>
          <a:lstStyle/>
          <a:p>
            <a:r>
              <a:rPr lang="uk-UA" sz="1600" dirty="0"/>
              <a:t>Німеччина</a:t>
            </a:r>
            <a:endParaRPr lang="en-US" sz="1600" dirty="0"/>
          </a:p>
        </p:txBody>
      </p:sp>
      <p:sp>
        <p:nvSpPr>
          <p:cNvPr id="18" name="TextBox 17">
            <a:extLst>
              <a:ext uri="{FF2B5EF4-FFF2-40B4-BE49-F238E27FC236}">
                <a16:creationId xmlns:a16="http://schemas.microsoft.com/office/drawing/2014/main" id="{C7638E15-5628-4B7E-A761-A1315C9ACC1F}"/>
              </a:ext>
            </a:extLst>
          </p:cNvPr>
          <p:cNvSpPr txBox="1"/>
          <p:nvPr/>
        </p:nvSpPr>
        <p:spPr>
          <a:xfrm>
            <a:off x="10190934" y="5726957"/>
            <a:ext cx="405880" cy="338554"/>
          </a:xfrm>
          <a:prstGeom prst="rect">
            <a:avLst/>
          </a:prstGeom>
          <a:noFill/>
        </p:spPr>
        <p:txBody>
          <a:bodyPr wrap="none" rtlCol="0">
            <a:spAutoFit/>
          </a:bodyPr>
          <a:lstStyle/>
          <a:p>
            <a:r>
              <a:rPr lang="uk-UA" sz="1600" dirty="0"/>
              <a:t>ЄС</a:t>
            </a:r>
            <a:endParaRPr lang="en-US" sz="1600" dirty="0"/>
          </a:p>
        </p:txBody>
      </p:sp>
      <p:sp>
        <p:nvSpPr>
          <p:cNvPr id="19" name="TextBox 18">
            <a:extLst>
              <a:ext uri="{FF2B5EF4-FFF2-40B4-BE49-F238E27FC236}">
                <a16:creationId xmlns:a16="http://schemas.microsoft.com/office/drawing/2014/main" id="{A05E8DDA-58C3-4117-A7B9-6C39678FDD31}"/>
              </a:ext>
            </a:extLst>
          </p:cNvPr>
          <p:cNvSpPr txBox="1"/>
          <p:nvPr/>
        </p:nvSpPr>
        <p:spPr>
          <a:xfrm>
            <a:off x="5643445" y="6014603"/>
            <a:ext cx="2328907" cy="338554"/>
          </a:xfrm>
          <a:prstGeom prst="rect">
            <a:avLst/>
          </a:prstGeom>
          <a:noFill/>
        </p:spPr>
        <p:txBody>
          <a:bodyPr wrap="none" rtlCol="0">
            <a:spAutoFit/>
          </a:bodyPr>
          <a:lstStyle/>
          <a:p>
            <a:pPr algn="ctr"/>
            <a:r>
              <a:rPr lang="uk-UA" sz="1600" dirty="0"/>
              <a:t>Маркування екодизайну</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40CA24-D8C9-42FA-801B-00CE31AD7C8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1A73642-3492-4350-A9E6-EAA2B23D382D}"/>
              </a:ext>
            </a:extLst>
          </p:cNvPr>
          <p:cNvSpPr>
            <a:spLocks noGrp="1"/>
          </p:cNvSpPr>
          <p:nvPr>
            <p:ph idx="1"/>
          </p:nvPr>
        </p:nvSpPr>
        <p:spPr/>
        <p:txBody>
          <a:bodyPr/>
          <a:lstStyle/>
          <a:p>
            <a:endParaRPr lang="uk-UA"/>
          </a:p>
        </p:txBody>
      </p:sp>
      <p:sp>
        <p:nvSpPr>
          <p:cNvPr id="4" name="Місце для дати 3">
            <a:extLst>
              <a:ext uri="{FF2B5EF4-FFF2-40B4-BE49-F238E27FC236}">
                <a16:creationId xmlns:a16="http://schemas.microsoft.com/office/drawing/2014/main" id="{0792CE67-751D-4281-B27E-E653EB256A2B}"/>
              </a:ext>
            </a:extLst>
          </p:cNvPr>
          <p:cNvSpPr>
            <a:spLocks noGrp="1"/>
          </p:cNvSpPr>
          <p:nvPr>
            <p:ph type="dt" sz="half" idx="10"/>
          </p:nvPr>
        </p:nvSpPr>
        <p:spPr/>
        <p:txBody>
          <a:bodyPr/>
          <a:lstStyle/>
          <a:p>
            <a:r>
              <a:rPr lang="ru-RU"/>
              <a:t>22 июля 2012 г.</a:t>
            </a:r>
            <a:endParaRPr lang="ru-RU" dirty="0"/>
          </a:p>
        </p:txBody>
      </p:sp>
      <p:sp>
        <p:nvSpPr>
          <p:cNvPr id="5" name="Місце для нижнього колонтитула 4">
            <a:extLst>
              <a:ext uri="{FF2B5EF4-FFF2-40B4-BE49-F238E27FC236}">
                <a16:creationId xmlns:a16="http://schemas.microsoft.com/office/drawing/2014/main" id="{8591583C-31C6-468A-B347-BDF96763B791}"/>
              </a:ext>
            </a:extLst>
          </p:cNvPr>
          <p:cNvSpPr>
            <a:spLocks noGrp="1"/>
          </p:cNvSpPr>
          <p:nvPr>
            <p:ph type="ftr" sz="quarter" idx="11"/>
          </p:nvPr>
        </p:nvSpPr>
        <p:spPr/>
        <p:txBody>
          <a:bodyPr/>
          <a:lstStyle/>
          <a:p>
            <a:r>
              <a:rPr lang="ru-RU"/>
              <a:t>Текст нижнего колонтитула</a:t>
            </a:r>
            <a:endParaRPr lang="ru-RU" dirty="0"/>
          </a:p>
        </p:txBody>
      </p:sp>
      <p:sp>
        <p:nvSpPr>
          <p:cNvPr id="6" name="Місце для номера слайда 5">
            <a:extLst>
              <a:ext uri="{FF2B5EF4-FFF2-40B4-BE49-F238E27FC236}">
                <a16:creationId xmlns:a16="http://schemas.microsoft.com/office/drawing/2014/main" id="{83F12F87-4864-4D28-8964-B2680CF6CEAD}"/>
              </a:ext>
            </a:extLst>
          </p:cNvPr>
          <p:cNvSpPr>
            <a:spLocks noGrp="1"/>
          </p:cNvSpPr>
          <p:nvPr>
            <p:ph type="sldNum" sz="quarter" idx="12"/>
          </p:nvPr>
        </p:nvSpPr>
        <p:spPr/>
        <p:txBody>
          <a:bodyPr/>
          <a:lstStyle/>
          <a:p>
            <a:fld id="{9CD8D479-8942-46E8-A226-A4E01F7A105C}" type="slidenum">
              <a:rPr lang="ru-RU" smtClean="0"/>
              <a:pPr/>
              <a:t>7</a:t>
            </a:fld>
            <a:endParaRPr lang="ru-RU" dirty="0"/>
          </a:p>
        </p:txBody>
      </p:sp>
      <p:pic>
        <p:nvPicPr>
          <p:cNvPr id="15362" name="Picture 2" descr="How to tell if a company is greenwashing - spunout">
            <a:extLst>
              <a:ext uri="{FF2B5EF4-FFF2-40B4-BE49-F238E27FC236}">
                <a16:creationId xmlns:a16="http://schemas.microsoft.com/office/drawing/2014/main" id="{567EA013-57E6-4BD8-872A-7B038A5C3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49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1F274C-0175-40DD-AF84-C24942F0F2C1}"/>
              </a:ext>
            </a:extLst>
          </p:cNvPr>
          <p:cNvSpPr txBox="1"/>
          <p:nvPr/>
        </p:nvSpPr>
        <p:spPr>
          <a:xfrm>
            <a:off x="432262" y="2426017"/>
            <a:ext cx="11046109" cy="4431983"/>
          </a:xfrm>
          <a:prstGeom prst="rect">
            <a:avLst/>
          </a:prstGeom>
          <a:noFill/>
        </p:spPr>
        <p:txBody>
          <a:bodyPr wrap="square">
            <a:spAutoFit/>
          </a:bodyPr>
          <a:lstStyle/>
          <a:p>
            <a:pPr algn="just"/>
            <a:r>
              <a:rPr lang="uk-UA" sz="2400" dirty="0">
                <a:effectLst/>
                <a:ea typeface="Calibri" panose="020F0502020204030204" pitchFamily="34" charset="0"/>
                <a:cs typeface="Times New Roman" panose="02020603050405020304" pitchFamily="18" charset="0"/>
              </a:rPr>
              <a:t>– </a:t>
            </a:r>
            <a:r>
              <a:rPr lang="uk-UA" sz="2400" b="0" i="0" u="none" strike="noStrike" baseline="0" dirty="0">
                <a:solidFill>
                  <a:srgbClr val="000000"/>
                </a:solidFill>
              </a:rPr>
              <a:t>перегляд директиви з екодизайну: розши</a:t>
            </a:r>
            <a:r>
              <a:rPr lang="uk-UA" sz="2400" b="0" i="0" u="none" strike="noStrike" baseline="0" dirty="0">
                <a:solidFill>
                  <a:srgbClr val="211D1E"/>
                </a:solidFill>
              </a:rPr>
              <a:t>рення сфери її застосування (пріоритетними сферами будуть електроніка, інформаційно-комунікаційні технології, меблі, сталь, цемент та хімічні продукти), включення нових вимог (зокрема щодо строків експлуатації товарів, вмісту перероблених матеріалів тощо); </a:t>
            </a:r>
          </a:p>
          <a:p>
            <a:pPr algn="just"/>
            <a:r>
              <a:rPr lang="uk-UA" sz="2400" dirty="0">
                <a:effectLst/>
                <a:ea typeface="Calibri" panose="020F0502020204030204" pitchFamily="34" charset="0"/>
                <a:cs typeface="Times New Roman" panose="02020603050405020304" pitchFamily="18" charset="0"/>
              </a:rPr>
              <a:t>– </a:t>
            </a:r>
            <a:r>
              <a:rPr lang="uk-UA" sz="2400" b="0" i="0" u="none" strike="noStrike" baseline="0" dirty="0">
                <a:solidFill>
                  <a:srgbClr val="000000"/>
                </a:solidFill>
              </a:rPr>
              <a:t>посилення контролю за </a:t>
            </a:r>
            <a:r>
              <a:rPr lang="uk-UA" sz="2400" b="0" i="1" u="none" strike="noStrike" baseline="0" dirty="0">
                <a:solidFill>
                  <a:srgbClr val="000000"/>
                </a:solidFill>
              </a:rPr>
              <a:t>сталістю</a:t>
            </a:r>
            <a:r>
              <a:rPr lang="uk-UA" sz="2400" b="0" i="0" u="none" strike="noStrike" baseline="0" dirty="0">
                <a:solidFill>
                  <a:srgbClr val="000000"/>
                </a:solidFill>
              </a:rPr>
              <a:t> всіх то</a:t>
            </a:r>
            <a:r>
              <a:rPr lang="uk-UA" sz="2400" b="0" i="0" u="none" strike="noStrike" baseline="0" dirty="0">
                <a:solidFill>
                  <a:srgbClr val="211D1E"/>
                </a:solidFill>
              </a:rPr>
              <a:t>варів, що потрапляють на ринок ЄС, у тому числі перегляд Директиви про промислове забруднення (зокрема НТДМ-и та запроваджена нова система верифікації технологій);. </a:t>
            </a:r>
          </a:p>
          <a:p>
            <a:pPr algn="just"/>
            <a:r>
              <a:rPr lang="uk-UA" sz="2400" dirty="0">
                <a:effectLst/>
                <a:ea typeface="Calibri" panose="020F0502020204030204" pitchFamily="34" charset="0"/>
                <a:cs typeface="Times New Roman" panose="02020603050405020304" pitchFamily="18" charset="0"/>
              </a:rPr>
              <a:t>–  впровадження оцінку </a:t>
            </a:r>
            <a:r>
              <a:rPr lang="uk-UA" sz="2400" b="0" i="0" u="none" strike="noStrike" baseline="0" dirty="0">
                <a:solidFill>
                  <a:srgbClr val="000000"/>
                </a:solidFill>
              </a:rPr>
              <a:t>ланцюгів </a:t>
            </a:r>
            <a:r>
              <a:rPr lang="uk-UA" sz="2400" b="0" i="0" u="none" strike="noStrike" baseline="0" dirty="0">
                <a:solidFill>
                  <a:srgbClr val="211D1E"/>
                </a:solidFill>
              </a:rPr>
              <a:t>вартості життєвого циклу (електроніка, батарейки, пластик, пакування, текстиль, будівельні матеріали);</a:t>
            </a:r>
          </a:p>
          <a:p>
            <a:pPr algn="just"/>
            <a:r>
              <a:rPr lang="uk-UA" sz="2400" dirty="0">
                <a:effectLst/>
                <a:ea typeface="Calibri" panose="020F0502020204030204" pitchFamily="34" charset="0"/>
                <a:cs typeface="Times New Roman" panose="02020603050405020304" pitchFamily="18" charset="0"/>
              </a:rPr>
              <a:t>– </a:t>
            </a:r>
            <a:r>
              <a:rPr lang="uk-UA" sz="2400" b="0" i="0" u="none" strike="noStrike" baseline="0" dirty="0">
                <a:solidFill>
                  <a:srgbClr val="000000"/>
                </a:solidFill>
              </a:rPr>
              <a:t>просуватиме циркулярну економіку в рам</a:t>
            </a:r>
            <a:r>
              <a:rPr lang="uk-UA" sz="2400" b="0" i="0" u="none" strike="noStrike" baseline="0" dirty="0">
                <a:solidFill>
                  <a:srgbClr val="211D1E"/>
                </a:solidFill>
              </a:rPr>
              <a:t>ках політики сусідства, зокрема з фокусом на пріоритетні сфери (ланцюги вартості).</a:t>
            </a:r>
            <a:endParaRPr lang="uk-UA" sz="2400" dirty="0">
              <a:effectLst/>
              <a:ea typeface="Calibri" panose="020F0502020204030204" pitchFamily="34" charset="0"/>
              <a:cs typeface="Times New Roman" panose="02020603050405020304" pitchFamily="18" charset="0"/>
            </a:endParaRPr>
          </a:p>
          <a:p>
            <a:pPr algn="l"/>
            <a:endParaRPr lang="en-US" dirty="0">
              <a:effectLst/>
              <a:ea typeface="Calibri" panose="020F0502020204030204" pitchFamily="34" charset="0"/>
              <a:cs typeface="Times New Roman" panose="02020603050405020304" pitchFamily="18" charset="0"/>
            </a:endParaRPr>
          </a:p>
        </p:txBody>
      </p:sp>
      <p:pic>
        <p:nvPicPr>
          <p:cNvPr id="1026" name="Picture 2" descr="Green Deal&quot; establishes the circular economy as a key priority for the EU |  Furn 360">
            <a:extLst>
              <a:ext uri="{FF2B5EF4-FFF2-40B4-BE49-F238E27FC236}">
                <a16:creationId xmlns:a16="http://schemas.microsoft.com/office/drawing/2014/main" id="{D04D5F27-321F-407E-BE29-DBEA82AD1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460" y="200334"/>
            <a:ext cx="5152446" cy="21069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442410A-05DF-48F9-8B50-BEC8F588BE6B}"/>
              </a:ext>
            </a:extLst>
          </p:cNvPr>
          <p:cNvSpPr txBox="1"/>
          <p:nvPr/>
        </p:nvSpPr>
        <p:spPr>
          <a:xfrm>
            <a:off x="619054" y="492823"/>
            <a:ext cx="4822795" cy="1384995"/>
          </a:xfrm>
          <a:prstGeom prst="rect">
            <a:avLst/>
          </a:prstGeom>
          <a:noFill/>
        </p:spPr>
        <p:txBody>
          <a:bodyPr wrap="none" rtlCol="0">
            <a:spAutoFit/>
          </a:bodyPr>
          <a:lstStyle/>
          <a:p>
            <a:r>
              <a:rPr lang="uk-UA" sz="2800" b="1" dirty="0">
                <a:solidFill>
                  <a:srgbClr val="455D43"/>
                </a:solidFill>
              </a:rPr>
              <a:t>Європейській Зелений курс </a:t>
            </a:r>
            <a:r>
              <a:rPr lang="en-US" sz="2800" b="1" dirty="0">
                <a:solidFill>
                  <a:srgbClr val="455D43"/>
                </a:solidFill>
              </a:rPr>
              <a:t>– </a:t>
            </a:r>
            <a:endParaRPr lang="uk-UA" sz="2800" b="1" dirty="0">
              <a:solidFill>
                <a:srgbClr val="455D43"/>
              </a:solidFill>
            </a:endParaRPr>
          </a:p>
          <a:p>
            <a:r>
              <a:rPr lang="uk-UA" sz="2800" b="1" dirty="0">
                <a:solidFill>
                  <a:srgbClr val="455D43"/>
                </a:solidFill>
              </a:rPr>
              <a:t>Промислова стратегія для </a:t>
            </a:r>
          </a:p>
          <a:p>
            <a:r>
              <a:rPr lang="uk-UA" sz="2800" b="1" dirty="0">
                <a:solidFill>
                  <a:srgbClr val="455D43"/>
                </a:solidFill>
              </a:rPr>
              <a:t>циркулярної економіки </a:t>
            </a:r>
            <a:endParaRPr lang="en-US" sz="2800" b="1" dirty="0">
              <a:solidFill>
                <a:srgbClr val="455D43"/>
              </a:solidFill>
            </a:endParaRPr>
          </a:p>
        </p:txBody>
      </p:sp>
    </p:spTree>
    <p:extLst>
      <p:ext uri="{BB962C8B-B14F-4D97-AF65-F5344CB8AC3E}">
        <p14:creationId xmlns:p14="http://schemas.microsoft.com/office/powerpoint/2010/main" val="120080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64E10A3C-F202-4D2B-BEE5-623502078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616" y="623887"/>
            <a:ext cx="7620000" cy="561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5754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1720</Words>
  <Application>Microsoft Office PowerPoint</Application>
  <PresentationFormat>Широкоэкранный</PresentationFormat>
  <Paragraphs>139</Paragraphs>
  <Slides>22</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Calibri Light</vt:lpstr>
      <vt:lpstr>Google Sans</vt:lpstr>
      <vt:lpstr>Tahoma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Визначення зелених робочих місць</vt:lpstr>
      <vt:lpstr>Презентация PowerPoint</vt:lpstr>
      <vt:lpstr>Чому це важливо для України?</vt:lpstr>
      <vt:lpstr>Післявоєнне відновлення України – очікуване збільшення кількості робочих місць</vt:lpstr>
      <vt:lpstr>Пріоритетні види економічної діяльності</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Svetlana</dc:creator>
  <cp:lastModifiedBy>svitlana.berzina@gmail.com</cp:lastModifiedBy>
  <cp:revision>3</cp:revision>
  <dcterms:created xsi:type="dcterms:W3CDTF">2024-04-06T08:51:28Z</dcterms:created>
  <dcterms:modified xsi:type="dcterms:W3CDTF">2026-03-12T06:45:27Z</dcterms:modified>
</cp:coreProperties>
</file>